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26" r:id="rId5"/>
    <p:sldMasterId id="2147484331" r:id="rId6"/>
    <p:sldMasterId id="2147484333" r:id="rId7"/>
  </p:sldMasterIdLst>
  <p:notesMasterIdLst>
    <p:notesMasterId r:id="rId35"/>
  </p:notesMasterIdLst>
  <p:handoutMasterIdLst>
    <p:handoutMasterId r:id="rId36"/>
  </p:handoutMasterIdLst>
  <p:sldIdLst>
    <p:sldId id="330" r:id="rId8"/>
    <p:sldId id="376" r:id="rId9"/>
    <p:sldId id="382" r:id="rId10"/>
    <p:sldId id="377" r:id="rId11"/>
    <p:sldId id="378" r:id="rId12"/>
    <p:sldId id="366" r:id="rId13"/>
    <p:sldId id="368" r:id="rId14"/>
    <p:sldId id="369" r:id="rId15"/>
    <p:sldId id="370" r:id="rId16"/>
    <p:sldId id="379" r:id="rId17"/>
    <p:sldId id="380" r:id="rId18"/>
    <p:sldId id="381" r:id="rId19"/>
    <p:sldId id="353" r:id="rId20"/>
    <p:sldId id="371" r:id="rId21"/>
    <p:sldId id="372" r:id="rId22"/>
    <p:sldId id="373" r:id="rId23"/>
    <p:sldId id="384" r:id="rId24"/>
    <p:sldId id="385" r:id="rId25"/>
    <p:sldId id="386" r:id="rId26"/>
    <p:sldId id="357" r:id="rId27"/>
    <p:sldId id="388" r:id="rId28"/>
    <p:sldId id="387" r:id="rId29"/>
    <p:sldId id="358" r:id="rId30"/>
    <p:sldId id="363" r:id="rId31"/>
    <p:sldId id="389" r:id="rId32"/>
    <p:sldId id="390" r:id="rId33"/>
    <p:sldId id="348" r:id="rId3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488"/>
    <a:srgbClr val="000000"/>
    <a:srgbClr val="FDB813"/>
    <a:srgbClr val="FFC425"/>
    <a:srgbClr val="008080"/>
    <a:srgbClr val="E1E1E1"/>
    <a:srgbClr val="4E6128"/>
    <a:srgbClr val="FF8B2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72842" autoAdjust="0"/>
  </p:normalViewPr>
  <p:slideViewPr>
    <p:cSldViewPr snapToGrid="0">
      <p:cViewPr varScale="1">
        <p:scale>
          <a:sx n="51" d="100"/>
          <a:sy n="51" d="100"/>
        </p:scale>
        <p:origin x="1496" y="4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786" y="-11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27466" cy="3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5" y="1"/>
            <a:ext cx="3027466" cy="3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011929"/>
            <a:ext cx="3027466" cy="2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5" y="9011929"/>
            <a:ext cx="3027466" cy="2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BCAE3DC-170E-4613-A0CC-4BE6EC59C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5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5325"/>
            <a:ext cx="4640262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1" y="4410394"/>
            <a:ext cx="5121701" cy="417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19202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5" y="8819202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BA2C2E2-0E08-480B-A22D-C2F2EBF6A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4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appreciate the opportunity to be here today, and deeply appreciate the chance to thank you personally for supporting this work.</a:t>
            </a:r>
            <a:r>
              <a:rPr lang="en-US" baseline="0" dirty="0" smtClean="0"/>
              <a:t>  Because of the generosity of the Foundation, campuses will be able to address alcohol abuse among college students in ways that make the most sense and offer the best evidence-based tools to address the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5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Some communities are formed around high-risk activities.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Communities are “known” for their risk-taking; becomes part of member identity. 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Entrance and acceptance to these communities is based on successful negotiation of risk, or “getting to the edge and back” without affecting daily responsibilities.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56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The focus is heavily on high risk groups, although few strategies focus here. </a:t>
            </a:r>
          </a:p>
          <a:p>
            <a:pPr lvl="0"/>
            <a:r>
              <a:rPr lang="en-US" dirty="0" smtClean="0"/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3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context,</a:t>
            </a:r>
            <a:r>
              <a:rPr lang="en-US" baseline="0" dirty="0" smtClean="0"/>
              <a:t> we created Failsafe.  Failsafe is a set of evidence-based tools that leaders of student organizations can use to help their club, fraternity chapter, or recognized student organization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website and describe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26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Failsafe focuses on high risk drinking in GROUPS – where high-risk drinkers cluster.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Failsafe targets excessive consumption and related behavior as a risk management issue – not as a moral issue.  Focus is on removing RISK, not alcohol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Failsafe places turnkey instructions to applying evidence-based practices in the hands of student leaders who have significant influence on their peers.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Tools are student friendly – short, easy to understand, and can be integrated in existing group meeting sessions.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The tools are all based in solid evidence showing their effectiveness – show the NIAAA Matrix, show where failsafe fits on grids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15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0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1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83812" y="1151933"/>
            <a:ext cx="8228413" cy="1538883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6"/>
          </p:nvPr>
        </p:nvSpPr>
        <p:spPr>
          <a:xfrm>
            <a:off x="684214" y="2935288"/>
            <a:ext cx="8228012" cy="126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"/>
          <p:cNvSpPr>
            <a:spLocks noGrp="1"/>
          </p:cNvSpPr>
          <p:nvPr>
            <p:ph type="body" sz="quarter" idx="15" hasCustomPrompt="1"/>
          </p:nvPr>
        </p:nvSpPr>
        <p:spPr>
          <a:xfrm>
            <a:off x="684214" y="4427540"/>
            <a:ext cx="8228012" cy="904875"/>
          </a:xfr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1"/>
            <a:r>
              <a:rPr lang="en-US" dirty="0" smtClean="0"/>
              <a:t>Name</a:t>
            </a:r>
          </a:p>
          <a:p>
            <a:pPr lvl="2"/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0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Rule"/>
          <p:cNvCxnSpPr/>
          <p:nvPr userDrawn="1"/>
        </p:nvCxnSpPr>
        <p:spPr>
          <a:xfrm>
            <a:off x="687388" y="1487424"/>
            <a:ext cx="84566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87389" y="1005645"/>
            <a:ext cx="8224837" cy="369332"/>
          </a:xfr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687527" y="1607853"/>
            <a:ext cx="8224699" cy="4726300"/>
          </a:xfrm>
        </p:spPr>
        <p:txBody>
          <a:bodyPr/>
          <a:lstStyle>
            <a:lvl1pPr marL="175022" indent="-175022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>
              <a:defRPr sz="1350"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2pPr>
            <a:lvl3pPr>
              <a:defRPr sz="1050" baseline="0"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3pPr>
            <a:lvl4pPr marL="686991" indent="-171450">
              <a:defRPr sz="1050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4pPr>
            <a:lvl5pPr marL="857250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033463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197769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372791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543050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9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Rule"/>
          <p:cNvCxnSpPr/>
          <p:nvPr userDrawn="1"/>
        </p:nvCxnSpPr>
        <p:spPr>
          <a:xfrm>
            <a:off x="687388" y="1487424"/>
            <a:ext cx="84566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" name="Content Right"/>
          <p:cNvSpPr>
            <a:spLocks noGrp="1"/>
          </p:cNvSpPr>
          <p:nvPr>
            <p:ph sz="quarter" idx="12"/>
          </p:nvPr>
        </p:nvSpPr>
        <p:spPr>
          <a:xfrm>
            <a:off x="687388" y="1599874"/>
            <a:ext cx="3994151" cy="47231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Content Left"/>
          <p:cNvSpPr>
            <a:spLocks noGrp="1"/>
          </p:cNvSpPr>
          <p:nvPr>
            <p:ph sz="quarter" idx="13"/>
          </p:nvPr>
        </p:nvSpPr>
        <p:spPr>
          <a:xfrm>
            <a:off x="4913314" y="1599874"/>
            <a:ext cx="3998912" cy="47231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8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, First Level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ule"/>
          <p:cNvCxnSpPr/>
          <p:nvPr userDrawn="1"/>
        </p:nvCxnSpPr>
        <p:spPr>
          <a:xfrm>
            <a:off x="687390" y="966735"/>
            <a:ext cx="84566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 userDrawn="1">
            <p:ph type="title"/>
          </p:nvPr>
        </p:nvSpPr>
        <p:spPr>
          <a:xfrm>
            <a:off x="687389" y="484012"/>
            <a:ext cx="8224837" cy="36933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 userDrawn="1">
            <p:ph idx="1"/>
          </p:nvPr>
        </p:nvSpPr>
        <p:spPr>
          <a:xfrm>
            <a:off x="687389" y="1079187"/>
            <a:ext cx="8224837" cy="524681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 marL="172641" indent="-172641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348854" indent="-171450"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+mn-lt"/>
              </a:defRPr>
            </a:lvl3pPr>
            <a:lvl4pPr marL="514350" indent="-171450"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+mn-lt"/>
              </a:defRPr>
            </a:lvl4pPr>
            <a:lvl5pPr marL="684610" indent="-171450"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859631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031081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200150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370410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"/>
          <p:cNvSpPr>
            <a:spLocks noGrp="1"/>
          </p:cNvSpPr>
          <p:nvPr userDrawn="1">
            <p:ph type="sldNum" sz="quarter" idx="10"/>
          </p:nvPr>
        </p:nvSpPr>
        <p:spPr>
          <a:xfrm>
            <a:off x="8806427" y="6666759"/>
            <a:ext cx="105798" cy="10387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2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,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Rule"/>
          <p:cNvCxnSpPr/>
          <p:nvPr userDrawn="1"/>
        </p:nvCxnSpPr>
        <p:spPr>
          <a:xfrm>
            <a:off x="687390" y="966735"/>
            <a:ext cx="84566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"/>
          <p:cNvSpPr>
            <a:spLocks noGrp="1"/>
          </p:cNvSpPr>
          <p:nvPr userDrawn="1">
            <p:ph type="title"/>
          </p:nvPr>
        </p:nvSpPr>
        <p:spPr>
          <a:xfrm>
            <a:off x="687389" y="483106"/>
            <a:ext cx="8224837" cy="3693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"/>
          <p:cNvSpPr>
            <a:spLocks noGrp="1"/>
          </p:cNvSpPr>
          <p:nvPr userDrawn="1">
            <p:ph sz="quarter" idx="11"/>
          </p:nvPr>
        </p:nvSpPr>
        <p:spPr>
          <a:xfrm>
            <a:off x="687389" y="1074695"/>
            <a:ext cx="8224837" cy="52514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" name="Slide Number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9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,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Rule"/>
          <p:cNvCxnSpPr/>
          <p:nvPr userDrawn="1"/>
        </p:nvCxnSpPr>
        <p:spPr>
          <a:xfrm>
            <a:off x="687390" y="966735"/>
            <a:ext cx="84566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"/>
          <p:cNvSpPr>
            <a:spLocks noGrp="1"/>
          </p:cNvSpPr>
          <p:nvPr userDrawn="1">
            <p:ph type="title"/>
          </p:nvPr>
        </p:nvSpPr>
        <p:spPr>
          <a:xfrm>
            <a:off x="687389" y="483106"/>
            <a:ext cx="8224837" cy="3693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Left"/>
          <p:cNvSpPr>
            <a:spLocks noGrp="1"/>
          </p:cNvSpPr>
          <p:nvPr userDrawn="1">
            <p:ph sz="quarter" idx="11"/>
          </p:nvPr>
        </p:nvSpPr>
        <p:spPr>
          <a:xfrm>
            <a:off x="687389" y="1074695"/>
            <a:ext cx="3992563" cy="52514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Content Right"/>
          <p:cNvSpPr>
            <a:spLocks noGrp="1"/>
          </p:cNvSpPr>
          <p:nvPr>
            <p:ph sz="quarter" idx="12"/>
          </p:nvPr>
        </p:nvSpPr>
        <p:spPr>
          <a:xfrm>
            <a:off x="4913313" y="1082677"/>
            <a:ext cx="3998912" cy="5243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7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 userDrawn="1">
            <p:ph type="title"/>
          </p:nvPr>
        </p:nvSpPr>
        <p:spPr>
          <a:xfrm>
            <a:off x="687389" y="483105"/>
            <a:ext cx="8224837" cy="3693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"/>
          <p:cNvSpPr>
            <a:spLocks noGrp="1"/>
          </p:cNvSpPr>
          <p:nvPr userDrawn="1">
            <p:ph sz="quarter" idx="11"/>
          </p:nvPr>
        </p:nvSpPr>
        <p:spPr>
          <a:xfrm>
            <a:off x="687389" y="1074695"/>
            <a:ext cx="8224837" cy="52514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" name="Slide Number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9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Level No Bullet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Rule"/>
          <p:cNvCxnSpPr/>
          <p:nvPr userDrawn="1"/>
        </p:nvCxnSpPr>
        <p:spPr>
          <a:xfrm>
            <a:off x="687388" y="1487424"/>
            <a:ext cx="84566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 userDrawn="1">
            <p:ph type="title"/>
          </p:nvPr>
        </p:nvSpPr>
        <p:spPr>
          <a:xfrm>
            <a:off x="687389" y="1005645"/>
            <a:ext cx="8224837" cy="36933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 userDrawn="1">
            <p:ph idx="1"/>
          </p:nvPr>
        </p:nvSpPr>
        <p:spPr>
          <a:xfrm>
            <a:off x="687389" y="1611468"/>
            <a:ext cx="8224837" cy="471453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 marL="172641" indent="-172641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348854" indent="-171450"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+mn-lt"/>
              </a:defRPr>
            </a:lvl3pPr>
            <a:lvl4pPr marL="514350" indent="-171450"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+mn-lt"/>
              </a:defRPr>
            </a:lvl4pPr>
            <a:lvl5pPr marL="684610" indent="-171450"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859631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031081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200150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370410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9" y="6095166"/>
            <a:ext cx="8224837" cy="230832"/>
          </a:xfrm>
        </p:spPr>
        <p:txBody>
          <a:bodyPr anchor="b" anchorCtr="0">
            <a:spAutoFit/>
          </a:bodyPr>
          <a:lstStyle>
            <a:lvl1pPr marL="0" indent="0">
              <a:buNone/>
              <a:defRPr sz="750"/>
            </a:lvl1pPr>
            <a:lvl2pPr marL="171450" indent="0">
              <a:buNone/>
              <a:defRPr sz="750"/>
            </a:lvl2pPr>
            <a:lvl3pPr marL="344091" indent="0">
              <a:buNone/>
              <a:defRPr sz="75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</a:lstStyle>
          <a:p>
            <a:r>
              <a:rPr lang="en-US" sz="750" i="1" dirty="0" smtClean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Source: </a:t>
            </a:r>
            <a:r>
              <a:rPr lang="en-US" sz="750" dirty="0" smtClean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Sources and permissions should be placed in a 9” wide, left aligned text box, positioned .25” above the bottom slide border, and left aligned with the slide title. Source information is in Arial, size 10 font.</a:t>
            </a:r>
            <a:endParaRPr lang="en-US" sz="750" dirty="0">
              <a:solidFill>
                <a:schemeClr val="tx2"/>
              </a:solidFill>
              <a:latin typeface="+mn-lt"/>
              <a:ea typeface="ITC Franklin Gothic Std Bk Cd"/>
              <a:cs typeface="ITC Franklin Gothic Std Bk Cd"/>
            </a:endParaRPr>
          </a:p>
        </p:txBody>
      </p:sp>
      <p:sp>
        <p:nvSpPr>
          <p:cNvPr id="4" name="Slide Number"/>
          <p:cNvSpPr>
            <a:spLocks noGrp="1"/>
          </p:cNvSpPr>
          <p:nvPr userDrawn="1">
            <p:ph type="sldNum" sz="quarter" idx="10"/>
          </p:nvPr>
        </p:nvSpPr>
        <p:spPr>
          <a:xfrm>
            <a:off x="8806427" y="6666759"/>
            <a:ext cx="105798" cy="10387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Rule"/>
          <p:cNvCxnSpPr/>
          <p:nvPr userDrawn="1"/>
        </p:nvCxnSpPr>
        <p:spPr>
          <a:xfrm>
            <a:off x="687388" y="1487424"/>
            <a:ext cx="84566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87389" y="1005645"/>
            <a:ext cx="8224837" cy="369332"/>
          </a:xfr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687527" y="1607853"/>
            <a:ext cx="8224699" cy="4726300"/>
          </a:xfrm>
        </p:spPr>
        <p:txBody>
          <a:bodyPr/>
          <a:lstStyle>
            <a:lvl1pPr marL="175022" indent="-175022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>
              <a:defRPr sz="1350"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2pPr>
            <a:lvl3pPr>
              <a:defRPr sz="1050" baseline="0"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3pPr>
            <a:lvl4pPr marL="686991" indent="-171450">
              <a:defRPr sz="1050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4pPr>
            <a:lvl5pPr marL="857250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033463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197769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372791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543050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6" name="Source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9" y="6103322"/>
            <a:ext cx="8224837" cy="230832"/>
          </a:xfrm>
        </p:spPr>
        <p:txBody>
          <a:bodyPr anchor="b" anchorCtr="0">
            <a:spAutoFit/>
          </a:bodyPr>
          <a:lstStyle>
            <a:lvl1pPr marL="0" indent="0">
              <a:buNone/>
              <a:defRPr sz="750"/>
            </a:lvl1pPr>
            <a:lvl2pPr marL="171450" indent="0">
              <a:buNone/>
              <a:defRPr sz="750"/>
            </a:lvl2pPr>
            <a:lvl3pPr marL="344091" indent="0">
              <a:buNone/>
              <a:defRPr sz="75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</a:lstStyle>
          <a:p>
            <a:pPr lvl="0"/>
            <a:r>
              <a:rPr lang="en-US" sz="750" i="1" dirty="0" smtClean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Source: </a:t>
            </a:r>
            <a:r>
              <a:rPr lang="en-US" sz="750" dirty="0" smtClean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Sources and permissions should be placed in a 9” wide, left aligned text box, positioned .25” above the bottom slide border, and left aligned with the slide title. Source information is in Arial, size 10 font.</a:t>
            </a:r>
            <a:endParaRPr lang="en-US" dirty="0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0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Rule"/>
          <p:cNvCxnSpPr/>
          <p:nvPr userDrawn="1"/>
        </p:nvCxnSpPr>
        <p:spPr>
          <a:xfrm>
            <a:off x="687388" y="1487424"/>
            <a:ext cx="84566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" name="Content Right"/>
          <p:cNvSpPr>
            <a:spLocks noGrp="1"/>
          </p:cNvSpPr>
          <p:nvPr>
            <p:ph sz="quarter" idx="12"/>
          </p:nvPr>
        </p:nvSpPr>
        <p:spPr>
          <a:xfrm>
            <a:off x="687388" y="1599874"/>
            <a:ext cx="3994151" cy="47231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Content Left"/>
          <p:cNvSpPr>
            <a:spLocks noGrp="1"/>
          </p:cNvSpPr>
          <p:nvPr>
            <p:ph sz="quarter" idx="13"/>
          </p:nvPr>
        </p:nvSpPr>
        <p:spPr>
          <a:xfrm>
            <a:off x="4913314" y="1599874"/>
            <a:ext cx="3998912" cy="47231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687389" y="6092182"/>
            <a:ext cx="8224837" cy="230832"/>
          </a:xfrm>
        </p:spPr>
        <p:txBody>
          <a:bodyPr anchor="b" anchorCtr="0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z="750" i="1" dirty="0" smtClean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Source: </a:t>
            </a:r>
            <a:r>
              <a:rPr lang="en-US" sz="750" dirty="0" smtClean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Sources and permissions should be placed in a 9” wide, left aligned text box, positioned .25” above the bottom slide border, and left aligned with the slide title. Source information is in Arial, size 10 font.</a:t>
            </a:r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, First Level No Bullet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ule"/>
          <p:cNvCxnSpPr/>
          <p:nvPr userDrawn="1"/>
        </p:nvCxnSpPr>
        <p:spPr>
          <a:xfrm>
            <a:off x="687390" y="966735"/>
            <a:ext cx="84566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 userDrawn="1">
            <p:ph type="title"/>
          </p:nvPr>
        </p:nvSpPr>
        <p:spPr>
          <a:xfrm>
            <a:off x="687389" y="484012"/>
            <a:ext cx="8224837" cy="36933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 userDrawn="1">
            <p:ph idx="1"/>
          </p:nvPr>
        </p:nvSpPr>
        <p:spPr>
          <a:xfrm>
            <a:off x="687389" y="1079187"/>
            <a:ext cx="8224837" cy="524681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 marL="172641" indent="-172641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348854" indent="-171450"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+mn-lt"/>
              </a:defRPr>
            </a:lvl3pPr>
            <a:lvl4pPr marL="514350" indent="-171450"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+mn-lt"/>
              </a:defRPr>
            </a:lvl4pPr>
            <a:lvl5pPr marL="684610" indent="-171450"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859631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031081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200150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370410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9" y="6095166"/>
            <a:ext cx="8224837" cy="230832"/>
          </a:xfrm>
        </p:spPr>
        <p:txBody>
          <a:bodyPr anchor="b" anchorCtr="0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z="750" i="1" dirty="0" smtClean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Source: </a:t>
            </a:r>
            <a:r>
              <a:rPr lang="en-US" sz="750" dirty="0" smtClean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Sources and permissions should be placed in a 9” wide, left aligned text box, positioned .25” above the bottom slide border, and left aligned with the slide title. Source information is in Arial, size 10 font.</a:t>
            </a:r>
            <a:endParaRPr lang="en-US" dirty="0"/>
          </a:p>
        </p:txBody>
      </p:sp>
      <p:sp>
        <p:nvSpPr>
          <p:cNvPr id="4" name="Slide Number"/>
          <p:cNvSpPr>
            <a:spLocks noGrp="1"/>
          </p:cNvSpPr>
          <p:nvPr userDrawn="1">
            <p:ph type="sldNum" sz="quarter" idx="10"/>
          </p:nvPr>
        </p:nvSpPr>
        <p:spPr>
          <a:xfrm>
            <a:off x="8806427" y="6666759"/>
            <a:ext cx="105798" cy="10387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Level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Rule"/>
          <p:cNvCxnSpPr/>
          <p:nvPr userDrawn="1"/>
        </p:nvCxnSpPr>
        <p:spPr>
          <a:xfrm>
            <a:off x="687388" y="1487424"/>
            <a:ext cx="84566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 userDrawn="1">
            <p:ph type="title"/>
          </p:nvPr>
        </p:nvSpPr>
        <p:spPr>
          <a:xfrm>
            <a:off x="687389" y="797896"/>
            <a:ext cx="8224837" cy="577081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 userDrawn="1">
            <p:ph idx="1"/>
          </p:nvPr>
        </p:nvSpPr>
        <p:spPr>
          <a:xfrm>
            <a:off x="687389" y="1611468"/>
            <a:ext cx="8224837" cy="471453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 marL="172641" indent="-172641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348854" indent="-171450"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+mn-lt"/>
              </a:defRPr>
            </a:lvl3pPr>
            <a:lvl4pPr marL="514350" indent="-171450"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+mn-lt"/>
              </a:defRPr>
            </a:lvl4pPr>
            <a:lvl5pPr marL="684610" indent="-171450"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859631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031081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200150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370410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"/>
          <p:cNvSpPr>
            <a:spLocks noGrp="1"/>
          </p:cNvSpPr>
          <p:nvPr userDrawn="1">
            <p:ph type="sldNum" sz="quarter" idx="10"/>
          </p:nvPr>
        </p:nvSpPr>
        <p:spPr>
          <a:xfrm>
            <a:off x="8771162" y="6666759"/>
            <a:ext cx="141064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5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, Bulleted Text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Rule"/>
          <p:cNvCxnSpPr/>
          <p:nvPr userDrawn="1"/>
        </p:nvCxnSpPr>
        <p:spPr>
          <a:xfrm>
            <a:off x="687390" y="966735"/>
            <a:ext cx="84566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"/>
          <p:cNvSpPr>
            <a:spLocks noGrp="1"/>
          </p:cNvSpPr>
          <p:nvPr userDrawn="1">
            <p:ph type="title"/>
          </p:nvPr>
        </p:nvSpPr>
        <p:spPr>
          <a:xfrm>
            <a:off x="687389" y="483106"/>
            <a:ext cx="8224837" cy="3693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"/>
          <p:cNvSpPr>
            <a:spLocks noGrp="1"/>
          </p:cNvSpPr>
          <p:nvPr userDrawn="1">
            <p:ph sz="quarter" idx="11"/>
          </p:nvPr>
        </p:nvSpPr>
        <p:spPr>
          <a:xfrm>
            <a:off x="687389" y="1074695"/>
            <a:ext cx="8224837" cy="52514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5" name="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687389" y="6095357"/>
            <a:ext cx="8224837" cy="230832"/>
          </a:xfrm>
        </p:spPr>
        <p:txBody>
          <a:bodyPr anchor="b" anchorCtr="0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z="750" i="1" dirty="0" smtClean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Source: </a:t>
            </a:r>
            <a:r>
              <a:rPr lang="en-US" sz="750" dirty="0" smtClean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Sources and permissions should be placed in a 9” wide, left aligned text box, positioned .25” above the bottom slide border, and left aligned with the slide title. Source information is in Arial, size 10 font.</a:t>
            </a:r>
            <a:endParaRPr lang="en-US" dirty="0"/>
          </a:p>
        </p:txBody>
      </p:sp>
      <p:sp>
        <p:nvSpPr>
          <p:cNvPr id="2" name="Slide Number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2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, Two Column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Rule"/>
          <p:cNvCxnSpPr/>
          <p:nvPr userDrawn="1"/>
        </p:nvCxnSpPr>
        <p:spPr>
          <a:xfrm>
            <a:off x="687390" y="966735"/>
            <a:ext cx="84566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"/>
          <p:cNvSpPr>
            <a:spLocks noGrp="1"/>
          </p:cNvSpPr>
          <p:nvPr userDrawn="1">
            <p:ph type="title"/>
          </p:nvPr>
        </p:nvSpPr>
        <p:spPr>
          <a:xfrm>
            <a:off x="687389" y="483106"/>
            <a:ext cx="8224837" cy="3693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Left"/>
          <p:cNvSpPr>
            <a:spLocks noGrp="1"/>
          </p:cNvSpPr>
          <p:nvPr userDrawn="1">
            <p:ph sz="quarter" idx="11"/>
          </p:nvPr>
        </p:nvSpPr>
        <p:spPr>
          <a:xfrm>
            <a:off x="687389" y="1074695"/>
            <a:ext cx="3992563" cy="52514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Content Right"/>
          <p:cNvSpPr>
            <a:spLocks noGrp="1"/>
          </p:cNvSpPr>
          <p:nvPr>
            <p:ph sz="quarter" idx="12"/>
          </p:nvPr>
        </p:nvSpPr>
        <p:spPr>
          <a:xfrm>
            <a:off x="4913313" y="1082677"/>
            <a:ext cx="3998912" cy="5243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ource"/>
          <p:cNvSpPr>
            <a:spLocks noGrp="1"/>
          </p:cNvSpPr>
          <p:nvPr>
            <p:ph type="body" sz="quarter" idx="13" hasCustomPrompt="1"/>
          </p:nvPr>
        </p:nvSpPr>
        <p:spPr>
          <a:xfrm>
            <a:off x="687389" y="6095357"/>
            <a:ext cx="8224837" cy="230832"/>
          </a:xfrm>
        </p:spPr>
        <p:txBody>
          <a:bodyPr anchor="b" anchorCtr="0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z="750" i="1" dirty="0" smtClean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Source: </a:t>
            </a:r>
            <a:r>
              <a:rPr lang="en-US" sz="750" dirty="0" smtClean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Sources and permissions should be placed in a 9” wide, left aligned text box, positioned .25” above the bottom slide border, and left aligned with the slide title. Source information is in Arial, size 10 font.</a:t>
            </a:r>
            <a:endParaRPr lang="en-US" dirty="0"/>
          </a:p>
        </p:txBody>
      </p:sp>
      <p:sp>
        <p:nvSpPr>
          <p:cNvPr id="2" name="Slide Number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Rul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 userDrawn="1">
            <p:ph type="title"/>
          </p:nvPr>
        </p:nvSpPr>
        <p:spPr>
          <a:xfrm>
            <a:off x="687389" y="483105"/>
            <a:ext cx="8224837" cy="3693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"/>
          <p:cNvSpPr>
            <a:spLocks noGrp="1"/>
          </p:cNvSpPr>
          <p:nvPr userDrawn="1">
            <p:ph sz="quarter" idx="11"/>
          </p:nvPr>
        </p:nvSpPr>
        <p:spPr>
          <a:xfrm>
            <a:off x="687389" y="1074695"/>
            <a:ext cx="8224837" cy="52514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5" name="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687389" y="6095357"/>
            <a:ext cx="8224837" cy="230832"/>
          </a:xfrm>
        </p:spPr>
        <p:txBody>
          <a:bodyPr anchor="b" anchorCtr="0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z="750" i="1" dirty="0" smtClean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Source: </a:t>
            </a:r>
            <a:r>
              <a:rPr lang="en-US" sz="750" dirty="0" smtClean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Sources and permissions should be placed in a 9” wide, left aligned text box, positioned .25” above the bottom slide border, and left aligned with the slide title. Source information is in Arial, size 10 font.</a:t>
            </a:r>
            <a:endParaRPr lang="en-US" dirty="0"/>
          </a:p>
        </p:txBody>
      </p:sp>
      <p:sp>
        <p:nvSpPr>
          <p:cNvPr id="2" name="Slide Number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0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 lIns="45720" rIns="45720"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5920"/>
            <a:ext cx="8229600" cy="4525963"/>
          </a:xfrm>
        </p:spPr>
        <p:txBody>
          <a:bodyPr>
            <a:normAutofit/>
          </a:bodyPr>
          <a:lstStyle>
            <a:lvl1pPr marL="274320" indent="-274320">
              <a:spcBef>
                <a:spcPts val="900"/>
              </a:spcBef>
              <a:buFont typeface="Wingdings" pitchFamily="2" charset="2"/>
              <a:buChar char="§"/>
              <a:defRPr sz="2400">
                <a:latin typeface="+mj-lt"/>
              </a:defRPr>
            </a:lvl1pPr>
            <a:lvl2pPr marL="617220" indent="-274320">
              <a:spcBef>
                <a:spcPts val="450"/>
              </a:spcBef>
              <a:buFont typeface="Times New Roman" pitchFamily="18" charset="0"/>
              <a:buChar char="–"/>
              <a:defRPr sz="2100"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2209800"/>
            <a:ext cx="457200" cy="25146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457200" cy="2209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105798" cy="103875"/>
          </a:xfrm>
        </p:spPr>
        <p:txBody>
          <a:bodyPr/>
          <a:lstStyle/>
          <a:p>
            <a:fld id="{54BC996E-B225-4F6F-B1EA-131C8766F3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40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4208D-1413-42DC-8C7A-E49D3B060D54}" type="datetimeFigureOut">
              <a:rPr lang="en-US"/>
              <a:pPr>
                <a:defRPr/>
              </a:pPr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755131" y="6507316"/>
            <a:ext cx="157094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5DD84-C340-497D-A527-7B3990CFC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3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Rule"/>
          <p:cNvCxnSpPr/>
          <p:nvPr userDrawn="1"/>
        </p:nvCxnSpPr>
        <p:spPr>
          <a:xfrm>
            <a:off x="687388" y="1487424"/>
            <a:ext cx="84566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87389" y="1005645"/>
            <a:ext cx="8224837" cy="369332"/>
          </a:xfr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687527" y="1607853"/>
            <a:ext cx="8224699" cy="4726300"/>
          </a:xfrm>
        </p:spPr>
        <p:txBody>
          <a:bodyPr/>
          <a:lstStyle>
            <a:lvl1pPr marL="175022" indent="-175022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>
              <a:defRPr sz="1350"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2pPr>
            <a:lvl3pPr>
              <a:defRPr sz="1050" baseline="0"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3pPr>
            <a:lvl4pPr marL="686991" indent="-171450">
              <a:defRPr sz="1050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4pPr>
            <a:lvl5pPr marL="857250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033463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197769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372791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543050" indent="-171450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0"/>
          </p:nvPr>
        </p:nvSpPr>
        <p:spPr>
          <a:xfrm>
            <a:off x="8771162" y="6675977"/>
            <a:ext cx="141064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9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24968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9B74-D6B0-46F8-BACE-28C9E92AA8A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48CE95-9230-4FC9-9909-ED3B141E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7388" y="4424898"/>
            <a:ext cx="8229600" cy="742950"/>
          </a:xfrm>
        </p:spPr>
        <p:txBody>
          <a:bodyPr/>
          <a:lstStyle>
            <a:lvl2pPr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  <a:p>
            <a:pPr marL="457200" lvl="1" indent="-4572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905710"/>
            <a:ext cx="8228413" cy="178510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Month 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20XX American Institutes for Research.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7388" y="2938998"/>
            <a:ext cx="8224837" cy="1404402"/>
          </a:xfrm>
        </p:spPr>
        <p:txBody>
          <a:bodyPr>
            <a:normAutofit/>
          </a:bodyPr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37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2055813"/>
            <a:ext cx="8224837" cy="373273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55131" y="6507316"/>
            <a:ext cx="157094" cy="153888"/>
          </a:xfrm>
          <a:prstGeom prst="rect">
            <a:avLst/>
          </a:prstGeom>
        </p:spPr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8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235440" cy="6913014"/>
            <a:chOff x="0" y="0"/>
            <a:chExt cx="9235440" cy="6913014"/>
          </a:xfrm>
        </p:grpSpPr>
        <p:pic>
          <p:nvPicPr>
            <p:cNvPr id="5" name="Picture 4" descr="2201 AIR Corporate Template Bkg Slide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" t="312" r="170" b="348"/>
            <a:stretch/>
          </p:blipFill>
          <p:spPr>
            <a:xfrm>
              <a:off x="0" y="0"/>
              <a:ext cx="9235440" cy="69130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 bwMode="gray">
            <a:xfrm>
              <a:off x="0" y="1701579"/>
              <a:ext cx="9235440" cy="26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55131" y="6507316"/>
            <a:ext cx="157094" cy="153888"/>
          </a:xfrm>
          <a:prstGeom prst="rect">
            <a:avLst/>
          </a:prstGeom>
        </p:spPr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4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787806"/>
            <a:ext cx="8229600" cy="600164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4616570"/>
            <a:ext cx="8229600" cy="1063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5206" y="6526552"/>
            <a:ext cx="117019" cy="115416"/>
          </a:xfrm>
        </p:spPr>
        <p:txBody>
          <a:bodyPr wrap="none"/>
          <a:lstStyle>
            <a:lvl1pPr>
              <a:defRPr sz="750"/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4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Level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Rule"/>
          <p:cNvCxnSpPr/>
          <p:nvPr userDrawn="1"/>
        </p:nvCxnSpPr>
        <p:spPr>
          <a:xfrm>
            <a:off x="687388" y="1487424"/>
            <a:ext cx="845661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 userDrawn="1">
            <p:ph type="title"/>
          </p:nvPr>
        </p:nvSpPr>
        <p:spPr>
          <a:xfrm>
            <a:off x="687389" y="1005645"/>
            <a:ext cx="8224837" cy="36933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 userDrawn="1">
            <p:ph idx="1"/>
          </p:nvPr>
        </p:nvSpPr>
        <p:spPr>
          <a:xfrm>
            <a:off x="687389" y="1611468"/>
            <a:ext cx="8224837" cy="471453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 marL="172641" indent="-172641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348854" indent="-171450"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+mn-lt"/>
              </a:defRPr>
            </a:lvl3pPr>
            <a:lvl4pPr marL="514350" indent="-171450"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+mn-lt"/>
              </a:defRPr>
            </a:lvl4pPr>
            <a:lvl5pPr marL="684610" indent="-171450"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859631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031081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200150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370410" indent="-17145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"/>
          <p:cNvSpPr>
            <a:spLocks noGrp="1"/>
          </p:cNvSpPr>
          <p:nvPr userDrawn="1">
            <p:ph type="sldNum" sz="quarter" idx="10"/>
          </p:nvPr>
        </p:nvSpPr>
        <p:spPr>
          <a:xfrm>
            <a:off x="8806427" y="6666759"/>
            <a:ext cx="105798" cy="10387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8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4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 Backgroun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6491"/>
          </a:xfrm>
          <a:prstGeom prst="rect">
            <a:avLst/>
          </a:prstGeom>
        </p:spPr>
      </p:pic>
      <p:sp>
        <p:nvSpPr>
          <p:cNvPr id="2051" name="Title"/>
          <p:cNvSpPr>
            <a:spLocks noGrp="1"/>
          </p:cNvSpPr>
          <p:nvPr>
            <p:ph type="title"/>
          </p:nvPr>
        </p:nvSpPr>
        <p:spPr bwMode="gray">
          <a:xfrm>
            <a:off x="683812" y="2113735"/>
            <a:ext cx="8228417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"/>
          <p:cNvSpPr>
            <a:spLocks noGrp="1"/>
          </p:cNvSpPr>
          <p:nvPr>
            <p:ph type="body" idx="1"/>
          </p:nvPr>
        </p:nvSpPr>
        <p:spPr bwMode="gray">
          <a:xfrm>
            <a:off x="683894" y="2935823"/>
            <a:ext cx="8228331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 bwMode="gray">
          <a:xfrm>
            <a:off x="6419850" y="6066123"/>
            <a:ext cx="2492375" cy="11541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75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328341" y="6583235"/>
            <a:ext cx="3583885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2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16" r:id="rId5"/>
    <p:sldLayoutId id="2147484349" r:id="rId6"/>
    <p:sldLayoutId id="214748435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5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Dem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Dem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Dem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Dem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Demi" pitchFamily="34" charset="0"/>
        </a:defRPr>
      </a:lvl9pPr>
    </p:titleStyle>
    <p:bodyStyle>
      <a:lvl1pPr indent="0" algn="l" rtl="0" eaLnBrk="1" fontAlgn="base" hangingPunct="1">
        <a:spcBef>
          <a:spcPts val="450"/>
        </a:spcBef>
        <a:spcAft>
          <a:spcPct val="0"/>
        </a:spcAft>
        <a:defRPr sz="2400" kern="1200">
          <a:solidFill>
            <a:schemeClr val="bg2">
              <a:lumMod val="75000"/>
            </a:schemeClr>
          </a:solidFill>
          <a:latin typeface="+mn-lt"/>
          <a:ea typeface="+mn-ea"/>
          <a:cs typeface="Arial" pitchFamily="34" charset="0"/>
        </a:defRPr>
      </a:lvl1pPr>
      <a:lvl2pPr marL="0" indent="0" algn="l" rtl="0" eaLnBrk="1" fontAlgn="base" hangingPunct="1">
        <a:spcBef>
          <a:spcPts val="450"/>
        </a:spcBef>
        <a:spcAft>
          <a:spcPct val="0"/>
        </a:spcAft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0" indent="0" algn="l" rtl="0" eaLnBrk="1" fontAlgn="base" hangingPunct="1">
        <a:spcBef>
          <a:spcPts val="450"/>
        </a:spcBef>
        <a:spcAft>
          <a:spcPct val="0"/>
        </a:spcAft>
        <a:defRPr sz="15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0" indent="0" algn="l" rtl="0" eaLnBrk="1" fontAlgn="base" hangingPunct="1">
        <a:spcBef>
          <a:spcPts val="450"/>
        </a:spcBef>
        <a:spcAft>
          <a:spcPct val="0"/>
        </a:spcAft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ivider 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64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388" y="3781821"/>
            <a:ext cx="8229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450"/>
              </a:spcBef>
              <a:spcAft>
                <a:spcPts val="45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7388" y="4616569"/>
            <a:ext cx="8229600" cy="10637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5206" y="6526552"/>
            <a:ext cx="117019" cy="11541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75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lang="en-US" sz="33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 typeface="Arial" pitchFamily="34" charset="0"/>
        <a:buNone/>
        <a:defRPr lang="en-US" sz="2400" kern="1200" smtClean="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214313" indent="-214313" algn="l" defTabSz="685800" rtl="0" eaLnBrk="1" latinLnBrk="0" hangingPunct="1">
        <a:spcBef>
          <a:spcPct val="20000"/>
        </a:spcBef>
        <a:buFont typeface="Arial" pitchFamily="34" charset="0"/>
        <a:buChar char="•"/>
        <a:defRPr lang="en-US" sz="135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lang="en-US" sz="135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lang="en-US" sz="135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lang="en-US" sz="135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sic Background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AIR Identifier"/>
          <p:cNvSpPr txBox="1"/>
          <p:nvPr userDrawn="1"/>
        </p:nvSpPr>
        <p:spPr>
          <a:xfrm>
            <a:off x="228601" y="6675977"/>
            <a:ext cx="1338508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75" cap="small" baseline="0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American Institutes for Research</a:t>
            </a:r>
            <a:endParaRPr lang="en-US" sz="675" cap="small" baseline="0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123" name="Title"/>
          <p:cNvSpPr>
            <a:spLocks noGrp="1"/>
          </p:cNvSpPr>
          <p:nvPr>
            <p:ph type="title"/>
          </p:nvPr>
        </p:nvSpPr>
        <p:spPr bwMode="gray">
          <a:xfrm>
            <a:off x="687389" y="1005645"/>
            <a:ext cx="8224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"/>
          <p:cNvSpPr>
            <a:spLocks noGrp="1"/>
          </p:cNvSpPr>
          <p:nvPr>
            <p:ph type="body" idx="1"/>
          </p:nvPr>
        </p:nvSpPr>
        <p:spPr bwMode="gray">
          <a:xfrm>
            <a:off x="687389" y="1611466"/>
            <a:ext cx="8224837" cy="4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" name="Slide Number"/>
          <p:cNvSpPr>
            <a:spLocks noGrp="1"/>
          </p:cNvSpPr>
          <p:nvPr>
            <p:ph type="sldNum" sz="quarter" idx="4"/>
          </p:nvPr>
        </p:nvSpPr>
        <p:spPr bwMode="gray">
          <a:xfrm>
            <a:off x="8806427" y="6675977"/>
            <a:ext cx="105798" cy="1038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675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  <p:sldLayoutId id="2147484346" r:id="rId13"/>
    <p:sldLayoutId id="2147484347" r:id="rId14"/>
    <p:sldLayoutId id="2147484348" r:id="rId15"/>
    <p:sldLayoutId id="214748435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b="0" kern="1200" dirty="0">
          <a:solidFill>
            <a:schemeClr val="bg2">
              <a:lumMod val="7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ranklinGothic" pitchFamily="-4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ranklinGothic" pitchFamily="-4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ranklinGothic" pitchFamily="-4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ranklinGothic" pitchFamily="-48" charset="0"/>
        </a:defRPr>
      </a:lvl9pPr>
    </p:titleStyle>
    <p:bodyStyle>
      <a:lvl1pPr marL="171450" indent="-171450" algn="l" rtl="0" eaLnBrk="0" fontAlgn="base" hangingPunct="0">
        <a:spcBef>
          <a:spcPts val="450"/>
        </a:spcBef>
        <a:spcAft>
          <a:spcPts val="0"/>
        </a:spcAft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Arial" pitchFamily="34" charset="0"/>
          <a:cs typeface="Arial" pitchFamily="34" charset="0"/>
        </a:defRPr>
      </a:lvl1pPr>
      <a:lvl2pPr marL="342900" indent="-171450" algn="l" rtl="0" eaLnBrk="0" fontAlgn="base" hangingPunct="0">
        <a:spcBef>
          <a:spcPts val="450"/>
        </a:spcBef>
        <a:spcAft>
          <a:spcPts val="0"/>
        </a:spcAft>
        <a:buClr>
          <a:schemeClr val="bg2">
            <a:lumMod val="75000"/>
          </a:schemeClr>
        </a:buClr>
        <a:buFont typeface="Arial" pitchFamily="34" charset="0"/>
        <a:buChar char="–"/>
        <a:defRPr sz="1350" kern="1200">
          <a:solidFill>
            <a:schemeClr val="tx2"/>
          </a:solidFill>
          <a:latin typeface="+mn-lt"/>
          <a:ea typeface="Arial" pitchFamily="34" charset="0"/>
          <a:cs typeface="Arial" pitchFamily="34" charset="0"/>
        </a:defRPr>
      </a:lvl2pPr>
      <a:lvl3pPr marL="515541" indent="-171450" algn="l" defTabSz="685800" rtl="0" eaLnBrk="0" fontAlgn="base" hangingPunct="0">
        <a:spcBef>
          <a:spcPts val="450"/>
        </a:spcBef>
        <a:spcAft>
          <a:spcPts val="0"/>
        </a:spcAft>
        <a:buClr>
          <a:schemeClr val="bg2">
            <a:lumMod val="75000"/>
          </a:schemeClr>
        </a:buClr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Arial" pitchFamily="34" charset="0"/>
          <a:cs typeface="Arial" pitchFamily="34" charset="0"/>
        </a:defRPr>
      </a:lvl3pPr>
      <a:lvl4pPr marL="685800" indent="-171450" algn="l" rtl="0" eaLnBrk="0" fontAlgn="base" hangingPunct="0">
        <a:spcBef>
          <a:spcPts val="450"/>
        </a:spcBef>
        <a:spcAft>
          <a:spcPts val="0"/>
        </a:spcAft>
        <a:buClr>
          <a:schemeClr val="bg2">
            <a:lumMod val="75000"/>
          </a:schemeClr>
        </a:buClr>
        <a:buSzPct val="100000"/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Arial" pitchFamily="34" charset="0"/>
          <a:cs typeface="Arial" pitchFamily="34" charset="0"/>
        </a:defRPr>
      </a:lvl4pPr>
      <a:lvl5pPr marL="857250" indent="-171450" algn="l" rtl="0" eaLnBrk="0" fontAlgn="base" hangingPunct="0">
        <a:spcBef>
          <a:spcPts val="450"/>
        </a:spcBef>
        <a:spcAft>
          <a:spcPts val="0"/>
        </a:spcAft>
        <a:buClr>
          <a:schemeClr val="bg2">
            <a:lumMod val="75000"/>
          </a:schemeClr>
        </a:buClr>
        <a:buFont typeface="Arial" pitchFamily="34" charset="0"/>
        <a:buChar char="•"/>
        <a:defRPr sz="1050" kern="1200" baseline="0">
          <a:solidFill>
            <a:schemeClr val="tx2"/>
          </a:solidFill>
          <a:latin typeface="+mn-lt"/>
          <a:ea typeface="Arial" pitchFamily="34" charset="0"/>
          <a:cs typeface="Arial" pitchFamily="34" charset="0"/>
        </a:defRPr>
      </a:lvl5pPr>
      <a:lvl6pPr marL="1028700" indent="-171450" algn="l" defTabSz="685800" rtl="0" eaLnBrk="1" latinLnBrk="0" hangingPunct="1">
        <a:spcBef>
          <a:spcPts val="450"/>
        </a:spcBef>
        <a:spcAft>
          <a:spcPts val="0"/>
        </a:spcAft>
        <a:buClr>
          <a:schemeClr val="bg2">
            <a:lumMod val="75000"/>
          </a:schemeClr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200150" indent="-171450" algn="l" defTabSz="685800" rtl="0" eaLnBrk="1" latinLnBrk="0" hangingPunct="1">
        <a:spcBef>
          <a:spcPts val="450"/>
        </a:spcBef>
        <a:spcAft>
          <a:spcPts val="0"/>
        </a:spcAft>
        <a:buClr>
          <a:schemeClr val="bg2">
            <a:lumMod val="75000"/>
          </a:schemeClr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371600" indent="-171450" algn="l" defTabSz="685800" rtl="0" eaLnBrk="1" latinLnBrk="0" hangingPunct="1">
        <a:spcBef>
          <a:spcPts val="450"/>
        </a:spcBef>
        <a:spcAft>
          <a:spcPts val="0"/>
        </a:spcAft>
        <a:buClr>
          <a:schemeClr val="bg2">
            <a:lumMod val="75000"/>
          </a:schemeClr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ts val="450"/>
        </a:spcBef>
        <a:spcAft>
          <a:spcPts val="0"/>
        </a:spcAft>
        <a:buClr>
          <a:schemeClr val="bg2">
            <a:lumMod val="75000"/>
          </a:schemeClr>
        </a:buClr>
        <a:buFont typeface="Arial" pitchFamily="34" charset="0"/>
        <a:buChar char="•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lsafetool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failsafetools.org/" TargetMode="Externa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608320" y="5643723"/>
            <a:ext cx="4686364" cy="738664"/>
          </a:xfrm>
        </p:spPr>
        <p:txBody>
          <a:bodyPr/>
          <a:lstStyle/>
          <a:p>
            <a:pPr lvl="1"/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Thomas A Workman, Ph.D.</a:t>
            </a:r>
          </a:p>
          <a:p>
            <a:pPr lvl="2"/>
            <a:r>
              <a:rPr lang="en-US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Principal Researcher, Health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February, 2017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20XX American Institutes for Research. All rights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04" y="0"/>
            <a:ext cx="6912864" cy="4339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748" y="4529817"/>
            <a:ext cx="6862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Providing New Solutions to an Ongoing Problem: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Failsafe Student Leader Toolkit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ticket to membership: SKILL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145"/>
            <a:ext cx="3118143" cy="3605352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686948" y="1694758"/>
            <a:ext cx="3117504" cy="4892749"/>
          </a:xfrm>
        </p:spPr>
        <p:txBody>
          <a:bodyPr/>
          <a:lstStyle/>
          <a:p>
            <a:r>
              <a:rPr lang="en-US" sz="2800" dirty="0"/>
              <a:t>Can you get to the edge of the cliff without falling off</a:t>
            </a:r>
            <a:r>
              <a:rPr lang="en-US" sz="2800" dirty="0" smtClean="0"/>
              <a:t>?</a:t>
            </a:r>
            <a:endParaRPr lang="en-US" sz="2800" dirty="0"/>
          </a:p>
          <a:p>
            <a:pPr lvl="1"/>
            <a:r>
              <a:rPr lang="en-US" sz="2000" dirty="0" smtClean="0"/>
              <a:t>Can you do it and not get in trouble?</a:t>
            </a:r>
            <a:endParaRPr lang="en-US" sz="2000" dirty="0"/>
          </a:p>
          <a:p>
            <a:pPr lvl="1"/>
            <a:r>
              <a:rPr lang="en-US" sz="2000" dirty="0" smtClean="0"/>
              <a:t>Can you do it and still make it to class/finish the paper/ace the test?</a:t>
            </a:r>
            <a:endParaRPr lang="en-US" sz="2000" dirty="0"/>
          </a:p>
          <a:p>
            <a:pPr lvl="1"/>
            <a:r>
              <a:rPr lang="en-US" sz="2000" dirty="0" smtClean="0"/>
              <a:t>Can you do it and not get accused of something?</a:t>
            </a:r>
            <a:endParaRPr lang="en-US" sz="2000" dirty="0"/>
          </a:p>
          <a:p>
            <a:pPr lvl="1"/>
            <a:r>
              <a:rPr lang="en-US" sz="2000" dirty="0" smtClean="0"/>
              <a:t>Can you do it without anyone getting upset or angry?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9101"/>
            <a:ext cx="30480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makes an edgework community go over the edge?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87388" y="1599874"/>
            <a:ext cx="2473255" cy="4723139"/>
          </a:xfrm>
        </p:spPr>
        <p:txBody>
          <a:bodyPr/>
          <a:lstStyle/>
          <a:p>
            <a:r>
              <a:rPr lang="en-US" sz="3600" dirty="0" smtClean="0"/>
              <a:t>The risk behavior of the members no longer brings positive outcomes.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27" y="2519368"/>
            <a:ext cx="5981882" cy="288751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905" y="636313"/>
            <a:ext cx="8733322" cy="738664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Edgework Communities Thrive in an Environment of Ambivalence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0646"/>
            <a:ext cx="8474064" cy="444292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5DD84-C340-497D-A527-7B3990CFC4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BE26-984D-4122-A3AF-532A25626F73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6200" cy="3639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84"/>
          <a:stretch/>
        </p:blipFill>
        <p:spPr>
          <a:xfrm rot="20512525">
            <a:off x="588804" y="1841424"/>
            <a:ext cx="8773749" cy="3715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7412" y="5294579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2016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970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Student Leaders Influence Student Members, even in Edgework Communities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Older, more experienced drinkers hold </a:t>
            </a:r>
            <a:r>
              <a:rPr lang="en-US" dirty="0" smtClean="0"/>
              <a:t>highest reputation for successful edgework and are seen as role models.</a:t>
            </a:r>
            <a:endParaRPr lang="en-US" dirty="0"/>
          </a:p>
          <a:p>
            <a:r>
              <a:rPr lang="en-US" dirty="0" smtClean="0"/>
              <a:t>These leaders are often viewed as critical audiences for edgework behaviors by new and prospective members.</a:t>
            </a:r>
          </a:p>
          <a:p>
            <a:r>
              <a:rPr lang="en-US" dirty="0" smtClean="0"/>
              <a:t>“Reality Checks” from these individuals are adhered.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1BE587-B32A-42D8-B8D0-E85681B02A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5" descr="Greek Summi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6"/>
          <a:stretch>
            <a:fillRect/>
          </a:stretch>
        </p:blipFill>
        <p:spPr bwMode="auto">
          <a:xfrm>
            <a:off x="2234407" y="3486614"/>
            <a:ext cx="5130800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0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7106"/>
            <a:ext cx="8224837" cy="738664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Employing Evidence-based Strategies to Edgework Communities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50" y="1082676"/>
            <a:ext cx="4828681" cy="352277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400" dirty="0" smtClean="0"/>
              <a:t>Adapting individual level strategies for implementation in student organizations</a:t>
            </a:r>
          </a:p>
          <a:p>
            <a:r>
              <a:rPr lang="en-US" sz="2400" dirty="0" smtClean="0"/>
              <a:t>Providing turnkey materials to student leaders to implement the strategies</a:t>
            </a:r>
          </a:p>
          <a:p>
            <a:r>
              <a:rPr lang="en-US" sz="2400" dirty="0" smtClean="0"/>
              <a:t>Focusing strategy implementation as a way to increase group success, not just solve a drinking problem.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0" y="495598"/>
            <a:ext cx="9326295" cy="574908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91376" y="1717288"/>
            <a:ext cx="345687" cy="289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8348638">
            <a:off x="1202860" y="2550929"/>
            <a:ext cx="340808" cy="289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624146" y="2172716"/>
            <a:ext cx="330820" cy="289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412273" y="3225174"/>
            <a:ext cx="310376" cy="289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32717" y="3767867"/>
            <a:ext cx="310376" cy="289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91245"/>
            <a:ext cx="9118599" cy="6707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Bigger Picture:  Comprehensive Prevention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 smtClean="0"/>
              <a:t>The combination of strategies through a comprehensive program has best evidence of success.</a:t>
            </a:r>
          </a:p>
          <a:p>
            <a:r>
              <a:rPr lang="en-US" sz="2800" dirty="0" smtClean="0"/>
              <a:t>Applying individual-level strategies in a managed alcohol environment adds significant strength to individual strategies.</a:t>
            </a:r>
          </a:p>
          <a:p>
            <a:r>
              <a:rPr lang="en-US" sz="2800" dirty="0" smtClean="0"/>
              <a:t>Adapting environmental-level strategies to student-led environments has promise as long as the larger campus environment employs environmenta</a:t>
            </a:r>
            <a:r>
              <a:rPr lang="en-US" sz="2800" dirty="0"/>
              <a:t>l</a:t>
            </a:r>
            <a:r>
              <a:rPr lang="en-US" sz="2800" dirty="0" smtClean="0"/>
              <a:t> strategies as well.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Understated Role of Autonomy in Prevention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dirty="0" smtClean="0"/>
              <a:t>Enabling students to recognize issues related to high-risk alcohol use intellectually and from a civic perspective</a:t>
            </a:r>
          </a:p>
          <a:p>
            <a:r>
              <a:rPr lang="en-US" sz="2400" dirty="0" smtClean="0"/>
              <a:t>Enabling students to connect drinking behaviors to organizational and life goals</a:t>
            </a:r>
          </a:p>
          <a:p>
            <a:r>
              <a:rPr lang="en-US" sz="2400" dirty="0" smtClean="0"/>
              <a:t>Allowing students to determine and enforce standards of behavior within their social groups</a:t>
            </a:r>
          </a:p>
          <a:p>
            <a:r>
              <a:rPr lang="en-US" sz="2400" dirty="0" smtClean="0"/>
              <a:t>Employing individual-level strategies that encourage autonomy and challenge dominant expectations and norms from a minority of members.</a:t>
            </a:r>
            <a:endParaRPr lang="en-US" sz="195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7388" y="5584961"/>
            <a:ext cx="8224837" cy="741229"/>
          </a:xfrm>
        </p:spPr>
        <p:txBody>
          <a:bodyPr/>
          <a:lstStyle/>
          <a:p>
            <a:r>
              <a:rPr lang="en-US" sz="1100" dirty="0"/>
              <a:t>Harper, </a:t>
            </a:r>
            <a:r>
              <a:rPr lang="en-US" sz="1100" dirty="0" smtClean="0"/>
              <a:t>E. (2007). Making </a:t>
            </a:r>
            <a:r>
              <a:rPr lang="en-US" sz="1100" dirty="0"/>
              <a:t>Good Choices: How Autonomy Support Influences the Behavior Change and Motivation of Troubled and Troubling </a:t>
            </a:r>
            <a:r>
              <a:rPr lang="en-US" sz="1100" dirty="0" smtClean="0"/>
              <a:t>Youth. </a:t>
            </a:r>
            <a:r>
              <a:rPr lang="en-US" sz="1100" i="1" dirty="0" smtClean="0"/>
              <a:t>Reclaiming </a:t>
            </a:r>
            <a:r>
              <a:rPr lang="en-US" sz="1100" i="1" dirty="0"/>
              <a:t>Children and Youth: The Journal of Strength-based Interventions</a:t>
            </a:r>
            <a:r>
              <a:rPr lang="en-US" sz="1100" dirty="0"/>
              <a:t>, v16 n3 </a:t>
            </a:r>
            <a:r>
              <a:rPr lang="en-US" sz="1100" dirty="0" smtClean="0"/>
              <a:t>p23-28</a:t>
            </a:r>
          </a:p>
          <a:p>
            <a:r>
              <a:rPr lang="en-US" sz="1100" dirty="0" smtClean="0"/>
              <a:t>Patrick, H, Williams, GC(2012). </a:t>
            </a:r>
            <a:r>
              <a:rPr lang="en-US" sz="1100" dirty="0"/>
              <a:t>Self-determination theory: its application to health behavior and complementarity with motivational </a:t>
            </a:r>
            <a:r>
              <a:rPr lang="en-US" sz="1100" dirty="0" smtClean="0"/>
              <a:t>interviewing. </a:t>
            </a:r>
            <a:r>
              <a:rPr lang="en-US" sz="1100" i="1" dirty="0" smtClean="0"/>
              <a:t>International </a:t>
            </a:r>
            <a:r>
              <a:rPr lang="en-US" sz="1100" i="1" dirty="0"/>
              <a:t>Journal of Behavioral Nutrition and Physical </a:t>
            </a:r>
            <a:r>
              <a:rPr lang="en-US" sz="1100" i="1" dirty="0" smtClean="0"/>
              <a:t>Activity</a:t>
            </a:r>
            <a:r>
              <a:rPr lang="en-US" sz="1100" dirty="0" smtClean="0"/>
              <a:t>2012</a:t>
            </a:r>
            <a:r>
              <a:rPr lang="en-US" sz="1100" b="1" dirty="0" smtClean="0"/>
              <a:t>9</a:t>
            </a:r>
            <a:r>
              <a:rPr lang="en-US" sz="1100" dirty="0" smtClean="0"/>
              <a:t>:18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Understanding the Project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Theoretical basis: Edgework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Edgework and Effective College Alcohol Prevention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The Failsafe Toolkit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Enabling Peer Leadership and Peer Enforcement through the Toolkit: Models of 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49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23693"/>
          <a:stretch/>
        </p:blipFill>
        <p:spPr>
          <a:xfrm>
            <a:off x="339114" y="261711"/>
            <a:ext cx="8494563" cy="5134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31575"/>
          <a:stretch/>
        </p:blipFill>
        <p:spPr>
          <a:xfrm>
            <a:off x="1914898" y="5518315"/>
            <a:ext cx="5618016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5DD84-C340-497D-A527-7B3990CFC4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1740"/>
            <a:ext cx="9289130" cy="3072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768" y="1171073"/>
            <a:ext cx="417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Failsafe Group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5DD84-C340-497D-A527-7B3990CFC4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75" y="0"/>
            <a:ext cx="6931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Why Failsafe?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Focused specifically on high-risk behavior in GROUPS</a:t>
            </a:r>
          </a:p>
          <a:p>
            <a:r>
              <a:rPr lang="en-US" sz="2800" dirty="0" smtClean="0"/>
              <a:t>Allows student leaders to address risk autonomously</a:t>
            </a:r>
          </a:p>
          <a:p>
            <a:r>
              <a:rPr lang="en-US" sz="2800" dirty="0" smtClean="0"/>
              <a:t>Addresses excessive consumption, not use of alcohol</a:t>
            </a:r>
          </a:p>
          <a:p>
            <a:r>
              <a:rPr lang="en-US" sz="2800" dirty="0" smtClean="0"/>
              <a:t>Tools are student friendly, short, easy to understand</a:t>
            </a:r>
          </a:p>
          <a:p>
            <a:r>
              <a:rPr lang="en-US" sz="2800" dirty="0" smtClean="0"/>
              <a:t>All tools are evidence-based strategies that work to reduce alcohol harms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Key Elements in Development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Advisory Panel of National College Prevention Experts</a:t>
            </a:r>
          </a:p>
          <a:p>
            <a:r>
              <a:rPr lang="en-US" sz="2400" dirty="0"/>
              <a:t>Student Leader Users Advisory Group</a:t>
            </a:r>
          </a:p>
          <a:p>
            <a:r>
              <a:rPr lang="en-US" sz="2400" dirty="0"/>
              <a:t>Online Assessment Design Vendor Erik Ping</a:t>
            </a:r>
          </a:p>
          <a:p>
            <a:r>
              <a:rPr lang="en-US" sz="2400" dirty="0"/>
              <a:t>Evaluation through the Nebraska Prevention Center</a:t>
            </a:r>
          </a:p>
          <a:p>
            <a:r>
              <a:rPr lang="en-US" sz="2400" dirty="0"/>
              <a:t>Digital development of modules and toolkit from the AIR Applied Technology Team offering state-of-the art digital learning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Failsafe Pilot Test:  Lessons Learned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Autonomy must be balanced with accountability</a:t>
            </a:r>
          </a:p>
          <a:p>
            <a:r>
              <a:rPr lang="en-US" sz="2400" dirty="0" smtClean="0"/>
              <a:t>Needs an academic year</a:t>
            </a:r>
          </a:p>
          <a:p>
            <a:r>
              <a:rPr lang="en-US" sz="2400" dirty="0" smtClean="0"/>
              <a:t>Failsafe may require prioritization over other activities</a:t>
            </a:r>
          </a:p>
          <a:p>
            <a:r>
              <a:rPr lang="en-US" sz="2400" dirty="0" smtClean="0"/>
              <a:t>The environment must be sending continual messages of intolerance to poor risk management rather than to risk-taking behavior</a:t>
            </a:r>
          </a:p>
          <a:p>
            <a:r>
              <a:rPr lang="en-US" sz="2400" dirty="0" smtClean="0"/>
              <a:t>The opportunity for mentoring leadership skills must be incorporated into the use of the toolkit </a:t>
            </a:r>
          </a:p>
          <a:p>
            <a:r>
              <a:rPr lang="en-US" sz="2400" dirty="0" smtClean="0"/>
              <a:t>Better when a group recognizes the need to strengthen risk management rather than get out of trouble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Failsafe: New Models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Facilitated guidance through the toolkit</a:t>
            </a:r>
          </a:p>
          <a:p>
            <a:r>
              <a:rPr lang="en-US" sz="2800" dirty="0" smtClean="0"/>
              <a:t>Peer educators add failsafe videos/activities to group sessions</a:t>
            </a:r>
          </a:p>
          <a:p>
            <a:r>
              <a:rPr lang="en-US" sz="2800" dirty="0" smtClean="0"/>
              <a:t>Failsafe as hands-on leadership training</a:t>
            </a:r>
          </a:p>
          <a:p>
            <a:r>
              <a:rPr lang="en-US" sz="2800" dirty="0" smtClean="0"/>
              <a:t>Engage alumni advisors to mentor through the toolkit</a:t>
            </a:r>
          </a:p>
          <a:p>
            <a:r>
              <a:rPr lang="en-US" sz="2800" dirty="0" smtClean="0"/>
              <a:t>Can failsafe be sanctioned? Maybe, IF. . 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Tom Workman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tworkman@air.org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301-592-2215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7" y="1190311"/>
            <a:ext cx="2547422" cy="33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We Establish Social Community: You = Me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24" y="1729299"/>
            <a:ext cx="7283793" cy="46552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8" y="1190311"/>
            <a:ext cx="7953828" cy="51592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4" y="775253"/>
            <a:ext cx="8463626" cy="57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46232"/>
            <a:ext cx="3495675" cy="5222580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886200" y="681037"/>
            <a:ext cx="5026025" cy="522678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33363" indent="-233363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1pPr>
            <a:lvl2pPr marL="463550" indent="-233363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687388" indent="-228600" algn="l" defTabSz="9144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Franklin Gothic Book" pitchFamily="34" charset="0"/>
              <a:buChar char="–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75000"/>
              <a:buFont typeface="Courier New" pitchFamily="49" charset="0"/>
              <a:buChar char="o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»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Sociological theory describing and explaining voluntary risk-taking.</a:t>
            </a:r>
          </a:p>
          <a:p>
            <a:pPr marL="230187" lvl="1" indent="0" eaLnBrk="1" hangingPunct="1">
              <a:buNone/>
            </a:pPr>
            <a:endParaRPr lang="en-US" altLang="en-US" sz="2400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18114" y="2408334"/>
            <a:ext cx="2266948" cy="12983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Occupational Edgework Communities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3875453"/>
            <a:ext cx="2171700" cy="129837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Recreational Edgework Communities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750049" y="3875453"/>
            <a:ext cx="2152652" cy="129837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Elicit Edgework Communities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90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High Risk Behavior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can be the basis of COMMUNITY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848632"/>
            <a:ext cx="5028787" cy="3568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3604177"/>
            <a:ext cx="6208767" cy="2932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57" y="2065847"/>
            <a:ext cx="6930021" cy="44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Principals of “Edgework” Communities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Communities are “known” for their risk-taking; risk-taking becomes part of member identity. 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Entrance </a:t>
            </a:r>
            <a:r>
              <a:rPr lang="en-US" altLang="en-US" sz="2400" dirty="0">
                <a:latin typeface="Arial" charset="0"/>
                <a:cs typeface="Arial" charset="0"/>
              </a:rPr>
              <a:t>and acceptance to these communities is based on successful negotiation of risk, or “getting to the edge and back” without affecting daily responsibilities</a:t>
            </a:r>
            <a:r>
              <a:rPr lang="en-US" altLang="en-US" sz="2400" dirty="0" smtClean="0">
                <a:latin typeface="Arial" charset="0"/>
                <a:cs typeface="Arial" charset="0"/>
              </a:rPr>
              <a:t>.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Successful risk-taking provides social capital to the members.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Unsuccessful risk-taking leads to member disfavor and often rejection. 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High Risk Drinking as Edgework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 smtClean="0"/>
              <a:t>Drinking is done in groups </a:t>
            </a:r>
            <a:r>
              <a:rPr lang="en-US" dirty="0" smtClean="0"/>
              <a:t>during</a:t>
            </a:r>
            <a:r>
              <a:rPr lang="en-US" sz="1800" dirty="0" smtClean="0"/>
              <a:t> social events.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 smtClean="0"/>
              <a:t>Drinkers with similar habits tend to cluster in formal and informal social groups.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 smtClean="0"/>
              <a:t>Drinking is connected to membership rituals and traditions in some student groups/communities.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 smtClean="0"/>
              <a:t>New members are most vulnerable and least successful;</a:t>
            </a:r>
            <a:r>
              <a:rPr lang="en-US" sz="1800" dirty="0"/>
              <a:t> </a:t>
            </a:r>
            <a:r>
              <a:rPr lang="en-US" sz="1800" dirty="0" smtClean="0"/>
              <a:t>First- </a:t>
            </a:r>
            <a:r>
              <a:rPr lang="en-US" sz="1800" dirty="0"/>
              <a:t>and second-year students account for the largest majority of acute intoxication injuries</a:t>
            </a:r>
            <a:r>
              <a:rPr lang="en-US" dirty="0"/>
              <a:t>.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660826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7" y="2961318"/>
            <a:ext cx="3000375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31" y="5136006"/>
            <a:ext cx="2738438" cy="123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IR_PowerPoint_Template_030615">
  <a:themeElements>
    <a:clrScheme name="AIR 2015 Corporate">
      <a:dk1>
        <a:srgbClr val="000000"/>
      </a:dk1>
      <a:lt1>
        <a:srgbClr val="FFFFFF"/>
      </a:lt1>
      <a:dk2>
        <a:srgbClr val="003462"/>
      </a:dk2>
      <a:lt2>
        <a:srgbClr val="D4D4D4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2015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_PowerPoint_Template_090815.potx" id="{6CF781C8-7EC8-4735-8889-86AD3994F80F}" vid="{288A5FD4-A5B5-4232-97E0-CE80F16E0AA8}"/>
    </a:ext>
  </a:extLst>
</a:theme>
</file>

<file path=ppt/theme/theme2.xml><?xml version="1.0" encoding="utf-8"?>
<a:theme xmlns:a="http://schemas.openxmlformats.org/drawingml/2006/main" name="1_Divider Master">
  <a:themeElements>
    <a:clrScheme name="AIR 2015 Corporate">
      <a:dk1>
        <a:srgbClr val="000000"/>
      </a:dk1>
      <a:lt1>
        <a:srgbClr val="FFFFFF"/>
      </a:lt1>
      <a:dk2>
        <a:srgbClr val="003462"/>
      </a:dk2>
      <a:lt2>
        <a:srgbClr val="D4D4D4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2015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_PowerPoint_Template_090815.potx" id="{6CF781C8-7EC8-4735-8889-86AD3994F80F}" vid="{1A2694C5-CB39-4B42-96CB-47585569DA69}"/>
    </a:ext>
  </a:extLst>
</a:theme>
</file>

<file path=ppt/theme/theme3.xml><?xml version="1.0" encoding="utf-8"?>
<a:theme xmlns:a="http://schemas.openxmlformats.org/drawingml/2006/main" name="1_Basic">
  <a:themeElements>
    <a:clrScheme name="AIR 2015 Corporate">
      <a:dk1>
        <a:srgbClr val="000000"/>
      </a:dk1>
      <a:lt1>
        <a:srgbClr val="FFFFFF"/>
      </a:lt1>
      <a:dk2>
        <a:srgbClr val="003462"/>
      </a:dk2>
      <a:lt2>
        <a:srgbClr val="D4D4D4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2015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_PowerPoint_Template_090815.potx" id="{6CF781C8-7EC8-4735-8889-86AD3994F80F}" vid="{04658752-6A4F-45F6-B665-2B5893641FAB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1709d302-aa1c-49f7-a43d-f13e34b813dc">MA5PA5REYDV2-3118-561</_dlc_DocId>
    <_dlc_DocIdUrl xmlns="1709d302-aa1c-49f7-a43d-f13e34b813dc">
      <Url>http://airportal.air.org/Services/PAC/_layouts/DocIdRedir.aspx?ID=MA5PA5REYDV2-3118-561</Url>
      <Description>MA5PA5REYDV2-3118-561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2EE08176DAB5419159A53B04F1A034" ma:contentTypeVersion="1" ma:contentTypeDescription="Create a new document." ma:contentTypeScope="" ma:versionID="e74ae2a5cd93706713bce4b951a7a511">
  <xsd:schema xmlns:xsd="http://www.w3.org/2001/XMLSchema" xmlns:xs="http://www.w3.org/2001/XMLSchema" xmlns:p="http://schemas.microsoft.com/office/2006/metadata/properties" xmlns:ns2="1709d302-aa1c-49f7-a43d-f13e34b813dc" targetNamespace="http://schemas.microsoft.com/office/2006/metadata/properties" ma:root="true" ma:fieldsID="b31fc690162b37b38626eacceca81252" ns2:_="">
    <xsd:import namespace="1709d302-aa1c-49f7-a43d-f13e34b813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9d302-aa1c-49f7-a43d-f13e34b813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78DE03-1B1E-4BB3-BFB8-1FE8E8D90566}">
  <ds:schemaRefs>
    <ds:schemaRef ds:uri="1709d302-aa1c-49f7-a43d-f13e34b813dc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9652C8-D67B-4FF3-B7BB-E3551F138D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EA68D9-4FF2-4C6D-A87C-0F4B423959B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CEB8D62-FA7D-478D-B26A-D46BD932C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09d302-aa1c-49f7-a43d-f13e34b81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AIR_PowerPoint_Template_030615</Template>
  <TotalTime>5235</TotalTime>
  <Words>1144</Words>
  <Application>Microsoft Office PowerPoint</Application>
  <PresentationFormat>On-screen Show (4:3)</PresentationFormat>
  <Paragraphs>137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ＭＳ Ｐゴシック</vt:lpstr>
      <vt:lpstr>Arial</vt:lpstr>
      <vt:lpstr>Arial Narrow</vt:lpstr>
      <vt:lpstr>Franklin Gothic Book</vt:lpstr>
      <vt:lpstr>Franklin Gothic Demi</vt:lpstr>
      <vt:lpstr>FranklinGothic</vt:lpstr>
      <vt:lpstr>Garamond</vt:lpstr>
      <vt:lpstr>ITC Franklin Gothic Std Bk Cd</vt:lpstr>
      <vt:lpstr>Times New Roman</vt:lpstr>
      <vt:lpstr>Wingdings</vt:lpstr>
      <vt:lpstr>1_AIR_PowerPoint_Template_030615</vt:lpstr>
      <vt:lpstr>1_Divider Master</vt:lpstr>
      <vt:lpstr>1_Basic</vt:lpstr>
      <vt:lpstr>PowerPoint Presentation</vt:lpstr>
      <vt:lpstr>Understanding the Project</vt:lpstr>
      <vt:lpstr>How We Establish Social Community: You = Me</vt:lpstr>
      <vt:lpstr>PowerPoint Presentation</vt:lpstr>
      <vt:lpstr>PowerPoint Presentation</vt:lpstr>
      <vt:lpstr>PowerPoint Presentation</vt:lpstr>
      <vt:lpstr>High Risk Behavior can be the basis of COMMUNITY</vt:lpstr>
      <vt:lpstr>Principals of “Edgework” Communities</vt:lpstr>
      <vt:lpstr>High Risk Drinking as Edgework</vt:lpstr>
      <vt:lpstr>The ticket to membership: SKILL </vt:lpstr>
      <vt:lpstr>What makes an edgework community go over the edge?</vt:lpstr>
      <vt:lpstr>Edgework Communities Thrive in an Environment of Ambivalence</vt:lpstr>
      <vt:lpstr>PowerPoint Presentation</vt:lpstr>
      <vt:lpstr>Student Leaders Influence Student Members, even in Edgework Communities </vt:lpstr>
      <vt:lpstr>Employing Evidence-based Strategies to Edgework Communities</vt:lpstr>
      <vt:lpstr>PowerPoint Presentation</vt:lpstr>
      <vt:lpstr>PowerPoint Presentation</vt:lpstr>
      <vt:lpstr>The Bigger Picture:  Comprehensive Prevention</vt:lpstr>
      <vt:lpstr>The Understated Role of Autonomy in Prevention</vt:lpstr>
      <vt:lpstr>PowerPoint Presentation</vt:lpstr>
      <vt:lpstr>PowerPoint Presentation</vt:lpstr>
      <vt:lpstr>PowerPoint Presentation</vt:lpstr>
      <vt:lpstr>Why Failsafe?</vt:lpstr>
      <vt:lpstr>Key Elements in Development</vt:lpstr>
      <vt:lpstr>The Failsafe Pilot Test:  Lessons Learned</vt:lpstr>
      <vt:lpstr>Using Failsafe: New Models</vt:lpstr>
      <vt:lpstr>Questions, Comments</vt:lpstr>
    </vt:vector>
  </TitlesOfParts>
  <Company>American Institutes for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Using This Template</dc:title>
  <dc:creator>Thomas Workman</dc:creator>
  <cp:lastModifiedBy>Megan Hopkins</cp:lastModifiedBy>
  <cp:revision>72</cp:revision>
  <cp:lastPrinted>2017-02-22T19:44:26Z</cp:lastPrinted>
  <dcterms:created xsi:type="dcterms:W3CDTF">2015-06-11T19:55:03Z</dcterms:created>
  <dcterms:modified xsi:type="dcterms:W3CDTF">2017-05-08T15:37:59Z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0x0101000F2EE08176DAB5419159A53B04F1A034</vt:lpwstr>
  </property>
  <property fmtid="{D5CDD505-2E9C-101B-9397-08002B2CF9AE}" pid="3" name="_dlc_DocIdItemGuid">
    <vt:lpwstr>acfa791d-55b3-4387-89d3-419c4c7c26b1</vt:lpwstr>
  </property>
</Properties>
</file>