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9" r:id="rId9"/>
    <p:sldId id="271" r:id="rId10"/>
    <p:sldId id="270" r:id="rId11"/>
    <p:sldId id="272" r:id="rId12"/>
    <p:sldId id="273" r:id="rId13"/>
    <p:sldId id="275" r:id="rId14"/>
    <p:sldId id="274" r:id="rId15"/>
    <p:sldId id="276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185"/>
    <a:srgbClr val="F87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 varScale="1">
        <p:scale>
          <a:sx n="106" d="100"/>
          <a:sy n="106" d="100"/>
        </p:scale>
        <p:origin x="8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1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3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9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07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37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24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54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35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0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4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89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8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99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5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36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5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0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6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5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9.wmf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48.wmf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47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54.png"/><Relationship Id="rId9" Type="http://schemas.openxmlformats.org/officeDocument/2006/relationships/image" Target="../media/image5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40.wmf"/><Relationship Id="rId4" Type="http://schemas.openxmlformats.org/officeDocument/2006/relationships/image" Target="../media/image41.png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60494" y="304800"/>
            <a:ext cx="5002306" cy="724765"/>
            <a:chOff x="1551709" y="304800"/>
            <a:chExt cx="5153891" cy="724765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2667000" y="362716"/>
              <a:ext cx="4038600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Potential</a:t>
              </a:r>
            </a:p>
            <a:p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304800" y="1253252"/>
            <a:ext cx="152400" cy="1524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09600" y="11430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introduced the concept of potential energy in mechanics</a:t>
            </a: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304800" y="1600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28600" y="1676400"/>
            <a:ext cx="891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remind to this concept and apply it to introduce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electric potential energy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28600" y="2000071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start by revisit the work done on a particle of mass m </a:t>
            </a:r>
          </a:p>
          <a:p>
            <a:r>
              <a:rPr lang="en-US" dirty="0" smtClean="0">
                <a:latin typeface="Comic Sans MS" pitchFamily="66" charset="0"/>
              </a:rPr>
              <a:t>-by a force in general</a:t>
            </a:r>
          </a:p>
          <a:p>
            <a:r>
              <a:rPr lang="en-US" dirty="0" smtClean="0">
                <a:latin typeface="Comic Sans MS" pitchFamily="66" charset="0"/>
              </a:rPr>
              <a:t>-by a conservative force such as the gravitational force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56032" y="2971800"/>
            <a:ext cx="891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general, work done by a force </a:t>
            </a:r>
            <a:r>
              <a:rPr lang="en-US" u="sng" dirty="0" smtClean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 moving a particle from point </a:t>
            </a:r>
            <a:r>
              <a:rPr lang="en-US" u="sng" dirty="0" err="1" smtClean="0">
                <a:latin typeface="Comic Sans MS" pitchFamily="66" charset="0"/>
              </a:rPr>
              <a:t>r</a:t>
            </a:r>
            <a:r>
              <a:rPr lang="en-US" baseline="-25000" dirty="0" err="1" smtClean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 to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u="sng" dirty="0" err="1" smtClean="0">
                <a:latin typeface="Comic Sans MS" pitchFamily="66" charset="0"/>
              </a:rPr>
              <a:t>r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304800" y="3581400"/>
          <a:ext cx="158816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4" imgW="914400" imgH="482400" progId="Equation.DSMT4">
                  <p:embed/>
                </p:oleObj>
              </mc:Choice>
              <mc:Fallback>
                <p:oleObj name="Equation" r:id="rId4" imgW="914400" imgH="482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81400"/>
                        <a:ext cx="158816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28600" y="4953000"/>
            <a:ext cx="891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general we have to specify how we get from </a:t>
            </a:r>
            <a:r>
              <a:rPr lang="en-US" i="1" dirty="0" smtClean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 to </a:t>
            </a:r>
            <a:r>
              <a:rPr lang="en-US" i="1" dirty="0" smtClean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, e.g., for friction force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2743200" y="3352800"/>
            <a:ext cx="2260600" cy="1724025"/>
            <a:chOff x="2743200" y="3352800"/>
            <a:chExt cx="2260600" cy="1724025"/>
          </a:xfrm>
        </p:grpSpPr>
        <p:sp>
          <p:nvSpPr>
            <p:cNvPr id="50" name="Text Box 29"/>
            <p:cNvSpPr txBox="1">
              <a:spLocks noChangeArrowheads="1"/>
            </p:cNvSpPr>
            <p:nvPr/>
          </p:nvSpPr>
          <p:spPr bwMode="auto">
            <a:xfrm>
              <a:off x="2743200" y="3886200"/>
              <a:ext cx="3825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3124200" y="3352800"/>
              <a:ext cx="1879600" cy="1724025"/>
              <a:chOff x="7086600" y="4470400"/>
              <a:chExt cx="1879600" cy="1724025"/>
            </a:xfrm>
          </p:grpSpPr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7117080" y="51816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7086600" y="5791200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27"/>
              <p:cNvSpPr>
                <a:spLocks/>
              </p:cNvSpPr>
              <p:nvPr/>
            </p:nvSpPr>
            <p:spPr bwMode="auto">
              <a:xfrm>
                <a:off x="7467600" y="4953000"/>
                <a:ext cx="1092200" cy="685800"/>
              </a:xfrm>
              <a:custGeom>
                <a:avLst/>
                <a:gdLst>
                  <a:gd name="T0" fmla="*/ 0 w 688"/>
                  <a:gd name="T1" fmla="*/ 432 h 432"/>
                  <a:gd name="T2" fmla="*/ 192 w 688"/>
                  <a:gd name="T3" fmla="*/ 336 h 432"/>
                  <a:gd name="T4" fmla="*/ 288 w 688"/>
                  <a:gd name="T5" fmla="*/ 144 h 432"/>
                  <a:gd name="T6" fmla="*/ 624 w 688"/>
                  <a:gd name="T7" fmla="*/ 96 h 432"/>
                  <a:gd name="T8" fmla="*/ 672 w 688"/>
                  <a:gd name="T9" fmla="*/ 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8"/>
                  <a:gd name="T16" fmla="*/ 0 h 432"/>
                  <a:gd name="T17" fmla="*/ 688 w 688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8" h="432">
                    <a:moveTo>
                      <a:pt x="0" y="432"/>
                    </a:moveTo>
                    <a:cubicBezTo>
                      <a:pt x="72" y="408"/>
                      <a:pt x="144" y="384"/>
                      <a:pt x="192" y="336"/>
                    </a:cubicBezTo>
                    <a:cubicBezTo>
                      <a:pt x="240" y="288"/>
                      <a:pt x="216" y="184"/>
                      <a:pt x="288" y="144"/>
                    </a:cubicBezTo>
                    <a:cubicBezTo>
                      <a:pt x="360" y="104"/>
                      <a:pt x="560" y="120"/>
                      <a:pt x="624" y="96"/>
                    </a:cubicBezTo>
                    <a:cubicBezTo>
                      <a:pt x="688" y="72"/>
                      <a:pt x="680" y="36"/>
                      <a:pt x="672" y="0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Text Box 28"/>
              <p:cNvSpPr txBox="1">
                <a:spLocks noChangeArrowheads="1"/>
              </p:cNvSpPr>
              <p:nvPr/>
            </p:nvSpPr>
            <p:spPr bwMode="auto">
              <a:xfrm>
                <a:off x="8366125" y="5827713"/>
                <a:ext cx="382588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1</a:t>
                </a:r>
                <a:endParaRPr lang="en-US"/>
              </a:p>
            </p:txBody>
          </p:sp>
          <p:sp>
            <p:nvSpPr>
              <p:cNvPr id="53" name="Oval 30"/>
              <p:cNvSpPr>
                <a:spLocks noChangeArrowheads="1"/>
              </p:cNvSpPr>
              <p:nvPr/>
            </p:nvSpPr>
            <p:spPr bwMode="auto">
              <a:xfrm>
                <a:off x="7439025" y="56007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54" name="Object 31"/>
              <p:cNvGraphicFramePr>
                <a:graphicFrameLocks noChangeAspect="1"/>
              </p:cNvGraphicFramePr>
              <p:nvPr/>
            </p:nvGraphicFramePr>
            <p:xfrm>
              <a:off x="7090918" y="5439918"/>
              <a:ext cx="3937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73" name="Equation" r:id="rId6" imgW="393480" imgH="228600" progId="Equation.DSMT4">
                      <p:embed/>
                    </p:oleObj>
                  </mc:Choice>
                  <mc:Fallback>
                    <p:oleObj name="Equation" r:id="rId6" imgW="393480" imgH="228600" progId="Equation.DSMT4">
                      <p:embed/>
                      <p:pic>
                        <p:nvPicPr>
                          <p:cNvPr id="0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90918" y="5439918"/>
                            <a:ext cx="393700" cy="228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9" name="Object 32"/>
              <p:cNvGraphicFramePr>
                <a:graphicFrameLocks noChangeAspect="1"/>
              </p:cNvGraphicFramePr>
              <p:nvPr/>
            </p:nvGraphicFramePr>
            <p:xfrm>
              <a:off x="8559800" y="4775200"/>
              <a:ext cx="4064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74" name="Equation" r:id="rId8" imgW="406080" imgH="241200" progId="Equation.DSMT4">
                      <p:embed/>
                    </p:oleObj>
                  </mc:Choice>
                  <mc:Fallback>
                    <p:oleObj name="Equation" r:id="rId8" imgW="406080" imgH="241200" progId="Equation.DSMT4">
                      <p:embed/>
                      <p:pic>
                        <p:nvPicPr>
                          <p:cNvPr id="0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59800" y="4775200"/>
                            <a:ext cx="406400" cy="241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Oval 33"/>
              <p:cNvSpPr>
                <a:spLocks noChangeArrowheads="1"/>
              </p:cNvSpPr>
              <p:nvPr/>
            </p:nvSpPr>
            <p:spPr bwMode="auto">
              <a:xfrm>
                <a:off x="8505825" y="489585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34"/>
              <p:cNvSpPr>
                <a:spLocks/>
              </p:cNvSpPr>
              <p:nvPr/>
            </p:nvSpPr>
            <p:spPr bwMode="auto">
              <a:xfrm>
                <a:off x="7467600" y="4953000"/>
                <a:ext cx="1244600" cy="711200"/>
              </a:xfrm>
              <a:custGeom>
                <a:avLst/>
                <a:gdLst>
                  <a:gd name="T0" fmla="*/ 0 w 784"/>
                  <a:gd name="T1" fmla="*/ 432 h 448"/>
                  <a:gd name="T2" fmla="*/ 240 w 784"/>
                  <a:gd name="T3" fmla="*/ 432 h 448"/>
                  <a:gd name="T4" fmla="*/ 336 w 784"/>
                  <a:gd name="T5" fmla="*/ 336 h 448"/>
                  <a:gd name="T6" fmla="*/ 576 w 784"/>
                  <a:gd name="T7" fmla="*/ 240 h 448"/>
                  <a:gd name="T8" fmla="*/ 768 w 784"/>
                  <a:gd name="T9" fmla="*/ 96 h 448"/>
                  <a:gd name="T10" fmla="*/ 672 w 784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4"/>
                  <a:gd name="T19" fmla="*/ 0 h 448"/>
                  <a:gd name="T20" fmla="*/ 784 w 784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4" h="448">
                    <a:moveTo>
                      <a:pt x="0" y="432"/>
                    </a:moveTo>
                    <a:cubicBezTo>
                      <a:pt x="92" y="440"/>
                      <a:pt x="184" y="448"/>
                      <a:pt x="240" y="432"/>
                    </a:cubicBezTo>
                    <a:cubicBezTo>
                      <a:pt x="296" y="416"/>
                      <a:pt x="280" y="368"/>
                      <a:pt x="336" y="336"/>
                    </a:cubicBezTo>
                    <a:cubicBezTo>
                      <a:pt x="392" y="304"/>
                      <a:pt x="504" y="280"/>
                      <a:pt x="576" y="240"/>
                    </a:cubicBezTo>
                    <a:cubicBezTo>
                      <a:pt x="648" y="200"/>
                      <a:pt x="752" y="136"/>
                      <a:pt x="768" y="96"/>
                    </a:cubicBezTo>
                    <a:cubicBezTo>
                      <a:pt x="784" y="56"/>
                      <a:pt x="728" y="28"/>
                      <a:pt x="672" y="0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35"/>
              <p:cNvSpPr>
                <a:spLocks/>
              </p:cNvSpPr>
              <p:nvPr/>
            </p:nvSpPr>
            <p:spPr bwMode="auto">
              <a:xfrm>
                <a:off x="7353300" y="4470400"/>
                <a:ext cx="1181100" cy="1168400"/>
              </a:xfrm>
              <a:custGeom>
                <a:avLst/>
                <a:gdLst>
                  <a:gd name="T0" fmla="*/ 72 w 744"/>
                  <a:gd name="T1" fmla="*/ 736 h 736"/>
                  <a:gd name="T2" fmla="*/ 24 w 744"/>
                  <a:gd name="T3" fmla="*/ 448 h 736"/>
                  <a:gd name="T4" fmla="*/ 72 w 744"/>
                  <a:gd name="T5" fmla="*/ 160 h 736"/>
                  <a:gd name="T6" fmla="*/ 456 w 744"/>
                  <a:gd name="T7" fmla="*/ 16 h 736"/>
                  <a:gd name="T8" fmla="*/ 744 w 744"/>
                  <a:gd name="T9" fmla="*/ 256 h 7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4"/>
                  <a:gd name="T16" fmla="*/ 0 h 736"/>
                  <a:gd name="T17" fmla="*/ 744 w 744"/>
                  <a:gd name="T18" fmla="*/ 736 h 7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4" h="736">
                    <a:moveTo>
                      <a:pt x="72" y="736"/>
                    </a:moveTo>
                    <a:cubicBezTo>
                      <a:pt x="48" y="640"/>
                      <a:pt x="24" y="544"/>
                      <a:pt x="24" y="448"/>
                    </a:cubicBezTo>
                    <a:cubicBezTo>
                      <a:pt x="24" y="352"/>
                      <a:pt x="0" y="232"/>
                      <a:pt x="72" y="160"/>
                    </a:cubicBezTo>
                    <a:cubicBezTo>
                      <a:pt x="144" y="88"/>
                      <a:pt x="344" y="0"/>
                      <a:pt x="456" y="16"/>
                    </a:cubicBezTo>
                    <a:cubicBezTo>
                      <a:pt x="568" y="32"/>
                      <a:pt x="656" y="144"/>
                      <a:pt x="744" y="256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228600" y="5345668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However</a:t>
            </a:r>
            <a:r>
              <a:rPr lang="en-US" dirty="0" smtClean="0">
                <a:latin typeface="Comic Sans MS" pitchFamily="66" charset="0"/>
              </a:rPr>
              <a:t>,</a:t>
            </a:r>
          </a:p>
          <a:p>
            <a:r>
              <a:rPr lang="en-US" dirty="0" smtClean="0">
                <a:latin typeface="Comic Sans MS" pitchFamily="66" charset="0"/>
              </a:rPr>
              <a:t>for a conservative force such as gravity we remember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306312" y="5638800"/>
          <a:ext cx="1079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10" imgW="622080" imgH="215640" progId="Equation.DSMT4">
                  <p:embed/>
                </p:oleObj>
              </mc:Choice>
              <mc:Fallback>
                <p:oleObj name="Equation" r:id="rId10" imgW="62208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312" y="5638800"/>
                        <a:ext cx="1079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228600" y="6183868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</a:t>
            </a:r>
            <a:r>
              <a:rPr lang="en-US" dirty="0" smtClean="0">
                <a:latin typeface="Comic Sans MS" pitchFamily="66" charset="0"/>
                <a:sym typeface="Symbol"/>
              </a:rPr>
              <a:t> is the potential energy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7" grpId="0"/>
      <p:bldP spid="29" grpId="0" animBg="1"/>
      <p:bldP spid="30" grpId="0"/>
      <p:bldP spid="33" grpId="0"/>
      <p:bldP spid="38" grpId="0"/>
      <p:bldP spid="42" grpId="0"/>
      <p:bldP spid="74" grpId="0"/>
      <p:bldP spid="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We know these two alternative interpretations already from mechanics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-457200" y="19050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81000" y="2743200"/>
            <a:ext cx="7086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6858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1219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732" y="101263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438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219200" y="112188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975328" y="1474089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0" y="10668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=-mg</a:t>
            </a:r>
            <a:endParaRPr lang="en-US" dirty="0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685800" y="2819400"/>
          <a:ext cx="68230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4" imgW="4012920" imgH="482400" progId="Equation.DSMT4">
                  <p:embed/>
                </p:oleObj>
              </mc:Choice>
              <mc:Fallback>
                <p:oleObj name="Equation" r:id="rId4" imgW="4012920" imgH="482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682307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-489332" y="5180806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8868" y="6019006"/>
            <a:ext cx="7086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1268" y="4495006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" y="428844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2668" y="5714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430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969360" y="5649023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0" y="49530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F=mg</a:t>
            </a:r>
            <a:endParaRPr lang="en-US" dirty="0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828800" y="50292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 slowly (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without adding kinetic energy</a:t>
            </a:r>
            <a:r>
              <a:rPr lang="en-US" dirty="0" smtClean="0">
                <a:latin typeface="Comic Sans MS" pitchFamily="66" charset="0"/>
              </a:rPr>
              <a:t>)  move mass from </a:t>
            </a:r>
            <a:r>
              <a:rPr lang="en-US" i="1" dirty="0" smtClean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 to </a:t>
            </a:r>
            <a:r>
              <a:rPr lang="en-US" i="1" dirty="0" smtClean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 we need an external force  acting against gravity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514600" y="6037263"/>
          <a:ext cx="47291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6" imgW="2781000" imgH="482400" progId="Equation.DSMT4">
                  <p:embed/>
                </p:oleObj>
              </mc:Choice>
              <mc:Fallback>
                <p:oleObj name="Equation" r:id="rId6" imgW="27810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037263"/>
                        <a:ext cx="4729162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13" grpId="0"/>
      <p:bldP spid="14" grpId="0" animBg="1"/>
      <p:bldP spid="21" grpId="0"/>
      <p:bldP spid="26" grpId="0"/>
      <p:bldP spid="27" grpId="0"/>
      <p:bldP spid="28" grpId="0" animBg="1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609600" y="3505200"/>
            <a:ext cx="8077200" cy="1676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09600" y="304800"/>
            <a:ext cx="8077200" cy="576263"/>
            <a:chOff x="2667000" y="1143000"/>
            <a:chExt cx="2640623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716823" y="1188265"/>
              <a:ext cx="2590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Relation between electric potential &amp; electric field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" y="1887537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143000" y="1658937"/>
          <a:ext cx="158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3" name="Equation" r:id="rId4" imgW="914400" imgH="482400" progId="Equation.DSMT4">
                  <p:embed/>
                </p:oleObj>
              </mc:Choice>
              <mc:Fallback>
                <p:oleObj name="Equation" r:id="rId4" imgW="9144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58937"/>
                        <a:ext cx="1587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819400" y="1658937"/>
          <a:ext cx="12128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Equation" r:id="rId6" imgW="698400" imgH="482400" progId="Equation.DSMT4">
                  <p:embed/>
                </p:oleObj>
              </mc:Choice>
              <mc:Fallback>
                <p:oleObj name="Equation" r:id="rId6" imgW="69840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58937"/>
                        <a:ext cx="12128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743200" y="2420937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2649537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2971800" y="2649537"/>
          <a:ext cx="10588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Equation" r:id="rId8" imgW="609480" imgH="228600" progId="Equation.DSMT4">
                  <p:embed/>
                </p:oleObj>
              </mc:Choice>
              <mc:Fallback>
                <p:oleObj name="Equation" r:id="rId8" imgW="609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49537"/>
                        <a:ext cx="105886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191000" y="1875345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4953000" y="1735137"/>
          <a:ext cx="15748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6" name="Equation" r:id="rId10" imgW="927000" imgH="431640" progId="Equation.DSMT4">
                  <p:embed/>
                </p:oleObj>
              </mc:Choice>
              <mc:Fallback>
                <p:oleObj name="Equation" r:id="rId10" imgW="927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35137"/>
                        <a:ext cx="1574800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2400" y="4276344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1035050" y="3943350"/>
          <a:ext cx="1741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7" name="Equation" r:id="rId12" imgW="1002960" imgH="482400" progId="Equation.DSMT4">
                  <p:embed/>
                </p:oleObj>
              </mc:Choice>
              <mc:Fallback>
                <p:oleObj name="Equation" r:id="rId12" imgW="100296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943350"/>
                        <a:ext cx="17414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048000" y="3886200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We obtain the potential difference (voltage)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from the path independent line integral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taken between points </a:t>
            </a:r>
            <a:r>
              <a:rPr lang="en-US" i="1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and </a:t>
            </a:r>
            <a:r>
              <a:rPr lang="en-US" i="1" dirty="0" smtClean="0">
                <a:solidFill>
                  <a:srgbClr val="00B05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/>
      <p:bldP spid="13" grpId="0"/>
      <p:bldP spid="15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762000" y="1676400"/>
          <a:ext cx="4219550" cy="306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Graph" r:id="rId4" imgW="3669120" imgH="3028320" progId="Origin50.Graph">
                  <p:embed/>
                </p:oleObj>
              </mc:Choice>
              <mc:Fallback>
                <p:oleObj name="Graph" r:id="rId4" imgW="3669120" imgH="3028320" progId="Origin50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039" b="6039"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4219550" cy="3063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759905" y="3902583"/>
          <a:ext cx="41878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Graph" r:id="rId6" imgW="3597120" imgH="2661120" progId="Origin50.Graph">
                  <p:embed/>
                </p:oleObj>
              </mc:Choice>
              <mc:Fallback>
                <p:oleObj name="Graph" r:id="rId6" imgW="3597120" imgH="2661120" progId="Origin50.Grap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05" y="3902583"/>
                        <a:ext cx="4187825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4600" y="1752600"/>
            <a:ext cx="2536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point </a:t>
            </a:r>
            <a:r>
              <a:rPr lang="en-US" i="1" dirty="0" smtClean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 becomes variable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point in distance 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762000" y="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Let’s calculate the potential of a charged conducting sphere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by integrating the E-field  </a:t>
            </a: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685800"/>
            <a:ext cx="1981200" cy="183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10800000">
            <a:off x="990600" y="1066802"/>
            <a:ext cx="652272" cy="566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59804" y="1202472"/>
            <a:ext cx="35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18140" y="1225295"/>
            <a:ext cx="775252" cy="7721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6"/>
          </p:cNvCxnSpPr>
          <p:nvPr/>
        </p:nvCxnSpPr>
        <p:spPr>
          <a:xfrm flipV="1">
            <a:off x="1642872" y="1611352"/>
            <a:ext cx="350520" cy="13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1600200"/>
            <a:ext cx="299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6200000" flipV="1">
            <a:off x="358140" y="2881884"/>
            <a:ext cx="2572512" cy="2133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-103631" y="4139185"/>
            <a:ext cx="5017007" cy="1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658112" y="4187952"/>
            <a:ext cx="746760" cy="3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8600" y="228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4724400" y="1066800"/>
          <a:ext cx="1741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Equation" r:id="rId9" imgW="1002960" imgH="482400" progId="Equation.DSMT4">
                  <p:embed/>
                </p:oleObj>
              </mc:Choice>
              <mc:Fallback>
                <p:oleObj name="Equation" r:id="rId9" imgW="100296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66800"/>
                        <a:ext cx="17414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895600" y="1295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start from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4800600" y="190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667000" y="2057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257006" y="1904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410200" y="2057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4000" y="1752600"/>
            <a:ext cx="269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point </a:t>
            </a:r>
            <a:r>
              <a:rPr lang="en-US" i="1" dirty="0" smtClean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 becomes reference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point at r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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114800" y="287731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473575" y="2514600"/>
          <a:ext cx="3197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Equation" r:id="rId11" imgW="1841400" imgH="482400" progId="Equation.DSMT4">
                  <p:embed/>
                </p:oleObj>
              </mc:Choice>
              <mc:Fallback>
                <p:oleObj name="Equation" r:id="rId11" imgW="184140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2514600"/>
                        <a:ext cx="31972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924800" y="27638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r&gt;R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5676900" y="2649537"/>
            <a:ext cx="228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50408" y="322103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:=0</a:t>
            </a:r>
            <a:endParaRPr lang="en-US" dirty="0"/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5257800" y="3886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5730875" y="3549650"/>
          <a:ext cx="31083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1" name="Equation" r:id="rId13" imgW="1790640" imgH="457200" progId="Equation.DSMT4">
                  <p:embed/>
                </p:oleObj>
              </mc:Choice>
              <mc:Fallback>
                <p:oleObj name="Equation" r:id="rId13" imgW="179064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549650"/>
                        <a:ext cx="310832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105400" y="44196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For r&lt;R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4876800" y="4572000"/>
          <a:ext cx="42989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2" name="Equation" r:id="rId15" imgW="2476440" imgH="507960" progId="Equation.DSMT4">
                  <p:embed/>
                </p:oleObj>
              </mc:Choice>
              <mc:Fallback>
                <p:oleObj name="Equation" r:id="rId15" imgW="247644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429895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6858000" y="5943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7391400" y="5638800"/>
          <a:ext cx="15430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3" name="Equation" r:id="rId17" imgW="888840" imgH="431640" progId="Equation.DSMT4">
                  <p:embed/>
                </p:oleObj>
              </mc:Choice>
              <mc:Fallback>
                <p:oleObj name="Equation" r:id="rId17" imgW="8888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638800"/>
                        <a:ext cx="15430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/>
      <p:bldP spid="5" grpId="0"/>
      <p:bldP spid="6" grpId="0" animBg="1"/>
      <p:bldP spid="9" grpId="0"/>
      <p:bldP spid="19" grpId="0" animBg="1"/>
      <p:bldP spid="21" grpId="0"/>
      <p:bldP spid="22" grpId="0"/>
      <p:bldP spid="24" grpId="0" animBg="1"/>
      <p:bldP spid="27" grpId="0"/>
      <p:bldP spid="28" grpId="0" animBg="1"/>
      <p:bldP spid="29" grpId="0"/>
      <p:bldP spid="32" grpId="0" animBg="1"/>
      <p:bldP spid="34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3048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 important application of our “potential of a conducting sphere”- problem</a:t>
            </a:r>
          </a:p>
        </p:txBody>
      </p:sp>
      <p:sp>
        <p:nvSpPr>
          <p:cNvPr id="3" name="Oval 2"/>
          <p:cNvSpPr/>
          <p:nvPr/>
        </p:nvSpPr>
        <p:spPr>
          <a:xfrm>
            <a:off x="1524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04800" y="685800"/>
            <a:ext cx="1981200" cy="1836234"/>
            <a:chOff x="304800" y="685800"/>
            <a:chExt cx="1981200" cy="1836234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685800"/>
              <a:ext cx="1981200" cy="1836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Straight Arrow Connector 4"/>
            <p:cNvCxnSpPr/>
            <p:nvPr/>
          </p:nvCxnSpPr>
          <p:spPr>
            <a:xfrm rot="10800000">
              <a:off x="762001" y="1109473"/>
              <a:ext cx="652272" cy="5669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31205" y="1245143"/>
              <a:ext cx="3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09800" y="762000"/>
            <a:ext cx="61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According to our considerations above we find at the surface of the conducting sphere: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2438400" y="1524000"/>
          <a:ext cx="2755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5" imgW="1587240" imgH="431640" progId="Equation.DSMT4">
                  <p:embed/>
                </p:oleObj>
              </mc:Choice>
              <mc:Fallback>
                <p:oleObj name="Equation" r:id="rId5" imgW="15872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0"/>
                        <a:ext cx="2755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7200" y="27432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There is a dielectric breakdown field strength,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-25000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, for all insulating materials including air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3400" y="33528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E&gt;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-25000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 air becomes conducting due to discharge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0" y="3810000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max potential of a sphere before discharge in air sets in</a:t>
            </a:r>
          </a:p>
          <a:p>
            <a:r>
              <a:rPr lang="en-US" dirty="0" smtClean="0">
                <a:latin typeface="Comic Sans MS" pitchFamily="66" charset="0"/>
              </a:rPr>
              <a:t>depends on radius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1295400" y="3810000"/>
          <a:ext cx="9699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969963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9120" y="3962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4663885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Pinwheel:  Electrons from the generator leave the pinwheel at point of small R. This charge collects on adjacent air molecules. Electrostatic repulsion propels the pinwheel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552188" y="5082973"/>
            <a:ext cx="1563624" cy="457200"/>
          </a:xfrm>
          <a:custGeom>
            <a:avLst/>
            <a:gdLst>
              <a:gd name="connsiteX0" fmla="*/ 0 w 1563624"/>
              <a:gd name="connsiteY0" fmla="*/ 457200 h 457200"/>
              <a:gd name="connsiteX1" fmla="*/ 530352 w 1563624"/>
              <a:gd name="connsiteY1" fmla="*/ 338328 h 457200"/>
              <a:gd name="connsiteX2" fmla="*/ 786384 w 1563624"/>
              <a:gd name="connsiteY2" fmla="*/ 45720 h 457200"/>
              <a:gd name="connsiteX3" fmla="*/ 1563624 w 1563624"/>
              <a:gd name="connsiteY3" fmla="*/ 6400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624" h="457200">
                <a:moveTo>
                  <a:pt x="0" y="457200"/>
                </a:moveTo>
                <a:cubicBezTo>
                  <a:pt x="199644" y="432054"/>
                  <a:pt x="399288" y="406908"/>
                  <a:pt x="530352" y="338328"/>
                </a:cubicBezTo>
                <a:cubicBezTo>
                  <a:pt x="661416" y="269748"/>
                  <a:pt x="614172" y="91440"/>
                  <a:pt x="786384" y="45720"/>
                </a:cubicBezTo>
                <a:cubicBezTo>
                  <a:pt x="958596" y="0"/>
                  <a:pt x="1261110" y="32004"/>
                  <a:pt x="1563624" y="64008"/>
                </a:cubicBezTo>
              </a:path>
            </a:pathLst>
          </a:cu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6262" y="4456331"/>
            <a:ext cx="3021113" cy="226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  <p:bldP spid="9" grpId="0"/>
      <p:bldP spid="10" grpId="0"/>
      <p:bldP spid="11" grpId="0"/>
      <p:bldP spid="13" grpId="0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04800" y="38100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Demonstration: </a:t>
            </a:r>
            <a:r>
              <a:rPr lang="en-US" dirty="0" smtClean="0"/>
              <a:t>Surface Charge Density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5778" name="Picture 2" descr="5B3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5078413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26674"/>
            <a:ext cx="5410200" cy="3730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38100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How do we actually measure the charge on the proof plane 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981200"/>
            <a:ext cx="2532381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 rot="10800000">
            <a:off x="4876800" y="3352800"/>
            <a:ext cx="1600200" cy="1219200"/>
          </a:xfrm>
          <a:custGeom>
            <a:avLst/>
            <a:gdLst>
              <a:gd name="connsiteX0" fmla="*/ 0 w 1563624"/>
              <a:gd name="connsiteY0" fmla="*/ 457200 h 457200"/>
              <a:gd name="connsiteX1" fmla="*/ 530352 w 1563624"/>
              <a:gd name="connsiteY1" fmla="*/ 338328 h 457200"/>
              <a:gd name="connsiteX2" fmla="*/ 786384 w 1563624"/>
              <a:gd name="connsiteY2" fmla="*/ 45720 h 457200"/>
              <a:gd name="connsiteX3" fmla="*/ 1563624 w 1563624"/>
              <a:gd name="connsiteY3" fmla="*/ 64008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624" h="457200">
                <a:moveTo>
                  <a:pt x="0" y="457200"/>
                </a:moveTo>
                <a:cubicBezTo>
                  <a:pt x="199644" y="432054"/>
                  <a:pt x="399288" y="406908"/>
                  <a:pt x="530352" y="338328"/>
                </a:cubicBezTo>
                <a:cubicBezTo>
                  <a:pt x="661416" y="269748"/>
                  <a:pt x="614172" y="91440"/>
                  <a:pt x="786384" y="45720"/>
                </a:cubicBezTo>
                <a:cubicBezTo>
                  <a:pt x="958596" y="0"/>
                  <a:pt x="1261110" y="32004"/>
                  <a:pt x="1563624" y="64008"/>
                </a:cubicBezTo>
              </a:path>
            </a:pathLst>
          </a:cu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5334000" y="152400"/>
            <a:ext cx="144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" name="Object 24"/>
          <p:cNvGraphicFramePr>
            <a:graphicFrameLocks noChangeAspect="1"/>
          </p:cNvGraphicFramePr>
          <p:nvPr/>
        </p:nvGraphicFramePr>
        <p:xfrm>
          <a:off x="4244467" y="26988"/>
          <a:ext cx="34893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4" imgW="2082600" imgH="482400" progId="Equation.DSMT4">
                  <p:embed/>
                </p:oleObj>
              </mc:Choice>
              <mc:Fallback>
                <p:oleObj name="Equation" r:id="rId4" imgW="2082600" imgH="482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467" y="26988"/>
                        <a:ext cx="34893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36"/>
          <p:cNvSpPr>
            <a:spLocks noChangeShapeType="1"/>
          </p:cNvSpPr>
          <p:nvPr/>
        </p:nvSpPr>
        <p:spPr bwMode="auto">
          <a:xfrm>
            <a:off x="5913120" y="657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7"/>
          <p:cNvSpPr>
            <a:spLocks noChangeShapeType="1"/>
          </p:cNvSpPr>
          <p:nvPr/>
        </p:nvSpPr>
        <p:spPr bwMode="auto">
          <a:xfrm>
            <a:off x="6446520" y="657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8"/>
          <p:cNvSpPr>
            <a:spLocks noChangeShapeType="1"/>
          </p:cNvSpPr>
          <p:nvPr/>
        </p:nvSpPr>
        <p:spPr bwMode="auto">
          <a:xfrm flipV="1">
            <a:off x="5913120" y="885825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" name="Group 45"/>
          <p:cNvGrpSpPr>
            <a:grpSpLocks/>
          </p:cNvGrpSpPr>
          <p:nvPr/>
        </p:nvGrpSpPr>
        <p:grpSpPr bwMode="auto">
          <a:xfrm>
            <a:off x="6746875" y="841375"/>
            <a:ext cx="2320925" cy="530225"/>
            <a:chOff x="4106" y="3871"/>
            <a:chExt cx="1462" cy="334"/>
          </a:xfrm>
        </p:grpSpPr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4106" y="3871"/>
              <a:ext cx="129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Independent of the path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between</a:t>
              </a:r>
            </a:p>
          </p:txBody>
        </p:sp>
        <p:grpSp>
          <p:nvGrpSpPr>
            <p:cNvPr id="25" name="Group 43"/>
            <p:cNvGrpSpPr>
              <a:grpSpLocks/>
            </p:cNvGrpSpPr>
            <p:nvPr/>
          </p:nvGrpSpPr>
          <p:grpSpPr bwMode="auto">
            <a:xfrm>
              <a:off x="4566" y="3977"/>
              <a:ext cx="1002" cy="228"/>
              <a:chOff x="4560" y="1962"/>
              <a:chExt cx="1002" cy="228"/>
            </a:xfrm>
          </p:grpSpPr>
          <p:graphicFrame>
            <p:nvGraphicFramePr>
              <p:cNvPr id="26" name="Object 40"/>
              <p:cNvGraphicFramePr>
                <a:graphicFrameLocks noChangeAspect="1"/>
              </p:cNvGraphicFramePr>
              <p:nvPr/>
            </p:nvGraphicFramePr>
            <p:xfrm>
              <a:off x="4560" y="1962"/>
              <a:ext cx="384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34" name="Equation" r:id="rId6" imgW="406080" imgH="241200" progId="Equation.DSMT4">
                      <p:embed/>
                    </p:oleObj>
                  </mc:Choice>
                  <mc:Fallback>
                    <p:oleObj name="Equation" r:id="rId6" imgW="406080" imgH="241200" progId="Equation.DSMT4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60" y="1962"/>
                            <a:ext cx="384" cy="2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" name="Text Box 41"/>
              <p:cNvSpPr txBox="1">
                <a:spLocks noChangeArrowheads="1"/>
              </p:cNvSpPr>
              <p:nvPr/>
            </p:nvSpPr>
            <p:spPr bwMode="auto">
              <a:xfrm>
                <a:off x="4826" y="1975"/>
                <a:ext cx="39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2"/>
                    </a:solidFill>
                  </a:rPr>
                  <a:t>   and </a:t>
                </a:r>
                <a:endParaRPr lang="en-US" sz="1400" dirty="0">
                  <a:solidFill>
                    <a:schemeClr val="accent2"/>
                  </a:solidFill>
                </a:endParaRPr>
              </a:p>
            </p:txBody>
          </p:sp>
          <p:graphicFrame>
            <p:nvGraphicFramePr>
              <p:cNvPr id="28" name="Object 42"/>
              <p:cNvGraphicFramePr>
                <a:graphicFrameLocks noChangeAspect="1"/>
              </p:cNvGraphicFramePr>
              <p:nvPr/>
            </p:nvGraphicFramePr>
            <p:xfrm>
              <a:off x="5190" y="1962"/>
              <a:ext cx="372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35" name="Equation" r:id="rId8" imgW="393480" imgH="228600" progId="Equation.DSMT4">
                      <p:embed/>
                    </p:oleObj>
                  </mc:Choice>
                  <mc:Fallback>
                    <p:oleObj name="Equation" r:id="rId8" imgW="393480" imgH="228600" progId="Equation.DSMT4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0" y="1962"/>
                            <a:ext cx="372" cy="2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0" y="2286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this we obtain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282825" y="0"/>
          <a:ext cx="1984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10" imgW="1143000" imgH="482400" progId="Equation.DSMT4">
                  <p:embed/>
                </p:oleObj>
              </mc:Choice>
              <mc:Fallback>
                <p:oleObj name="Equation" r:id="rId10" imgW="114300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0"/>
                        <a:ext cx="19843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52400" y="12192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Gravity as an example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1752600" y="1504950"/>
            <a:ext cx="343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Gravitational force derived from </a:t>
            </a:r>
          </a:p>
        </p:txBody>
      </p:sp>
      <p:graphicFrame>
        <p:nvGraphicFramePr>
          <p:cNvPr id="45" name="Object 12"/>
          <p:cNvGraphicFramePr>
            <a:graphicFrameLocks noChangeAspect="1"/>
          </p:cNvGraphicFramePr>
          <p:nvPr/>
        </p:nvGraphicFramePr>
        <p:xfrm>
          <a:off x="4989513" y="1306513"/>
          <a:ext cx="160496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12" imgW="876240" imgH="393480" progId="Equation.DSMT4">
                  <p:embed/>
                </p:oleObj>
              </mc:Choice>
              <mc:Fallback>
                <p:oleObj name="Equation" r:id="rId12" imgW="8762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1306513"/>
                        <a:ext cx="160496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3"/>
          <p:cNvGraphicFramePr>
            <a:graphicFrameLocks noChangeAspect="1"/>
          </p:cNvGraphicFramePr>
          <p:nvPr/>
        </p:nvGraphicFramePr>
        <p:xfrm>
          <a:off x="1905000" y="1981200"/>
          <a:ext cx="5105400" cy="483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Photo Editor Photo" r:id="rId14" imgW="2324424" imgH="2200582" progId="">
                  <p:embed/>
                </p:oleObj>
              </mc:Choice>
              <mc:Fallback>
                <p:oleObj name="Photo Editor Photo" r:id="rId14" imgW="2324424" imgH="2200582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81200"/>
                        <a:ext cx="5105400" cy="483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Picture 15" descr="j0217758[3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909039">
            <a:off x="3124200" y="4876800"/>
            <a:ext cx="22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flipH="1">
            <a:off x="6096000" y="5029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Line 17"/>
          <p:cNvSpPr>
            <a:spLocks noChangeShapeType="1"/>
          </p:cNvSpPr>
          <p:nvPr/>
        </p:nvSpPr>
        <p:spPr bwMode="auto">
          <a:xfrm>
            <a:off x="70104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18"/>
          <p:cNvSpPr>
            <a:spLocks noChangeShapeType="1"/>
          </p:cNvSpPr>
          <p:nvPr/>
        </p:nvSpPr>
        <p:spPr bwMode="auto">
          <a:xfrm>
            <a:off x="1905000" y="57150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>
            <a:off x="7239000" y="3200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7299325" y="422433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</a:t>
            </a:r>
            <a:r>
              <a:rPr lang="en-US" dirty="0"/>
              <a:t>h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7615238" y="3276600"/>
            <a:ext cx="15287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Pot. energy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depends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on </a:t>
            </a:r>
            <a:r>
              <a:rPr lang="en-US" sz="1600" dirty="0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en-US" sz="1600" dirty="0">
                <a:solidFill>
                  <a:schemeClr val="accent2"/>
                </a:solidFill>
              </a:rPr>
              <a:t>h, not how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to get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2.22222E-6 C 0.01111 -0.02685 0.02239 -0.0537 0.02881 -0.07708 C 0.03524 -0.10046 0.03506 -0.12014 0.03888 -0.14074 C 0.0427 -0.16134 0.04774 -0.18195 0.05208 -0.20139 C 0.05642 -0.22083 0.06093 -0.23935 0.06545 -0.25764 " pathEditMode="relative" ptsTypes="aaaaA">
                                      <p:cBhvr>
                                        <p:cTn id="69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-0.12674 -0.1037 L -0.14566 -0.10509 L -0.16563 -0.13472 L -0.18455 -0.15393 L -0.19115 -0.20741 L -0.24896 -0.3169 " pathEditMode="relative" ptsTypes="AAAAAAA">
                                      <p:cBhvr>
                                        <p:cTn id="78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9" grpId="0"/>
      <p:bldP spid="31" grpId="0"/>
      <p:bldP spid="44" grpId="0"/>
      <p:bldP spid="49" grpId="0" animBg="1"/>
      <p:bldP spid="50" grpId="0" animBg="1"/>
      <p:bldP spid="51" grpId="0" animBg="1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5181600" y="2971800"/>
            <a:ext cx="3733800" cy="3276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" y="2895600"/>
            <a:ext cx="3733800" cy="3276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524000" y="304800"/>
            <a:ext cx="5943600" cy="1245594"/>
            <a:chOff x="2667000" y="1143000"/>
            <a:chExt cx="2590800" cy="1245594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3063235" y="1188265"/>
              <a:ext cx="206170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potential energy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06" name="Oval 105"/>
          <p:cNvSpPr/>
          <p:nvPr/>
        </p:nvSpPr>
        <p:spPr>
          <a:xfrm>
            <a:off x="228600" y="1329452"/>
            <a:ext cx="152400" cy="164068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Can we find a function </a:t>
            </a:r>
            <a:r>
              <a:rPr lang="en-US" i="1" dirty="0" smtClean="0">
                <a:latin typeface="Comic Sans MS" pitchFamily="66" charset="0"/>
              </a:rPr>
              <a:t>U </a:t>
            </a:r>
            <a:r>
              <a:rPr lang="en-US" dirty="0" smtClean="0">
                <a:latin typeface="Comic Sans MS" pitchFamily="66" charset="0"/>
              </a:rPr>
              <a:t>=</a:t>
            </a:r>
            <a:r>
              <a:rPr lang="en-US" i="1" dirty="0" smtClean="0">
                <a:latin typeface="Comic Sans MS" pitchFamily="66" charset="0"/>
              </a:rPr>
              <a:t>U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 such that </a:t>
            </a:r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19200"/>
            <a:ext cx="1452563" cy="374650"/>
          </a:xfrm>
          <a:prstGeom prst="rect">
            <a:avLst/>
          </a:prstGeom>
          <a:noFill/>
        </p:spPr>
      </p:pic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69392" y="1572768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is the force exerted by a point charge q on a test charge q</a:t>
            </a:r>
            <a:r>
              <a:rPr lang="en-US" baseline="-25000" dirty="0" smtClean="0">
                <a:latin typeface="Comic Sans MS" pitchFamily="66" charset="0"/>
              </a:rPr>
              <a:t>0 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baseline="-25000" dirty="0" smtClean="0">
              <a:latin typeface="Comic Sans MS" pitchFamily="66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57200" y="2069068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We expect the answer to be yes</a:t>
            </a:r>
            <a:r>
              <a:rPr lang="en-US" dirty="0" smtClean="0">
                <a:latin typeface="Comic Sans MS" pitchFamily="66" charset="0"/>
              </a:rPr>
              <a:t>, due to the similarity between Coulomb force and gravitational force</a:t>
            </a:r>
          </a:p>
        </p:txBody>
      </p:sp>
      <p:pic>
        <p:nvPicPr>
          <p:cNvPr id="23577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895600"/>
            <a:ext cx="3327400" cy="11001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3048000"/>
            <a:ext cx="3133725" cy="10017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37900" name="Object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343400"/>
            <a:ext cx="3136900" cy="722313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5400000" flipH="1" flipV="1">
            <a:off x="236220" y="5143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81000" y="54102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Potential energy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2486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438400" y="5029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Potential</a:t>
            </a: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5486400" y="4114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943600" y="4038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try</a:t>
            </a:r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3886200"/>
            <a:ext cx="1828800" cy="75088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486400" y="44196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fact we see</a:t>
            </a:r>
          </a:p>
        </p:txBody>
      </p:sp>
      <p:pic>
        <p:nvPicPr>
          <p:cNvPr id="23581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4724400"/>
            <a:ext cx="3295650" cy="16160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cxnSp>
        <p:nvCxnSpPr>
          <p:cNvPr id="44" name="Straight Arrow Connector 43"/>
          <p:cNvCxnSpPr/>
          <p:nvPr/>
        </p:nvCxnSpPr>
        <p:spPr>
          <a:xfrm rot="5400000" flipH="1" flipV="1">
            <a:off x="7505700" y="5372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696200" y="55626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810500" y="60579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4800600" y="6474023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simple because of radial symmetry where U(</a:t>
            </a:r>
            <a:r>
              <a:rPr lang="en-US" sz="1400" u="sng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)=U(r)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5" grpId="0" animBg="1"/>
      <p:bldP spid="106" grpId="0" animBg="1"/>
      <p:bldP spid="107" grpId="0"/>
      <p:bldP spid="24" grpId="0"/>
      <p:bldP spid="25" grpId="0"/>
      <p:bldP spid="31" grpId="0"/>
      <p:bldP spid="34" grpId="0"/>
      <p:bldP spid="36" grpId="0" animBg="1"/>
      <p:bldP spid="37" grpId="0"/>
      <p:bldP spid="39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utoShape 4"/>
          <p:cNvSpPr>
            <a:spLocks noChangeArrowheads="1"/>
          </p:cNvSpPr>
          <p:nvPr/>
        </p:nvSpPr>
        <p:spPr bwMode="auto">
          <a:xfrm>
            <a:off x="39624" y="152400"/>
            <a:ext cx="9067800" cy="2362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04800" y="762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conclude</a:t>
            </a:r>
            <a:endParaRPr lang="en-US" baseline="-25000" dirty="0" smtClean="0">
              <a:latin typeface="Comic Sans MS" pitchFamily="66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192213"/>
            <a:ext cx="2133600" cy="8763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457200" y="734568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potential energy of </a:t>
            </a:r>
            <a:r>
              <a:rPr lang="en-US" dirty="0" err="1" smtClean="0">
                <a:latin typeface="Comic Sans MS" pitchFamily="66" charset="0"/>
              </a:rPr>
              <a:t>electrostatically</a:t>
            </a:r>
            <a:r>
              <a:rPr lang="en-US" dirty="0" smtClean="0">
                <a:latin typeface="Comic Sans MS" pitchFamily="66" charset="0"/>
              </a:rPr>
              <a:t> interacting point charges q and q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baseline="-25000" dirty="0" smtClean="0">
              <a:latin typeface="Comic Sans MS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486400" y="2282761"/>
            <a:ext cx="3499104" cy="3032951"/>
            <a:chOff x="5486400" y="1962912"/>
            <a:chExt cx="3499104" cy="3032951"/>
          </a:xfrm>
        </p:grpSpPr>
        <p:grpSp>
          <p:nvGrpSpPr>
            <p:cNvPr id="57" name="Group 56"/>
            <p:cNvGrpSpPr/>
            <p:nvPr/>
          </p:nvGrpSpPr>
          <p:grpSpPr>
            <a:xfrm>
              <a:off x="5486400" y="1962912"/>
              <a:ext cx="3499104" cy="3032951"/>
              <a:chOff x="5486400" y="1962912"/>
              <a:chExt cx="3499104" cy="3032951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4543774" y="3333718"/>
                <a:ext cx="2743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867400" y="3200400"/>
                <a:ext cx="311810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8610600" y="2895600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562600" y="205740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</a:t>
                </a:r>
                <a:endParaRPr lang="en-US" dirty="0"/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7795095" y="2572512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qq</a:t>
              </a:r>
              <a:r>
                <a:rPr lang="en-US" baseline="-25000" dirty="0" smtClean="0"/>
                <a:t>0</a:t>
              </a:r>
              <a:r>
                <a:rPr lang="en-US" dirty="0" smtClean="0"/>
                <a:t>&lt;0</a:t>
              </a:r>
              <a:endParaRPr lang="en-US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46648" y="2578608"/>
              <a:ext cx="1974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attractive potential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4800" y="2297668"/>
            <a:ext cx="3429000" cy="3112532"/>
            <a:chOff x="304800" y="2133600"/>
            <a:chExt cx="3429000" cy="3112532"/>
          </a:xfrm>
        </p:grpSpPr>
        <p:grpSp>
          <p:nvGrpSpPr>
            <p:cNvPr id="42" name="Group 41"/>
            <p:cNvGrpSpPr/>
            <p:nvPr/>
          </p:nvGrpSpPr>
          <p:grpSpPr>
            <a:xfrm>
              <a:off x="533400" y="2133600"/>
              <a:ext cx="3200400" cy="2807493"/>
              <a:chOff x="914400" y="2210594"/>
              <a:chExt cx="3200400" cy="2807493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-268224" y="3581400"/>
                <a:ext cx="2743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996696" y="4800600"/>
                <a:ext cx="311810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3352800" y="4876800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4800" y="220980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89695" y="28194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qq</a:t>
              </a:r>
              <a:r>
                <a:rPr lang="en-US" baseline="-25000" dirty="0" smtClean="0"/>
                <a:t>0</a:t>
              </a:r>
              <a:r>
                <a:rPr lang="en-US" dirty="0" smtClean="0"/>
                <a:t>&gt;0</a:t>
              </a:r>
              <a:endParaRPr lang="en-US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19642" y="2822448"/>
              <a:ext cx="1933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repulsive potential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81000" y="5498068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As always, potential defined only up to an arbitrary constant.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Expression above uses U(r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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)=0 as reference point</a:t>
            </a:r>
            <a:endParaRPr lang="en-US" baseline="-25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601913"/>
            <a:ext cx="3009900" cy="2503487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605088"/>
            <a:ext cx="3238500" cy="2709862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29" grpId="0"/>
      <p:bldP spid="32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26"/>
          <p:cNvSpPr>
            <a:spLocks noChangeArrowheads="1"/>
          </p:cNvSpPr>
          <p:nvPr/>
        </p:nvSpPr>
        <p:spPr bwMode="auto">
          <a:xfrm>
            <a:off x="914400" y="5907024"/>
            <a:ext cx="70104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04800" y="115824"/>
            <a:ext cx="906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We know already the superposition principle for  electric fields and forces,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                                                            can we find a net potential energy for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                                                             q</a:t>
            </a:r>
            <a:r>
              <a:rPr lang="en-US" baseline="-25000" dirty="0" smtClean="0">
                <a:solidFill>
                  <a:srgbClr val="0070C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interacting with several point charges? </a:t>
            </a:r>
            <a:endParaRPr lang="en-US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4164013" cy="4381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33" name="Oval 32"/>
          <p:cNvSpPr/>
          <p:nvPr/>
        </p:nvSpPr>
        <p:spPr>
          <a:xfrm>
            <a:off x="76200" y="228600"/>
            <a:ext cx="152400" cy="164068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42962" y="1638300"/>
            <a:ext cx="989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8432" y="2093452"/>
            <a:ext cx="252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Net force q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 experiences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1109762" y="1485900"/>
            <a:ext cx="989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04268" y="1752600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Force exerted on q</a:t>
            </a:r>
            <a:r>
              <a:rPr lang="en-US" baseline="-25000" dirty="0" smtClean="0">
                <a:solidFill>
                  <a:srgbClr val="7030A0"/>
                </a:solidFill>
              </a:rPr>
              <a:t>0</a:t>
            </a:r>
            <a:r>
              <a:rPr lang="en-US" dirty="0" smtClean="0">
                <a:solidFill>
                  <a:srgbClr val="7030A0"/>
                </a:solidFill>
              </a:rPr>
              <a:t> by charge q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 at </a:t>
            </a:r>
            <a:r>
              <a:rPr lang="en-US" u="sng" dirty="0" smtClean="0">
                <a:solidFill>
                  <a:srgbClr val="7030A0"/>
                </a:solidFill>
              </a:rPr>
              <a:t>r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endParaRPr lang="en-US" baseline="-25000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18668" y="1371600"/>
            <a:ext cx="367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Force exerted on q</a:t>
            </a:r>
            <a:r>
              <a:rPr lang="en-US" baseline="-25000" dirty="0" smtClean="0">
                <a:solidFill>
                  <a:srgbClr val="92D050"/>
                </a:solidFill>
              </a:rPr>
              <a:t>0</a:t>
            </a:r>
            <a:r>
              <a:rPr lang="en-US" dirty="0" smtClean="0">
                <a:solidFill>
                  <a:srgbClr val="92D050"/>
                </a:solidFill>
              </a:rPr>
              <a:t> by charge q</a:t>
            </a:r>
            <a:r>
              <a:rPr lang="en-US" baseline="-25000" dirty="0" smtClean="0">
                <a:solidFill>
                  <a:srgbClr val="92D050"/>
                </a:solidFill>
              </a:rPr>
              <a:t>2</a:t>
            </a:r>
            <a:r>
              <a:rPr lang="en-US" dirty="0" smtClean="0">
                <a:solidFill>
                  <a:srgbClr val="92D050"/>
                </a:solidFill>
              </a:rPr>
              <a:t> at </a:t>
            </a:r>
            <a:r>
              <a:rPr lang="en-US" u="sng" dirty="0" smtClean="0">
                <a:solidFill>
                  <a:srgbClr val="92D050"/>
                </a:solidFill>
              </a:rPr>
              <a:t>r</a:t>
            </a:r>
            <a:r>
              <a:rPr lang="en-US" baseline="-25000" dirty="0" smtClean="0">
                <a:solidFill>
                  <a:srgbClr val="92D050"/>
                </a:solidFill>
              </a:rPr>
              <a:t>2</a:t>
            </a:r>
            <a:endParaRPr lang="en-US" baseline="-25000" dirty="0">
              <a:solidFill>
                <a:srgbClr val="92D05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2328168" y="1181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471168" y="1028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07226" y="1027176"/>
            <a:ext cx="367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Force exerted on q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by charge q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at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4038600" y="2209800"/>
            <a:ext cx="4142232" cy="2883138"/>
            <a:chOff x="4267200" y="2362994"/>
            <a:chExt cx="4142232" cy="2883138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3658394" y="3352800"/>
              <a:ext cx="1980406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495800" y="4267200"/>
              <a:ext cx="2590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648200" y="40386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855464" y="3855720"/>
              <a:ext cx="264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10400" y="45720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67200" y="24384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486400" y="395325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11368" y="384048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4572000" y="2743200"/>
              <a:ext cx="16002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5410200" y="2743200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6101102" y="2505456"/>
              <a:ext cx="152400" cy="1524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26070" y="239268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cxnSp>
          <p:nvCxnSpPr>
            <p:cNvPr id="89" name="Straight Arrow Connector 88"/>
            <p:cNvCxnSpPr>
              <a:stCxn id="81" idx="0"/>
              <a:endCxn id="86" idx="4"/>
            </p:cNvCxnSpPr>
            <p:nvPr/>
          </p:nvCxnSpPr>
          <p:spPr>
            <a:xfrm rot="5400000" flipH="1" flipV="1">
              <a:off x="5222251" y="2998205"/>
              <a:ext cx="1295400" cy="61470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 rot="17910906">
              <a:off x="5373836" y="3247803"/>
              <a:ext cx="494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1</a:t>
              </a:r>
              <a:r>
                <a:rPr lang="en-US" dirty="0" smtClean="0"/>
                <a:t>-</a:t>
              </a:r>
              <a:r>
                <a:rPr lang="en-US" u="sng" dirty="0" smtClean="0"/>
                <a:t>r</a:t>
              </a:r>
              <a:endParaRPr lang="en-US" u="sng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05600" y="3657600"/>
              <a:ext cx="494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3</a:t>
              </a:r>
              <a:r>
                <a:rPr lang="en-US" dirty="0" smtClean="0"/>
                <a:t>-</a:t>
              </a:r>
              <a:r>
                <a:rPr lang="en-US" u="sng" dirty="0" smtClean="0"/>
                <a:t>r</a:t>
              </a:r>
              <a:endParaRPr lang="en-US" u="sng" dirty="0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4648200" y="4267200"/>
              <a:ext cx="1981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6629400" y="4876800"/>
              <a:ext cx="152400" cy="152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705600" y="48768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715000" y="4648200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cxnSp>
          <p:nvCxnSpPr>
            <p:cNvPr id="98" name="Straight Arrow Connector 97"/>
            <p:cNvCxnSpPr>
              <a:stCxn id="81" idx="4"/>
            </p:cNvCxnSpPr>
            <p:nvPr/>
          </p:nvCxnSpPr>
          <p:spPr>
            <a:xfrm rot="16200000" flipH="1">
              <a:off x="5710428" y="3957828"/>
              <a:ext cx="847344" cy="1143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 rot="185935">
              <a:off x="6258022" y="4356485"/>
              <a:ext cx="494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</a:t>
              </a:r>
              <a:r>
                <a:rPr lang="en-US" u="sng" dirty="0" smtClean="0"/>
                <a:t>r</a:t>
              </a:r>
              <a:endParaRPr lang="en-US" u="sng" dirty="0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 flipV="1">
              <a:off x="4648200" y="3962400"/>
              <a:ext cx="3276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7899422" y="3885676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024390" y="37729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cxnSp>
          <p:nvCxnSpPr>
            <p:cNvPr id="105" name="Straight Arrow Connector 104"/>
            <p:cNvCxnSpPr>
              <a:stCxn id="82" idx="1"/>
              <a:endCxn id="102" idx="2"/>
            </p:cNvCxnSpPr>
            <p:nvPr/>
          </p:nvCxnSpPr>
          <p:spPr>
            <a:xfrm rot="10800000" flipH="1">
              <a:off x="5611368" y="3961876"/>
              <a:ext cx="2288054" cy="6327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7315200" y="3907536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248400" y="2546045"/>
            <a:ext cx="2895600" cy="959155"/>
            <a:chOff x="3886200" y="5352288"/>
            <a:chExt cx="2895600" cy="959155"/>
          </a:xfrm>
        </p:grpSpPr>
        <p:sp>
          <p:nvSpPr>
            <p:cNvPr id="108" name="TextBox 107"/>
            <p:cNvSpPr txBox="1"/>
            <p:nvPr/>
          </p:nvSpPr>
          <p:spPr>
            <a:xfrm>
              <a:off x="3886200" y="5352288"/>
              <a:ext cx="22532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Note: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</a:rPr>
                <a:t> textbook on p. 785 defines  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904488" y="5788223"/>
              <a:ext cx="2403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I prefer to keep </a:t>
              </a:r>
              <a:r>
                <a:rPr lang="en-US" sz="1400" u="sng" dirty="0" smtClean="0">
                  <a:solidFill>
                    <a:srgbClr val="00B050"/>
                  </a:solidFill>
                </a:rPr>
                <a:t>r</a:t>
              </a:r>
              <a:r>
                <a:rPr lang="en-US" sz="1400" dirty="0" smtClean="0">
                  <a:solidFill>
                    <a:srgbClr val="00B050"/>
                  </a:solidFill>
                </a:rPr>
                <a:t>-dependence 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</a:rPr>
                <a:t>explicitly visible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663" y="2438400"/>
            <a:ext cx="4097337" cy="21447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12" name="AutoShape 7"/>
          <p:cNvSpPr>
            <a:spLocks noChangeArrowheads="1"/>
          </p:cNvSpPr>
          <p:nvPr/>
        </p:nvSpPr>
        <p:spPr bwMode="auto">
          <a:xfrm>
            <a:off x="152400" y="4572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994275"/>
            <a:ext cx="3962400" cy="41592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25" y="5403850"/>
            <a:ext cx="5076825" cy="4810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13" name="AutoShape 7"/>
          <p:cNvSpPr>
            <a:spLocks noChangeArrowheads="1"/>
          </p:cNvSpPr>
          <p:nvPr/>
        </p:nvSpPr>
        <p:spPr bwMode="auto">
          <a:xfrm>
            <a:off x="228600" y="6324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5918200"/>
            <a:ext cx="6569075" cy="89376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2755900"/>
            <a:ext cx="838200" cy="3286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46190" y="5046415"/>
                <a:ext cx="3677032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bar>
                      <m:sSub>
                        <m:sSub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ba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bar>
                        <m:bar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ba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ba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bar>
                        <m:bar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ba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ba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 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190" y="5046415"/>
                <a:ext cx="3677032" cy="312650"/>
              </a:xfrm>
              <a:prstGeom prst="rect">
                <a:avLst/>
              </a:prstGeom>
              <a:blipFill rotWithShape="0">
                <a:blip r:embed="rId9"/>
                <a:stretch>
                  <a:fillRect l="-166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31" grpId="0"/>
      <p:bldP spid="33" grpId="0" animBg="1"/>
      <p:bldP spid="38" grpId="0"/>
      <p:bldP spid="46" grpId="0"/>
      <p:bldP spid="49" grpId="0"/>
      <p:bldP spid="63" grpId="0"/>
      <p:bldP spid="112" grpId="0" animBg="1"/>
      <p:bldP spid="113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04800" y="115824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The  last expression answered the question about the potential energy of the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charge q</a:t>
            </a:r>
            <a:r>
              <a:rPr lang="en-US" baseline="-25000" dirty="0" smtClean="0">
                <a:solidFill>
                  <a:srgbClr val="0070C0"/>
                </a:solidFill>
                <a:latin typeface="Comic Sans MS" pitchFamily="66" charset="0"/>
              </a:rPr>
              <a:t>0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due to interaction with the other point charges q1, q2, …, </a:t>
            </a:r>
            <a:endParaRPr lang="en-US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914400"/>
            <a:ext cx="4142232" cy="2883138"/>
            <a:chOff x="4267200" y="2362994"/>
            <a:chExt cx="4142232" cy="2883138"/>
          </a:xfrm>
        </p:grpSpPr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3658394" y="3352800"/>
              <a:ext cx="1980406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495800" y="4267200"/>
              <a:ext cx="2590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648200" y="40386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855464" y="3855720"/>
              <a:ext cx="2648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10400" y="45720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67200" y="24384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486400" y="395325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11368" y="384048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4572000" y="2743200"/>
              <a:ext cx="16002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410200" y="2743200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6101102" y="2505456"/>
              <a:ext cx="152400" cy="1524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070" y="239268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cxnSp>
          <p:nvCxnSpPr>
            <p:cNvPr id="44" name="Straight Arrow Connector 43"/>
            <p:cNvCxnSpPr>
              <a:stCxn id="38" idx="0"/>
              <a:endCxn id="42" idx="4"/>
            </p:cNvCxnSpPr>
            <p:nvPr/>
          </p:nvCxnSpPr>
          <p:spPr>
            <a:xfrm rot="5400000" flipH="1" flipV="1">
              <a:off x="5222251" y="2998205"/>
              <a:ext cx="1295400" cy="61470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 rot="17910906">
              <a:off x="5373836" y="3247803"/>
              <a:ext cx="494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1</a:t>
              </a:r>
              <a:r>
                <a:rPr lang="en-US" dirty="0" smtClean="0"/>
                <a:t>-</a:t>
              </a:r>
              <a:r>
                <a:rPr lang="en-US" u="sng" dirty="0" smtClean="0"/>
                <a:t>r</a:t>
              </a:r>
              <a:endParaRPr lang="en-US" u="sn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05600" y="3657600"/>
              <a:ext cx="494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3</a:t>
              </a:r>
              <a:r>
                <a:rPr lang="en-US" dirty="0" smtClean="0"/>
                <a:t>-</a:t>
              </a:r>
              <a:r>
                <a:rPr lang="en-US" u="sng" dirty="0" smtClean="0"/>
                <a:t>r</a:t>
              </a:r>
              <a:endParaRPr lang="en-US" u="sng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4648200" y="4267200"/>
              <a:ext cx="1981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629400" y="4876800"/>
              <a:ext cx="152400" cy="152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05600" y="48768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15000" y="4648200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cxnSp>
          <p:nvCxnSpPr>
            <p:cNvPr id="51" name="Straight Arrow Connector 50"/>
            <p:cNvCxnSpPr>
              <a:stCxn id="38" idx="4"/>
            </p:cNvCxnSpPr>
            <p:nvPr/>
          </p:nvCxnSpPr>
          <p:spPr>
            <a:xfrm rot="16200000" flipH="1">
              <a:off x="5710428" y="3957828"/>
              <a:ext cx="847344" cy="1143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 rot="185935">
              <a:off x="6258022" y="4356485"/>
              <a:ext cx="494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2</a:t>
              </a:r>
              <a:r>
                <a:rPr lang="en-US" dirty="0" smtClean="0"/>
                <a:t>-</a:t>
              </a:r>
              <a:r>
                <a:rPr lang="en-US" u="sng" dirty="0" smtClean="0"/>
                <a:t>r</a:t>
              </a:r>
              <a:endParaRPr lang="en-US" u="sng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4648200" y="3962400"/>
              <a:ext cx="3276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7899422" y="3885676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24390" y="37729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cxnSp>
          <p:nvCxnSpPr>
            <p:cNvPr id="56" name="Straight Arrow Connector 55"/>
            <p:cNvCxnSpPr>
              <a:stCxn id="39" idx="1"/>
              <a:endCxn id="54" idx="2"/>
            </p:cNvCxnSpPr>
            <p:nvPr/>
          </p:nvCxnSpPr>
          <p:spPr>
            <a:xfrm rot="10800000" flipH="1">
              <a:off x="5611368" y="3961876"/>
              <a:ext cx="2288054" cy="6327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7315200" y="3907536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r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</p:grp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3657600" y="12192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Those point charges q1, q2, …, interact as well.</a:t>
            </a:r>
          </a:p>
          <a:p>
            <a:r>
              <a:rPr lang="en-US" dirty="0" smtClean="0">
                <a:latin typeface="Comic Sans MS" pitchFamily="66" charset="0"/>
              </a:rPr>
              <a:t>Each charge with all other charges </a:t>
            </a:r>
            <a:endParaRPr lang="en-US" baseline="-25000" dirty="0" smtClean="0">
              <a:latin typeface="Comic Sans MS" pitchFamily="66" charset="0"/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152400" y="39624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we ask for the total potential energy of the collection of charges we obtain</a:t>
            </a:r>
            <a:endParaRPr lang="en-US" baseline="-25000" dirty="0" smtClean="0">
              <a:latin typeface="Comic Sans MS" pitchFamily="66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28600" y="4419600"/>
          <a:ext cx="22494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Equation" r:id="rId4" imgW="1282680" imgH="469800" progId="Equation.DSMT4">
                  <p:embed/>
                </p:oleObj>
              </mc:Choice>
              <mc:Fallback>
                <p:oleObj name="Equation" r:id="rId4" imgW="128268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224948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76200" y="5525869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This is the energy it takes to bring the charges from infinite separation  to their respective fixed positions </a:t>
            </a:r>
            <a:r>
              <a:rPr lang="en-US" u="sng" dirty="0" err="1" smtClean="0">
                <a:latin typeface="Comic Sans MS" pitchFamily="66" charset="0"/>
              </a:rPr>
              <a:t>r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endParaRPr lang="en-US" u="sng" baseline="-25000" dirty="0" smtClean="0">
              <a:latin typeface="Comic Sans MS" pitchFamily="66" charset="0"/>
            </a:endParaRPr>
          </a:p>
        </p:txBody>
      </p:sp>
      <p:cxnSp>
        <p:nvCxnSpPr>
          <p:cNvPr id="62" name="Straight Arrow Connector 61"/>
          <p:cNvCxnSpPr>
            <a:endCxn id="49" idx="1"/>
          </p:cNvCxnSpPr>
          <p:nvPr/>
        </p:nvCxnSpPr>
        <p:spPr>
          <a:xfrm rot="16200000" flipH="1">
            <a:off x="1346720" y="2140192"/>
            <a:ext cx="2451584" cy="4937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4" idx="1"/>
          </p:cNvCxnSpPr>
          <p:nvPr/>
        </p:nvCxnSpPr>
        <p:spPr>
          <a:xfrm>
            <a:off x="2325624" y="1179576"/>
            <a:ext cx="1709916" cy="1279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4" idx="6"/>
          </p:cNvCxnSpPr>
          <p:nvPr/>
        </p:nvCxnSpPr>
        <p:spPr>
          <a:xfrm flipH="1">
            <a:off x="2895600" y="2513282"/>
            <a:ext cx="1270022" cy="991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1333500" y="5295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447800" y="54102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468880" y="5141976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makes sure that we count each pair only once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8" grpId="0"/>
      <p:bldP spid="59" grpId="0"/>
      <p:bldP spid="60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2277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is the speed of charge q after moving in the field E from the positive to the negative plate.</a:t>
            </a:r>
          </a:p>
          <a:p>
            <a:r>
              <a:rPr lang="en-US" dirty="0" smtClean="0">
                <a:latin typeface="Comic Sans MS" pitchFamily="66" charset="0"/>
              </a:rPr>
              <a:t>Neglect gravity.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 rot="5400000">
            <a:off x="5081511" y="2538489"/>
            <a:ext cx="3888782" cy="1402604"/>
            <a:chOff x="1837944" y="1722120"/>
            <a:chExt cx="3888782" cy="1402604"/>
          </a:xfrm>
        </p:grpSpPr>
        <p:sp>
          <p:nvSpPr>
            <p:cNvPr id="8" name="Rounded Rectangle 7"/>
            <p:cNvSpPr/>
            <p:nvPr/>
          </p:nvSpPr>
          <p:spPr>
            <a:xfrm>
              <a:off x="1837944" y="1734312"/>
              <a:ext cx="3810000" cy="2468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37944" y="2877312"/>
              <a:ext cx="3810000" cy="2468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533144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1694688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1855438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2016982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143538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305082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465832" y="2428463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2627376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2753138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2914682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3075432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3236976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3363532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3525076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3685826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3847370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3972338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4133882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4294632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456176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582732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4744276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4905026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5066570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914144" y="2755392"/>
              <a:ext cx="3812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+++++++++++++++++++++++++++++++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32432" y="1722120"/>
              <a:ext cx="3640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-------------------------------------------------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Oval 36"/>
          <p:cNvSpPr/>
          <p:nvPr/>
        </p:nvSpPr>
        <p:spPr>
          <a:xfrm>
            <a:off x="6592824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6629400" y="5257800"/>
            <a:ext cx="8382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34200" y="5181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81001" y="236220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1) 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762000" y="2334768"/>
          <a:ext cx="159766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4" imgW="939600" imgH="253800" progId="Equation.DSMT4">
                  <p:embed/>
                </p:oleObj>
              </mc:Choice>
              <mc:Fallback>
                <p:oleObj name="Equation" r:id="rId4" imgW="939600" imgH="253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34768"/>
                        <a:ext cx="159766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762000" y="3048000"/>
          <a:ext cx="1597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15970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381000" y="3087624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2) 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000" y="3722624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3) 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762000" y="3733800"/>
          <a:ext cx="1597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15970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05511" y="4357624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4) </a:t>
            </a:r>
          </a:p>
        </p:txBody>
      </p:sp>
      <p:graphicFrame>
        <p:nvGraphicFramePr>
          <p:cNvPr id="48" name="Object 4"/>
          <p:cNvGraphicFramePr>
            <a:graphicFrameLocks noChangeAspect="1"/>
          </p:cNvGraphicFramePr>
          <p:nvPr/>
        </p:nvGraphicFramePr>
        <p:xfrm>
          <a:off x="785749" y="4368800"/>
          <a:ext cx="19208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10" imgW="1130040" imgH="253800" progId="Equation.DSMT4">
                  <p:embed/>
                </p:oleObj>
              </mc:Choice>
              <mc:Fallback>
                <p:oleObj name="Equation" r:id="rId10" imgW="11300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49" y="4368800"/>
                        <a:ext cx="19208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90144" y="4906756"/>
            <a:ext cx="3343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5) None of the above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oShape 4"/>
          <p:cNvSpPr>
            <a:spLocks noChangeArrowheads="1"/>
          </p:cNvSpPr>
          <p:nvPr/>
        </p:nvSpPr>
        <p:spPr bwMode="auto">
          <a:xfrm>
            <a:off x="112776" y="4687824"/>
            <a:ext cx="8839200" cy="213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43200" y="304800"/>
            <a:ext cx="35814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940666" y="1188265"/>
              <a:ext cx="23171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potential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10668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Goal: Making the potential energy a specific, test charge independent quantity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11155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are familiar by now with the concept of creating specific quantities, e.g.,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457200" y="2069068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Force on a test charge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3124200" y="2057400"/>
          <a:ext cx="8620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4" imgW="507960" imgH="215640" progId="Equation.DSMT4">
                  <p:embed/>
                </p:oleObj>
              </mc:Choice>
              <mc:Fallback>
                <p:oleObj name="Equation" r:id="rId4" imgW="50796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8620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457200" y="28956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field: test charge independent, specific quantity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7" name="AutoShape 7"/>
          <p:cNvSpPr>
            <a:spLocks noChangeArrowheads="1"/>
          </p:cNvSpPr>
          <p:nvPr/>
        </p:nvSpPr>
        <p:spPr bwMode="auto">
          <a:xfrm>
            <a:off x="533400" y="2590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6783388" y="2895600"/>
          <a:ext cx="10128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6" imgW="596880" imgH="215640" progId="Equation.DSMT4">
                  <p:embed/>
                </p:oleObj>
              </mc:Choice>
              <mc:Fallback>
                <p:oleObj name="Equation" r:id="rId6" imgW="59688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388" y="2895600"/>
                        <a:ext cx="101282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3810000" y="3371088"/>
          <a:ext cx="19050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8" imgW="1041120" imgH="393480" progId="Equation.DSMT4">
                  <p:embed/>
                </p:oleObj>
              </mc:Choice>
              <mc:Fallback>
                <p:oleObj name="Equation" r:id="rId8" imgW="10411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371088"/>
                        <a:ext cx="19050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457200" y="351686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Gravitational potential energy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5010912" y="4248912"/>
          <a:ext cx="192646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10" imgW="1091880" imgH="431640" progId="Equation.DSMT4">
                  <p:embed/>
                </p:oleObj>
              </mc:Choice>
              <mc:Fallback>
                <p:oleObj name="Equation" r:id="rId10" imgW="10918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912" y="4248912"/>
                        <a:ext cx="1926464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AutoShape 7"/>
          <p:cNvSpPr>
            <a:spLocks noChangeArrowheads="1"/>
          </p:cNvSpPr>
          <p:nvPr/>
        </p:nvSpPr>
        <p:spPr bwMode="auto">
          <a:xfrm>
            <a:off x="533400" y="4114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457200" y="4431268"/>
            <a:ext cx="464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test mass independent, specific potential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" name="AutoShape 7"/>
          <p:cNvSpPr>
            <a:spLocks noChangeArrowheads="1"/>
          </p:cNvSpPr>
          <p:nvPr/>
        </p:nvSpPr>
        <p:spPr bwMode="auto">
          <a:xfrm>
            <a:off x="582168" y="5181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54024" y="5056632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Electric potential V</a:t>
            </a:r>
            <a:endParaRPr lang="en-US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1066800" y="5562600"/>
          <a:ext cx="7762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3" name="Equation" r:id="rId12" imgW="457200" imgH="431640" progId="Equation.DSMT4">
                  <p:embed/>
                </p:oleObj>
              </mc:Choice>
              <mc:Fallback>
                <p:oleObj name="Equation" r:id="rId12" imgW="4572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62600"/>
                        <a:ext cx="776287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2209800" y="556260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Specific, test charge independent potential energy.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The SI unit of the potential is volt (V)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5" grpId="0"/>
      <p:bldP spid="6" grpId="0" animBg="1"/>
      <p:bldP spid="88" grpId="0"/>
      <p:bldP spid="89" grpId="0"/>
      <p:bldP spid="106" grpId="0"/>
      <p:bldP spid="107" grpId="0" animBg="1"/>
      <p:bldP spid="108" grpId="0"/>
      <p:bldP spid="110" grpId="0" animBg="1"/>
      <p:bldP spid="111" grpId="0"/>
      <p:bldP spid="112" grpId="0" animBg="1"/>
      <p:bldP spid="115" grpId="0"/>
      <p:bldP spid="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85800" y="381000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Meaning of a potential difference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81000" y="4297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6479808" y="3429000"/>
            <a:ext cx="1905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8610" name="Picture 2" descr="Battery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14800">
            <a:off x="6954654" y="576316"/>
            <a:ext cx="2171700" cy="285750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6403608" y="3059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b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10800000">
            <a:off x="6403608" y="6858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27408" y="30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a</a:t>
            </a:r>
            <a:endParaRPr lang="en-US" dirty="0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W</a:t>
            </a:r>
            <a:r>
              <a:rPr lang="en-US" baseline="-25000" dirty="0" err="1" smtClean="0">
                <a:latin typeface="Comic Sans MS" pitchFamily="66" charset="0"/>
              </a:rPr>
              <a:t>a</a:t>
            </a:r>
            <a:r>
              <a:rPr lang="en-US" baseline="-25000" dirty="0" smtClean="0">
                <a:latin typeface="Comic Sans MS" pitchFamily="66" charset="0"/>
              </a:rPr>
              <a:t>-&gt;b</a:t>
            </a:r>
            <a:r>
              <a:rPr lang="en-US" dirty="0" smtClean="0">
                <a:latin typeface="Comic Sans MS" pitchFamily="66" charset="0"/>
              </a:rPr>
              <a:t> work done by electric force during displacement of charge q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 from a to b.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457200" y="1905000"/>
          <a:ext cx="284988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5" imgW="1676160" imgH="253800" progId="Equation.DSMT4">
                  <p:embed/>
                </p:oleObj>
              </mc:Choice>
              <mc:Fallback>
                <p:oleObj name="Equation" r:id="rId5" imgW="16761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284988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457200" y="2362200"/>
          <a:ext cx="53530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7" imgW="3149280" imgH="482400" progId="Equation.DSMT4">
                  <p:embed/>
                </p:oleObj>
              </mc:Choice>
              <mc:Fallback>
                <p:oleObj name="Equation" r:id="rId7" imgW="314928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535305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ight Brace 48"/>
          <p:cNvSpPr/>
          <p:nvPr/>
        </p:nvSpPr>
        <p:spPr>
          <a:xfrm rot="5400000">
            <a:off x="5334000" y="2667000"/>
            <a:ext cx="3048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496719" y="3243549"/>
            <a:ext cx="1780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Voltage of the battery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Alternatively we can ask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What is the work an external force, </a:t>
            </a:r>
            <a:r>
              <a:rPr lang="en-US" u="sng" dirty="0" smtClean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, has to do to move charge q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 from b to a</a:t>
            </a:r>
          </a:p>
          <a:p>
            <a:r>
              <a:rPr lang="en-US" dirty="0" smtClean="0">
                <a:latin typeface="Comic Sans MS" pitchFamily="66" charset="0"/>
              </a:rPr>
              <a:t>This force is opposite to the electric force, </a:t>
            </a:r>
            <a:r>
              <a:rPr lang="en-US" u="sng" dirty="0" err="1" smtClean="0">
                <a:latin typeface="Comic Sans MS" pitchFamily="66" charset="0"/>
              </a:rPr>
              <a:t>F</a:t>
            </a:r>
            <a:r>
              <a:rPr lang="en-US" baseline="-25000" dirty="0" err="1" smtClean="0">
                <a:latin typeface="Comic Sans MS" pitchFamily="66" charset="0"/>
              </a:rPr>
              <a:t>el</a:t>
            </a:r>
            <a:r>
              <a:rPr lang="en-US" dirty="0" smtClean="0">
                <a:latin typeface="Comic Sans MS" pitchFamily="66" charset="0"/>
              </a:rPr>
              <a:t>, above.</a:t>
            </a:r>
          </a:p>
          <a:p>
            <a:r>
              <a:rPr lang="en-US" dirty="0" smtClean="0">
                <a:latin typeface="Comic Sans MS" pitchFamily="66" charset="0"/>
              </a:rPr>
              <a:t>Hence:</a:t>
            </a: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1143000" y="5029200"/>
          <a:ext cx="745913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Equation" r:id="rId9" imgW="3936960" imgH="482400" progId="Equation.DSMT4">
                  <p:embed/>
                </p:oleObj>
              </mc:Choice>
              <mc:Fallback>
                <p:oleObj name="Equation" r:id="rId9" imgW="39369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029200"/>
                        <a:ext cx="745913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45" grpId="0"/>
      <p:bldP spid="44" grpId="0"/>
      <p:bldP spid="46" grpId="0"/>
      <p:bldP spid="49" grpId="0" animBg="1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2003&quot;&gt;&lt;object type=&quot;3&quot; unique_id=&quot;12004&quot;&gt;&lt;property id=&quot;20148&quot; value=&quot;5&quot;/&gt;&lt;property id=&quot;20300&quot; value=&quot;Slide 1&quot;/&gt;&lt;property id=&quot;20307&quot; value=&quot;256&quot;/&gt;&lt;/object&gt;&lt;object type=&quot;3&quot; unique_id=&quot;12005&quot;&gt;&lt;property id=&quot;20148&quot; value=&quot;5&quot;/&gt;&lt;property id=&quot;20300&quot; value=&quot;Slide 2&quot;/&gt;&lt;property id=&quot;20307&quot; value=&quot;258&quot;/&gt;&lt;/object&gt;&lt;object type=&quot;3&quot; unique_id=&quot;12006&quot;&gt;&lt;property id=&quot;20148&quot; value=&quot;5&quot;/&gt;&lt;property id=&quot;20300&quot; value=&quot;Slide 3&quot;/&gt;&lt;property id=&quot;20307&quot; value=&quot;259&quot;/&gt;&lt;/object&gt;&lt;object type=&quot;3&quot; unique_id=&quot;12007&quot;&gt;&lt;property id=&quot;20148&quot; value=&quot;5&quot;/&gt;&lt;property id=&quot;20300&quot; value=&quot;Slide 4&quot;/&gt;&lt;property id=&quot;20307&quot; value=&quot;260&quot;/&gt;&lt;/object&gt;&lt;object type=&quot;3&quot; unique_id=&quot;12008&quot;&gt;&lt;property id=&quot;20148&quot; value=&quot;5&quot;/&gt;&lt;property id=&quot;20300&quot; value=&quot;Slide 5&quot;/&gt;&lt;property id=&quot;20307&quot; value=&quot;261&quot;/&gt;&lt;/object&gt;&lt;object type=&quot;3&quot; unique_id=&quot;12009&quot;&gt;&lt;property id=&quot;20148&quot; value=&quot;5&quot;/&gt;&lt;property id=&quot;20300&quot; value=&quot;Slide 6&quot;/&gt;&lt;property id=&quot;20307&quot; value=&quot;262&quot;/&gt;&lt;/object&gt;&lt;object type=&quot;3&quot; unique_id=&quot;12010&quot;&gt;&lt;property id=&quot;20148&quot; value=&quot;5&quot;/&gt;&lt;property id=&quot;20300&quot; value=&quot;Slide 7&quot;/&gt;&lt;property id=&quot;20307&quot; value=&quot;265&quot;/&gt;&lt;/object&gt;&lt;object type=&quot;3&quot; unique_id=&quot;12011&quot;&gt;&lt;property id=&quot;20148&quot; value=&quot;5&quot;/&gt;&lt;property id=&quot;20300&quot; value=&quot;Slide 8&quot;/&gt;&lt;property id=&quot;20307&quot; value=&quot;269&quot;/&gt;&lt;/object&gt;&lt;object type=&quot;3&quot; unique_id=&quot;12012&quot;&gt;&lt;property id=&quot;20148&quot; value=&quot;5&quot;/&gt;&lt;property id=&quot;20300&quot; value=&quot;Slide 9&quot;/&gt;&lt;property id=&quot;20307&quot; value=&quot;271&quot;/&gt;&lt;/object&gt;&lt;object type=&quot;3&quot; unique_id=&quot;12013&quot;&gt;&lt;property id=&quot;20148&quot; value=&quot;5&quot;/&gt;&lt;property id=&quot;20300&quot; value=&quot;Slide 10&quot;/&gt;&lt;property id=&quot;20307&quot; value=&quot;270&quot;/&gt;&lt;/object&gt;&lt;object type=&quot;3&quot; unique_id=&quot;12014&quot;&gt;&lt;property id=&quot;20148&quot; value=&quot;5&quot;/&gt;&lt;property id=&quot;20300&quot; value=&quot;Slide 11&quot;/&gt;&lt;property id=&quot;20307&quot; value=&quot;272&quot;/&gt;&lt;/object&gt;&lt;object type=&quot;3&quot; unique_id=&quot;12015&quot;&gt;&lt;property id=&quot;20148&quot; value=&quot;5&quot;/&gt;&lt;property id=&quot;20300&quot; value=&quot;Slide 12&quot;/&gt;&lt;property id=&quot;20307&quot; value=&quot;273&quot;/&gt;&lt;/object&gt;&lt;object type=&quot;3&quot; unique_id=&quot;12016&quot;&gt;&lt;property id=&quot;20148&quot; value=&quot;5&quot;/&gt;&lt;property id=&quot;20300&quot; value=&quot;Slide 13&quot;/&gt;&lt;property id=&quot;20307&quot; value=&quot;275&quot;/&gt;&lt;/object&gt;&lt;object type=&quot;3&quot; unique_id=&quot;12017&quot;&gt;&lt;property id=&quot;20148&quot; value=&quot;5&quot;/&gt;&lt;property id=&quot;20300&quot; value=&quot;Slide 14&quot;/&gt;&lt;property id=&quot;20307&quot; value=&quot;274&quot;/&gt;&lt;/object&gt;&lt;object type=&quot;3&quot; unique_id=&quot;12018&quot;&gt;&lt;property id=&quot;20148&quot; value=&quot;5&quot;/&gt;&lt;property id=&quot;20300&quot; value=&quot;Slide 15&quot;/&gt;&lt;property id=&quot;20307&quot; value=&quot;276&quot;/&gt;&lt;/object&gt;&lt;/object&gt;&lt;object type=&quot;8&quot; unique_id=&quot;12035&quot;&gt;&lt;/object&gt;&lt;/object&gt;&lt;/database&gt;"/>
  <p:tag name="MMPROD_NEXTUNIQUEID" val="10014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18120</TotalTime>
  <Words>880</Words>
  <Application>Microsoft Office PowerPoint</Application>
  <PresentationFormat>On-screen Show (4:3)</PresentationFormat>
  <Paragraphs>175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Symbol</vt:lpstr>
      <vt:lpstr>Office Theme</vt:lpstr>
      <vt:lpstr>Equation</vt:lpstr>
      <vt:lpstr>Photo Editor Photo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606</cp:revision>
  <dcterms:created xsi:type="dcterms:W3CDTF">2011-01-08T20:08:35Z</dcterms:created>
  <dcterms:modified xsi:type="dcterms:W3CDTF">2016-02-09T21:13:22Z</dcterms:modified>
</cp:coreProperties>
</file>