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4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185"/>
    <a:srgbClr val="F87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5" autoAdjust="0"/>
  </p:normalViewPr>
  <p:slideViewPr>
    <p:cSldViewPr>
      <p:cViewPr varScale="1">
        <p:scale>
          <a:sx n="106" d="100"/>
          <a:sy n="106" d="100"/>
        </p:scale>
        <p:origin x="4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9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1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1.wmf"/><Relationship Id="rId1" Type="http://schemas.openxmlformats.org/officeDocument/2006/relationships/image" Target="../media/image33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FE15-E7D6-4409-B98A-A1B6FBB53E38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3293B-498C-4DE9-895F-457CC7F1F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8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5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1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80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7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3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7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3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9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9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9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F3AC-0962-41D6-8FF1-4E3D0F49F3E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png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png"/><Relationship Id="rId11" Type="http://schemas.openxmlformats.org/officeDocument/2006/relationships/image" Target="../media/image38.wmf"/><Relationship Id="rId5" Type="http://schemas.openxmlformats.org/officeDocument/2006/relationships/image" Target="../media/image37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5.png"/><Relationship Id="rId1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jpeg"/><Relationship Id="rId11" Type="http://schemas.openxmlformats.org/officeDocument/2006/relationships/image" Target="../media/image4.png"/><Relationship Id="rId5" Type="http://schemas.openxmlformats.org/officeDocument/2006/relationships/image" Target="../media/image18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6.wmf"/><Relationship Id="rId5" Type="http://schemas.openxmlformats.org/officeDocument/2006/relationships/image" Target="../media/image19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48888"/>
            <a:ext cx="3200400" cy="300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willmcgugan.com/media/uploads/images/spherel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6408" y="4581144"/>
            <a:ext cx="1524000" cy="1524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160494" y="304800"/>
            <a:ext cx="5002306" cy="724765"/>
            <a:chOff x="1551709" y="304800"/>
            <a:chExt cx="5153891" cy="724765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551709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2667000" y="362716"/>
              <a:ext cx="4038600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Gauss’s law</a:t>
              </a:r>
            </a:p>
            <a:p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304800" y="2929652"/>
            <a:ext cx="152400" cy="1524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10668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Can we find a simplified way to perform electric-field calculations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09600" y="2819400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 far we considered problems like this:</a:t>
            </a:r>
          </a:p>
          <a:p>
            <a:r>
              <a:rPr lang="en-US" dirty="0" smtClean="0">
                <a:latin typeface="Comic Sans MS" pitchFamily="66" charset="0"/>
              </a:rPr>
              <a:t>charge distribution given </a:t>
            </a:r>
          </a:p>
        </p:txBody>
      </p:sp>
      <p:pic>
        <p:nvPicPr>
          <p:cNvPr id="26" name="Picture 4" descr="http://whateverebay.com/question-m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990600"/>
            <a:ext cx="715773" cy="609600"/>
          </a:xfrm>
          <a:prstGeom prst="rect">
            <a:avLst/>
          </a:prstGeom>
          <a:noFill/>
        </p:spPr>
      </p:pic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381000" y="1676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Yes, we take advantage of a fundamental relationship between electric charge and electric field:  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Gauss’s law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657600" y="3200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114800" y="307848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is the resulting E-field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685800" y="3620869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Now: E-field given 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011424" y="3752088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581400" y="361188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is the underlying charge distribution</a:t>
            </a:r>
          </a:p>
        </p:txBody>
      </p:sp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0768" y="5202936"/>
            <a:ext cx="31261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52400" y="41148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Thought experiment:</a:t>
            </a: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228600" y="46482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Let’s assume we have a closed container, e.g., a sphere of an imaginary material that doesn’t interact with an electric field</a:t>
            </a:r>
          </a:p>
        </p:txBody>
      </p:sp>
      <p:sp>
        <p:nvSpPr>
          <p:cNvPr id="52" name="Freeform 51"/>
          <p:cNvSpPr/>
          <p:nvPr/>
        </p:nvSpPr>
        <p:spPr>
          <a:xfrm>
            <a:off x="2532888" y="4817364"/>
            <a:ext cx="1429512" cy="669036"/>
          </a:xfrm>
          <a:custGeom>
            <a:avLst/>
            <a:gdLst>
              <a:gd name="connsiteX0" fmla="*/ 0 w 905256"/>
              <a:gd name="connsiteY0" fmla="*/ 28956 h 659892"/>
              <a:gd name="connsiteX1" fmla="*/ 512064 w 905256"/>
              <a:gd name="connsiteY1" fmla="*/ 83820 h 659892"/>
              <a:gd name="connsiteX2" fmla="*/ 603504 w 905256"/>
              <a:gd name="connsiteY2" fmla="*/ 531876 h 659892"/>
              <a:gd name="connsiteX3" fmla="*/ 905256 w 905256"/>
              <a:gd name="connsiteY3" fmla="*/ 659892 h 6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256" h="659892">
                <a:moveTo>
                  <a:pt x="0" y="28956"/>
                </a:moveTo>
                <a:cubicBezTo>
                  <a:pt x="205740" y="14478"/>
                  <a:pt x="411480" y="0"/>
                  <a:pt x="512064" y="83820"/>
                </a:cubicBezTo>
                <a:cubicBezTo>
                  <a:pt x="612648" y="167640"/>
                  <a:pt x="537972" y="435864"/>
                  <a:pt x="603504" y="531876"/>
                </a:cubicBezTo>
                <a:cubicBezTo>
                  <a:pt x="669036" y="627888"/>
                  <a:pt x="787146" y="643890"/>
                  <a:pt x="905256" y="659892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5791200" y="4495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6781800" y="42672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We detect an electric field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outside the Gauss surface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and can conclude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auto">
          <a:xfrm>
            <a:off x="6934200" y="4953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6781800" y="5188803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There must be a charge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47" grpId="0"/>
      <p:bldP spid="27" grpId="0" animBg="1"/>
      <p:bldP spid="28" grpId="0"/>
      <p:bldP spid="29" grpId="0" animBg="1"/>
      <p:bldP spid="31" grpId="0"/>
      <p:bldP spid="32" grpId="0"/>
      <p:bldP spid="34" grpId="0" animBg="1"/>
      <p:bldP spid="36" grpId="0"/>
      <p:bldP spid="40" grpId="0"/>
      <p:bldP spid="51" grpId="0"/>
      <p:bldP spid="52" grpId="0" animBg="1"/>
      <p:bldP spid="56" grpId="0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04800" y="56388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Our considerations suggest: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33400" y="685800"/>
          <a:ext cx="5903913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Equation" r:id="rId4" imgW="3479760" imgH="736560" progId="Equation.DSMT4">
                  <p:embed/>
                </p:oleObj>
              </mc:Choice>
              <mc:Fallback>
                <p:oleObj name="Equation" r:id="rId4" imgW="3479760" imgH="736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5903913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04800" y="2540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85800" y="2133600"/>
          <a:ext cx="4876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Equation" r:id="rId6" imgW="2438280" imgH="736560" progId="Equation.DSMT4">
                  <p:embed/>
                </p:oleObj>
              </mc:Choice>
              <mc:Fallback>
                <p:oleObj name="Equation" r:id="rId6" imgW="243828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48768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914400" y="3691128"/>
          <a:ext cx="721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Equation" r:id="rId8" imgW="3606480" imgH="533160" progId="Equation.DSMT4">
                  <p:embed/>
                </p:oleObj>
              </mc:Choice>
              <mc:Fallback>
                <p:oleObj name="Equation" r:id="rId8" imgW="360648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91128"/>
                        <a:ext cx="7213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344424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 with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1000" y="60198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Flux through any surface enclosing the charge Q is given by Q/</a:t>
            </a:r>
            <a:r>
              <a:rPr lang="en-US" dirty="0" smtClean="0">
                <a:latin typeface="Comic Sans MS" pitchFamily="66" charset="0"/>
                <a:sym typeface="Symbol"/>
              </a:rPr>
              <a:t></a:t>
            </a:r>
            <a:r>
              <a:rPr lang="en-US" baseline="-25000" dirty="0" smtClean="0">
                <a:latin typeface="Comic Sans MS" pitchFamily="66" charset="0"/>
                <a:sym typeface="Symbol"/>
              </a:rPr>
              <a:t>0</a:t>
            </a:r>
            <a:endParaRPr lang="en-US" baseline="-25000" dirty="0" smtClean="0">
              <a:latin typeface="Comic Sans MS" pitchFamily="66" charset="0"/>
            </a:endParaRP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914400" y="4800600"/>
          <a:ext cx="182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Equation" r:id="rId10" imgW="863280" imgH="431640" progId="Equation.DSMT4">
                  <p:embed/>
                </p:oleObj>
              </mc:Choice>
              <mc:Fallback>
                <p:oleObj name="Equation" r:id="rId10" imgW="8632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1828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/>
          <p:cNvSpPr/>
          <p:nvPr/>
        </p:nvSpPr>
        <p:spPr>
          <a:xfrm rot="5400000">
            <a:off x="7048500" y="4076700"/>
            <a:ext cx="2286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900672" y="4992624"/>
          <a:ext cx="544286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Equation" r:id="rId12" imgW="304560" imgH="177480" progId="Equation.DSMT4">
                  <p:embed/>
                </p:oleObj>
              </mc:Choice>
              <mc:Fallback>
                <p:oleObj name="Equation" r:id="rId12" imgW="30456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672" y="4992624"/>
                        <a:ext cx="544286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511171" y="719328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04306" y="2238163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3810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summarize findings into the general form of Gauss’s law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4572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457200" y="533400"/>
            <a:ext cx="8001000" cy="3124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2209800" y="1066800"/>
          <a:ext cx="386602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4" imgW="1460160" imgH="431640" progId="Equation.DSMT4">
                  <p:embed/>
                </p:oleObj>
              </mc:Choice>
              <mc:Fallback>
                <p:oleObj name="Equation" r:id="rId4" imgW="146016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866029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066800" y="22860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total electric flux through a closed surface is equal to the </a:t>
            </a:r>
          </a:p>
          <a:p>
            <a:r>
              <a:rPr lang="en-US" dirty="0" smtClean="0">
                <a:latin typeface="Comic Sans MS" pitchFamily="66" charset="0"/>
              </a:rPr>
              <a:t>total (net) electric charge inside the surface divided by </a:t>
            </a:r>
            <a:r>
              <a:rPr lang="en-US" dirty="0" smtClean="0">
                <a:latin typeface="Comic Sans MS" pitchFamily="66" charset="0"/>
                <a:sym typeface="Symbol"/>
              </a:rPr>
              <a:t></a:t>
            </a:r>
            <a:r>
              <a:rPr lang="en-US" baseline="-25000" dirty="0" smtClean="0">
                <a:latin typeface="Comic Sans MS" pitchFamily="66" charset="0"/>
                <a:sym typeface="Symbol"/>
              </a:rPr>
              <a:t>0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2133600" cy="19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572000"/>
            <a:ext cx="2209800" cy="177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572000"/>
            <a:ext cx="18192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495800"/>
            <a:ext cx="2514600" cy="182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609600" y="3733800"/>
          <a:ext cx="1000125" cy="79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10" imgW="545760" imgH="431640" progId="Equation.DSMT4">
                  <p:embed/>
                </p:oleObj>
              </mc:Choice>
              <mc:Fallback>
                <p:oleObj name="Equation" r:id="rId10" imgW="545760" imgH="4316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1000125" cy="790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3" name="Object 21"/>
          <p:cNvGraphicFramePr>
            <a:graphicFrameLocks noChangeAspect="1"/>
          </p:cNvGraphicFramePr>
          <p:nvPr/>
        </p:nvGraphicFramePr>
        <p:xfrm>
          <a:off x="2744788" y="3733800"/>
          <a:ext cx="9763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Equation" r:id="rId12" imgW="533160" imgH="431640" progId="Equation.DSMT4">
                  <p:embed/>
                </p:oleObj>
              </mc:Choice>
              <mc:Fallback>
                <p:oleObj name="Equation" r:id="rId12" imgW="533160" imgH="4316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33800"/>
                        <a:ext cx="976312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4" name="Object 22"/>
          <p:cNvGraphicFramePr>
            <a:graphicFrameLocks noChangeAspect="1"/>
          </p:cNvGraphicFramePr>
          <p:nvPr/>
        </p:nvGraphicFramePr>
        <p:xfrm>
          <a:off x="5148263" y="3930650"/>
          <a:ext cx="7667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Equation" r:id="rId14" imgW="419040" imgH="215640" progId="Equation.DSMT4">
                  <p:embed/>
                </p:oleObj>
              </mc:Choice>
              <mc:Fallback>
                <p:oleObj name="Equation" r:id="rId14" imgW="419040" imgH="2156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930650"/>
                        <a:ext cx="76676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5" name="Object 23"/>
          <p:cNvGraphicFramePr>
            <a:graphicFrameLocks noChangeAspect="1"/>
          </p:cNvGraphicFramePr>
          <p:nvPr/>
        </p:nvGraphicFramePr>
        <p:xfrm>
          <a:off x="7615238" y="3934968"/>
          <a:ext cx="7667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Equation" r:id="rId16" imgW="419040" imgH="215640" progId="Equation.DSMT4">
                  <p:embed/>
                </p:oleObj>
              </mc:Choice>
              <mc:Fallback>
                <p:oleObj name="Equation" r:id="rId16" imgW="419040" imgH="21564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5238" y="3934968"/>
                        <a:ext cx="76676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3499353" y="6488668"/>
            <a:ext cx="5568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Images from our textbook Young and Freedman, University Press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9" grpId="0" animBg="1"/>
      <p:bldP spid="45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0" y="304800"/>
            <a:ext cx="7010400" cy="576263"/>
            <a:chOff x="2667000" y="1143000"/>
            <a:chExt cx="2590800" cy="57626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6"/>
            <p:cNvSpPr>
              <a:spLocks noChangeArrowheads="1"/>
            </p:cNvSpPr>
            <p:nvPr/>
          </p:nvSpPr>
          <p:spPr bwMode="auto">
            <a:xfrm>
              <a:off x="2667000" y="1143000"/>
              <a:ext cx="2590800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2807804" y="1188265"/>
              <a:ext cx="23171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Electric field within a charged conductor  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115466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This brief consideration prepares us for an experimental test of Gauss’s law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1230868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4800" y="5071646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Solid conductor with charge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429504" y="4337342"/>
            <a:ext cx="766201" cy="558409"/>
          </a:xfrm>
          <a:prstGeom prst="curvedConnector4">
            <a:avLst>
              <a:gd name="adj1" fmla="val 31626"/>
              <a:gd name="adj2" fmla="val 140938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71062" y="2480846"/>
            <a:ext cx="2491594" cy="2024396"/>
            <a:chOff x="471062" y="2133600"/>
            <a:chExt cx="2491594" cy="2024396"/>
          </a:xfrm>
        </p:grpSpPr>
        <p:sp>
          <p:nvSpPr>
            <p:cNvPr id="7" name="Freeform 6"/>
            <p:cNvSpPr/>
            <p:nvPr/>
          </p:nvSpPr>
          <p:spPr>
            <a:xfrm>
              <a:off x="533400" y="2209800"/>
              <a:ext cx="2343912" cy="1877568"/>
            </a:xfrm>
            <a:custGeom>
              <a:avLst/>
              <a:gdLst>
                <a:gd name="connsiteX0" fmla="*/ 1307592 w 2481072"/>
                <a:gd name="connsiteY0" fmla="*/ 85344 h 2144268"/>
                <a:gd name="connsiteX1" fmla="*/ 731520 w 2481072"/>
                <a:gd name="connsiteY1" fmla="*/ 30480 h 2144268"/>
                <a:gd name="connsiteX2" fmla="*/ 356616 w 2481072"/>
                <a:gd name="connsiteY2" fmla="*/ 268224 h 2144268"/>
                <a:gd name="connsiteX3" fmla="*/ 329184 w 2481072"/>
                <a:gd name="connsiteY3" fmla="*/ 771144 h 2144268"/>
                <a:gd name="connsiteX4" fmla="*/ 100584 w 2481072"/>
                <a:gd name="connsiteY4" fmla="*/ 999744 h 2144268"/>
                <a:gd name="connsiteX5" fmla="*/ 54864 w 2481072"/>
                <a:gd name="connsiteY5" fmla="*/ 1530096 h 2144268"/>
                <a:gd name="connsiteX6" fmla="*/ 429768 w 2481072"/>
                <a:gd name="connsiteY6" fmla="*/ 1822704 h 2144268"/>
                <a:gd name="connsiteX7" fmla="*/ 914400 w 2481072"/>
                <a:gd name="connsiteY7" fmla="*/ 1886712 h 2144268"/>
                <a:gd name="connsiteX8" fmla="*/ 1417320 w 2481072"/>
                <a:gd name="connsiteY8" fmla="*/ 2124456 h 2144268"/>
                <a:gd name="connsiteX9" fmla="*/ 1892808 w 2481072"/>
                <a:gd name="connsiteY9" fmla="*/ 2005584 h 2144268"/>
                <a:gd name="connsiteX10" fmla="*/ 2368296 w 2481072"/>
                <a:gd name="connsiteY10" fmla="*/ 1822704 h 2144268"/>
                <a:gd name="connsiteX11" fmla="*/ 2423160 w 2481072"/>
                <a:gd name="connsiteY11" fmla="*/ 1530096 h 2144268"/>
                <a:gd name="connsiteX12" fmla="*/ 2020824 w 2481072"/>
                <a:gd name="connsiteY12" fmla="*/ 1319784 h 2144268"/>
                <a:gd name="connsiteX13" fmla="*/ 2176272 w 2481072"/>
                <a:gd name="connsiteY13" fmla="*/ 798576 h 2144268"/>
                <a:gd name="connsiteX14" fmla="*/ 1920240 w 2481072"/>
                <a:gd name="connsiteY14" fmla="*/ 341376 h 2144268"/>
                <a:gd name="connsiteX15" fmla="*/ 1307592 w 2481072"/>
                <a:gd name="connsiteY15" fmla="*/ 85344 h 214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1072" h="2144268">
                  <a:moveTo>
                    <a:pt x="1307592" y="85344"/>
                  </a:moveTo>
                  <a:cubicBezTo>
                    <a:pt x="1109472" y="33528"/>
                    <a:pt x="890016" y="0"/>
                    <a:pt x="731520" y="30480"/>
                  </a:cubicBezTo>
                  <a:cubicBezTo>
                    <a:pt x="573024" y="60960"/>
                    <a:pt x="423672" y="144780"/>
                    <a:pt x="356616" y="268224"/>
                  </a:cubicBezTo>
                  <a:cubicBezTo>
                    <a:pt x="289560" y="391668"/>
                    <a:pt x="371856" y="649224"/>
                    <a:pt x="329184" y="771144"/>
                  </a:cubicBezTo>
                  <a:cubicBezTo>
                    <a:pt x="286512" y="893064"/>
                    <a:pt x="146304" y="873252"/>
                    <a:pt x="100584" y="999744"/>
                  </a:cubicBezTo>
                  <a:cubicBezTo>
                    <a:pt x="54864" y="1126236"/>
                    <a:pt x="0" y="1392936"/>
                    <a:pt x="54864" y="1530096"/>
                  </a:cubicBezTo>
                  <a:cubicBezTo>
                    <a:pt x="109728" y="1667256"/>
                    <a:pt x="286512" y="1763268"/>
                    <a:pt x="429768" y="1822704"/>
                  </a:cubicBezTo>
                  <a:cubicBezTo>
                    <a:pt x="573024" y="1882140"/>
                    <a:pt x="749808" y="1836420"/>
                    <a:pt x="914400" y="1886712"/>
                  </a:cubicBezTo>
                  <a:cubicBezTo>
                    <a:pt x="1078992" y="1937004"/>
                    <a:pt x="1254252" y="2104644"/>
                    <a:pt x="1417320" y="2124456"/>
                  </a:cubicBezTo>
                  <a:cubicBezTo>
                    <a:pt x="1580388" y="2144268"/>
                    <a:pt x="1734312" y="2055876"/>
                    <a:pt x="1892808" y="2005584"/>
                  </a:cubicBezTo>
                  <a:cubicBezTo>
                    <a:pt x="2051304" y="1955292"/>
                    <a:pt x="2279904" y="1901952"/>
                    <a:pt x="2368296" y="1822704"/>
                  </a:cubicBezTo>
                  <a:cubicBezTo>
                    <a:pt x="2456688" y="1743456"/>
                    <a:pt x="2481072" y="1613916"/>
                    <a:pt x="2423160" y="1530096"/>
                  </a:cubicBezTo>
                  <a:cubicBezTo>
                    <a:pt x="2365248" y="1446276"/>
                    <a:pt x="2061972" y="1441704"/>
                    <a:pt x="2020824" y="1319784"/>
                  </a:cubicBezTo>
                  <a:cubicBezTo>
                    <a:pt x="1979676" y="1197864"/>
                    <a:pt x="2193036" y="961644"/>
                    <a:pt x="2176272" y="798576"/>
                  </a:cubicBezTo>
                  <a:cubicBezTo>
                    <a:pt x="2159508" y="635508"/>
                    <a:pt x="2065020" y="458724"/>
                    <a:pt x="1920240" y="341376"/>
                  </a:cubicBezTo>
                  <a:cubicBezTo>
                    <a:pt x="1775460" y="224028"/>
                    <a:pt x="1505712" y="137160"/>
                    <a:pt x="1307592" y="85344"/>
                  </a:cubicBez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400" y="2209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43000" y="21336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71600" y="21336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04918" y="21823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3518" y="22372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80406" y="2362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72430" y="24775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66918" y="27548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6000" y="30109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3432" y="32699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9694" y="333451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62574" y="34503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0600" y="35692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0" y="3581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7800" y="36576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4312" y="378866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1200" y="3733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28088" y="36941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9318" y="36205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0768" y="237439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" y="2667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9224" y="28681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1542" y="3084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1062" y="33045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6886" y="34569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6718" y="35575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95400" y="307520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448056" y="1831622"/>
            <a:ext cx="3200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Necessary condition for electrostatic equilibrium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because otherwise charge flows</a:t>
            </a:r>
            <a:endParaRPr lang="en-US" sz="1400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49" name="Curved Connector 8"/>
          <p:cNvCxnSpPr/>
          <p:nvPr/>
        </p:nvCxnSpPr>
        <p:spPr>
          <a:xfrm>
            <a:off x="533400" y="2480846"/>
            <a:ext cx="838200" cy="6858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5128406" y="2404646"/>
            <a:ext cx="2491594" cy="2024396"/>
            <a:chOff x="3604406" y="2133600"/>
            <a:chExt cx="2491594" cy="2024396"/>
          </a:xfrm>
        </p:grpSpPr>
        <p:grpSp>
          <p:nvGrpSpPr>
            <p:cNvPr id="60" name="Group 59"/>
            <p:cNvGrpSpPr/>
            <p:nvPr/>
          </p:nvGrpSpPr>
          <p:grpSpPr>
            <a:xfrm>
              <a:off x="3604406" y="2133600"/>
              <a:ext cx="2491594" cy="2024396"/>
              <a:chOff x="471062" y="2133600"/>
              <a:chExt cx="2491594" cy="2024396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533400" y="2209800"/>
                <a:ext cx="2343912" cy="1877568"/>
              </a:xfrm>
              <a:custGeom>
                <a:avLst/>
                <a:gdLst>
                  <a:gd name="connsiteX0" fmla="*/ 1307592 w 2481072"/>
                  <a:gd name="connsiteY0" fmla="*/ 85344 h 2144268"/>
                  <a:gd name="connsiteX1" fmla="*/ 731520 w 2481072"/>
                  <a:gd name="connsiteY1" fmla="*/ 30480 h 2144268"/>
                  <a:gd name="connsiteX2" fmla="*/ 356616 w 2481072"/>
                  <a:gd name="connsiteY2" fmla="*/ 268224 h 2144268"/>
                  <a:gd name="connsiteX3" fmla="*/ 329184 w 2481072"/>
                  <a:gd name="connsiteY3" fmla="*/ 771144 h 2144268"/>
                  <a:gd name="connsiteX4" fmla="*/ 100584 w 2481072"/>
                  <a:gd name="connsiteY4" fmla="*/ 999744 h 2144268"/>
                  <a:gd name="connsiteX5" fmla="*/ 54864 w 2481072"/>
                  <a:gd name="connsiteY5" fmla="*/ 1530096 h 2144268"/>
                  <a:gd name="connsiteX6" fmla="*/ 429768 w 2481072"/>
                  <a:gd name="connsiteY6" fmla="*/ 1822704 h 2144268"/>
                  <a:gd name="connsiteX7" fmla="*/ 914400 w 2481072"/>
                  <a:gd name="connsiteY7" fmla="*/ 1886712 h 2144268"/>
                  <a:gd name="connsiteX8" fmla="*/ 1417320 w 2481072"/>
                  <a:gd name="connsiteY8" fmla="*/ 2124456 h 2144268"/>
                  <a:gd name="connsiteX9" fmla="*/ 1892808 w 2481072"/>
                  <a:gd name="connsiteY9" fmla="*/ 2005584 h 2144268"/>
                  <a:gd name="connsiteX10" fmla="*/ 2368296 w 2481072"/>
                  <a:gd name="connsiteY10" fmla="*/ 1822704 h 2144268"/>
                  <a:gd name="connsiteX11" fmla="*/ 2423160 w 2481072"/>
                  <a:gd name="connsiteY11" fmla="*/ 1530096 h 2144268"/>
                  <a:gd name="connsiteX12" fmla="*/ 2020824 w 2481072"/>
                  <a:gd name="connsiteY12" fmla="*/ 1319784 h 2144268"/>
                  <a:gd name="connsiteX13" fmla="*/ 2176272 w 2481072"/>
                  <a:gd name="connsiteY13" fmla="*/ 798576 h 2144268"/>
                  <a:gd name="connsiteX14" fmla="*/ 1920240 w 2481072"/>
                  <a:gd name="connsiteY14" fmla="*/ 341376 h 2144268"/>
                  <a:gd name="connsiteX15" fmla="*/ 1307592 w 2481072"/>
                  <a:gd name="connsiteY15" fmla="*/ 85344 h 21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1072" h="2144268">
                    <a:moveTo>
                      <a:pt x="1307592" y="85344"/>
                    </a:moveTo>
                    <a:cubicBezTo>
                      <a:pt x="1109472" y="33528"/>
                      <a:pt x="890016" y="0"/>
                      <a:pt x="731520" y="30480"/>
                    </a:cubicBezTo>
                    <a:cubicBezTo>
                      <a:pt x="573024" y="60960"/>
                      <a:pt x="423672" y="144780"/>
                      <a:pt x="356616" y="268224"/>
                    </a:cubicBezTo>
                    <a:cubicBezTo>
                      <a:pt x="289560" y="391668"/>
                      <a:pt x="371856" y="649224"/>
                      <a:pt x="329184" y="771144"/>
                    </a:cubicBezTo>
                    <a:cubicBezTo>
                      <a:pt x="286512" y="893064"/>
                      <a:pt x="146304" y="873252"/>
                      <a:pt x="100584" y="999744"/>
                    </a:cubicBezTo>
                    <a:cubicBezTo>
                      <a:pt x="54864" y="1126236"/>
                      <a:pt x="0" y="1392936"/>
                      <a:pt x="54864" y="1530096"/>
                    </a:cubicBezTo>
                    <a:cubicBezTo>
                      <a:pt x="109728" y="1667256"/>
                      <a:pt x="286512" y="1763268"/>
                      <a:pt x="429768" y="1822704"/>
                    </a:cubicBezTo>
                    <a:cubicBezTo>
                      <a:pt x="573024" y="1882140"/>
                      <a:pt x="749808" y="1836420"/>
                      <a:pt x="914400" y="1886712"/>
                    </a:cubicBezTo>
                    <a:cubicBezTo>
                      <a:pt x="1078992" y="1937004"/>
                      <a:pt x="1254252" y="2104644"/>
                      <a:pt x="1417320" y="2124456"/>
                    </a:cubicBezTo>
                    <a:cubicBezTo>
                      <a:pt x="1580388" y="2144268"/>
                      <a:pt x="1734312" y="2055876"/>
                      <a:pt x="1892808" y="2005584"/>
                    </a:cubicBezTo>
                    <a:cubicBezTo>
                      <a:pt x="2051304" y="1955292"/>
                      <a:pt x="2279904" y="1901952"/>
                      <a:pt x="2368296" y="1822704"/>
                    </a:cubicBezTo>
                    <a:cubicBezTo>
                      <a:pt x="2456688" y="1743456"/>
                      <a:pt x="2481072" y="1613916"/>
                      <a:pt x="2423160" y="1530096"/>
                    </a:cubicBezTo>
                    <a:cubicBezTo>
                      <a:pt x="2365248" y="1446276"/>
                      <a:pt x="2061972" y="1441704"/>
                      <a:pt x="2020824" y="1319784"/>
                    </a:cubicBezTo>
                    <a:cubicBezTo>
                      <a:pt x="1979676" y="1197864"/>
                      <a:pt x="2193036" y="961644"/>
                      <a:pt x="2176272" y="798576"/>
                    </a:cubicBezTo>
                    <a:cubicBezTo>
                      <a:pt x="2159508" y="635508"/>
                      <a:pt x="2065020" y="458724"/>
                      <a:pt x="1920240" y="341376"/>
                    </a:cubicBezTo>
                    <a:cubicBezTo>
                      <a:pt x="1775460" y="224028"/>
                      <a:pt x="1505712" y="137160"/>
                      <a:pt x="1307592" y="85344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4400" y="22098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143000" y="21336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371600" y="21336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604918" y="21823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833518" y="223723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080406" y="2362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272430" y="24775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366918" y="27548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286000" y="30109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313432" y="326998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479694" y="333451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662574" y="345033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356920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219200" y="35814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447800" y="36576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734312" y="37886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981200" y="37338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28088" y="369417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519318" y="36205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10768" y="237439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62000" y="2667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49224" y="28681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01542" y="308457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71062" y="330455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86886" y="345695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66718" y="35575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4343400" y="27432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Freeform 91"/>
          <p:cNvSpPr/>
          <p:nvPr/>
        </p:nvSpPr>
        <p:spPr>
          <a:xfrm>
            <a:off x="5649468" y="2858798"/>
            <a:ext cx="1266444" cy="1098804"/>
          </a:xfrm>
          <a:custGeom>
            <a:avLst/>
            <a:gdLst>
              <a:gd name="connsiteX0" fmla="*/ 495300 w 1185672"/>
              <a:gd name="connsiteY0" fmla="*/ 21336 h 1098804"/>
              <a:gd name="connsiteX1" fmla="*/ 129540 w 1185672"/>
              <a:gd name="connsiteY1" fmla="*/ 213360 h 1098804"/>
              <a:gd name="connsiteX2" fmla="*/ 56388 w 1185672"/>
              <a:gd name="connsiteY2" fmla="*/ 798576 h 1098804"/>
              <a:gd name="connsiteX3" fmla="*/ 467868 w 1185672"/>
              <a:gd name="connsiteY3" fmla="*/ 1054608 h 1098804"/>
              <a:gd name="connsiteX4" fmla="*/ 897636 w 1185672"/>
              <a:gd name="connsiteY4" fmla="*/ 1063752 h 1098804"/>
              <a:gd name="connsiteX5" fmla="*/ 1144524 w 1185672"/>
              <a:gd name="connsiteY5" fmla="*/ 844296 h 1098804"/>
              <a:gd name="connsiteX6" fmla="*/ 1144524 w 1185672"/>
              <a:gd name="connsiteY6" fmla="*/ 295656 h 1098804"/>
              <a:gd name="connsiteX7" fmla="*/ 943356 w 1185672"/>
              <a:gd name="connsiteY7" fmla="*/ 85344 h 1098804"/>
              <a:gd name="connsiteX8" fmla="*/ 495300 w 1185672"/>
              <a:gd name="connsiteY8" fmla="*/ 21336 h 109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672" h="1098804">
                <a:moveTo>
                  <a:pt x="495300" y="21336"/>
                </a:moveTo>
                <a:cubicBezTo>
                  <a:pt x="359664" y="42672"/>
                  <a:pt x="202692" y="83820"/>
                  <a:pt x="129540" y="213360"/>
                </a:cubicBezTo>
                <a:cubicBezTo>
                  <a:pt x="56388" y="342900"/>
                  <a:pt x="0" y="658368"/>
                  <a:pt x="56388" y="798576"/>
                </a:cubicBezTo>
                <a:cubicBezTo>
                  <a:pt x="112776" y="938784"/>
                  <a:pt x="327660" y="1010412"/>
                  <a:pt x="467868" y="1054608"/>
                </a:cubicBezTo>
                <a:cubicBezTo>
                  <a:pt x="608076" y="1098804"/>
                  <a:pt x="784860" y="1098804"/>
                  <a:pt x="897636" y="1063752"/>
                </a:cubicBezTo>
                <a:cubicBezTo>
                  <a:pt x="1010412" y="1028700"/>
                  <a:pt x="1103376" y="972312"/>
                  <a:pt x="1144524" y="844296"/>
                </a:cubicBezTo>
                <a:cubicBezTo>
                  <a:pt x="1185672" y="716280"/>
                  <a:pt x="1178052" y="422148"/>
                  <a:pt x="1144524" y="295656"/>
                </a:cubicBezTo>
                <a:cubicBezTo>
                  <a:pt x="1110996" y="169164"/>
                  <a:pt x="1045464" y="129540"/>
                  <a:pt x="943356" y="85344"/>
                </a:cubicBezTo>
                <a:cubicBezTo>
                  <a:pt x="841248" y="41148"/>
                  <a:pt x="630936" y="0"/>
                  <a:pt x="495300" y="21336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5715000" y="4766846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Gaussian surface </a:t>
            </a:r>
          </a:p>
          <a:p>
            <a:r>
              <a:rPr lang="en-US" sz="1600" u="sng" dirty="0" smtClean="0">
                <a:latin typeface="Comic Sans MS" pitchFamily="66" charset="0"/>
              </a:rPr>
              <a:t>E</a:t>
            </a:r>
            <a:r>
              <a:rPr lang="en-US" sz="1600" dirty="0" smtClean="0">
                <a:latin typeface="Comic Sans MS" pitchFamily="66" charset="0"/>
              </a:rPr>
              <a:t>=0 everywhere on the surface</a:t>
            </a:r>
            <a:endParaRPr lang="en-US" sz="1600" baseline="-25000" dirty="0" smtClean="0">
              <a:latin typeface="Comic Sans MS" pitchFamily="66" charset="0"/>
            </a:endParaRPr>
          </a:p>
        </p:txBody>
      </p:sp>
      <p:cxnSp>
        <p:nvCxnSpPr>
          <p:cNvPr id="94" name="Curved Connector 8"/>
          <p:cNvCxnSpPr/>
          <p:nvPr/>
        </p:nvCxnSpPr>
        <p:spPr>
          <a:xfrm rot="5400000" flipH="1" flipV="1">
            <a:off x="5839704" y="4074988"/>
            <a:ext cx="766201" cy="558409"/>
          </a:xfrm>
          <a:prstGeom prst="curvedConnector4">
            <a:avLst>
              <a:gd name="adj1" fmla="val 31626"/>
              <a:gd name="adj2" fmla="val 140938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242846"/>
            <a:ext cx="31261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5733288" y="2861846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52744" y="2682014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48400" y="2672870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77000" y="2785646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24500" y="3053870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30012" y="3343871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48400" y="3471446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49112" y="3431822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78424" y="3166646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05" name="Curved Connector 8"/>
          <p:cNvCxnSpPr>
            <a:stCxn id="109" idx="1"/>
          </p:cNvCxnSpPr>
          <p:nvPr/>
        </p:nvCxnSpPr>
        <p:spPr>
          <a:xfrm rot="10800000" flipH="1" flipV="1">
            <a:off x="5791200" y="2255967"/>
            <a:ext cx="557784" cy="709290"/>
          </a:xfrm>
          <a:prstGeom prst="curvedConnector4">
            <a:avLst>
              <a:gd name="adj1" fmla="val -40984"/>
              <a:gd name="adj2" fmla="val 7712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9"/>
          <p:cNvSpPr txBox="1">
            <a:spLocks noChangeArrowheads="1"/>
          </p:cNvSpPr>
          <p:nvPr/>
        </p:nvSpPr>
        <p:spPr bwMode="auto">
          <a:xfrm>
            <a:off x="5791200" y="1871246"/>
            <a:ext cx="32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without these charges 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-q</a:t>
            </a:r>
          </a:p>
          <a:p>
            <a:r>
              <a:rPr lang="en-US" sz="1400" dirty="0" smtClean="0">
                <a:latin typeface="Comic Sans MS" pitchFamily="66" charset="0"/>
              </a:rPr>
              <a:t>there would be flux through </a:t>
            </a:r>
          </a:p>
          <a:p>
            <a:r>
              <a:rPr lang="en-US" sz="1400" dirty="0" smtClean="0">
                <a:latin typeface="Comic Sans MS" pitchFamily="66" charset="0"/>
              </a:rPr>
              <a:t>             Gauss surface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029200" y="2480846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495800" y="217604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+q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990600" y="2895600"/>
            <a:ext cx="1266444" cy="1098804"/>
          </a:xfrm>
          <a:custGeom>
            <a:avLst/>
            <a:gdLst>
              <a:gd name="connsiteX0" fmla="*/ 495300 w 1185672"/>
              <a:gd name="connsiteY0" fmla="*/ 21336 h 1098804"/>
              <a:gd name="connsiteX1" fmla="*/ 129540 w 1185672"/>
              <a:gd name="connsiteY1" fmla="*/ 213360 h 1098804"/>
              <a:gd name="connsiteX2" fmla="*/ 56388 w 1185672"/>
              <a:gd name="connsiteY2" fmla="*/ 798576 h 1098804"/>
              <a:gd name="connsiteX3" fmla="*/ 467868 w 1185672"/>
              <a:gd name="connsiteY3" fmla="*/ 1054608 h 1098804"/>
              <a:gd name="connsiteX4" fmla="*/ 897636 w 1185672"/>
              <a:gd name="connsiteY4" fmla="*/ 1063752 h 1098804"/>
              <a:gd name="connsiteX5" fmla="*/ 1144524 w 1185672"/>
              <a:gd name="connsiteY5" fmla="*/ 844296 h 1098804"/>
              <a:gd name="connsiteX6" fmla="*/ 1144524 w 1185672"/>
              <a:gd name="connsiteY6" fmla="*/ 295656 h 1098804"/>
              <a:gd name="connsiteX7" fmla="*/ 943356 w 1185672"/>
              <a:gd name="connsiteY7" fmla="*/ 85344 h 1098804"/>
              <a:gd name="connsiteX8" fmla="*/ 495300 w 1185672"/>
              <a:gd name="connsiteY8" fmla="*/ 21336 h 109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672" h="1098804">
                <a:moveTo>
                  <a:pt x="495300" y="21336"/>
                </a:moveTo>
                <a:cubicBezTo>
                  <a:pt x="359664" y="42672"/>
                  <a:pt x="202692" y="83820"/>
                  <a:pt x="129540" y="213360"/>
                </a:cubicBezTo>
                <a:cubicBezTo>
                  <a:pt x="56388" y="342900"/>
                  <a:pt x="0" y="658368"/>
                  <a:pt x="56388" y="798576"/>
                </a:cubicBezTo>
                <a:cubicBezTo>
                  <a:pt x="112776" y="938784"/>
                  <a:pt x="327660" y="1010412"/>
                  <a:pt x="467868" y="1054608"/>
                </a:cubicBezTo>
                <a:cubicBezTo>
                  <a:pt x="608076" y="1098804"/>
                  <a:pt x="784860" y="1098804"/>
                  <a:pt x="897636" y="1063752"/>
                </a:cubicBezTo>
                <a:cubicBezTo>
                  <a:pt x="1010412" y="1028700"/>
                  <a:pt x="1103376" y="972312"/>
                  <a:pt x="1144524" y="844296"/>
                </a:cubicBezTo>
                <a:cubicBezTo>
                  <a:pt x="1185672" y="716280"/>
                  <a:pt x="1178052" y="422148"/>
                  <a:pt x="1144524" y="295656"/>
                </a:cubicBezTo>
                <a:cubicBezTo>
                  <a:pt x="1110996" y="169164"/>
                  <a:pt x="1045464" y="129540"/>
                  <a:pt x="943356" y="85344"/>
                </a:cubicBezTo>
                <a:cubicBezTo>
                  <a:pt x="841248" y="41148"/>
                  <a:pt x="630936" y="0"/>
                  <a:pt x="495300" y="21336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981200" y="4419600"/>
          <a:ext cx="2590800" cy="6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Equation" r:id="rId5" imgW="1688760" imgH="431640" progId="Equation.DSMT4">
                  <p:embed/>
                </p:oleObj>
              </mc:Choice>
              <mc:Fallback>
                <p:oleObj name="Equation" r:id="rId5" imgW="16887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0"/>
                        <a:ext cx="2590800" cy="66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Curved Connector 8"/>
          <p:cNvCxnSpPr/>
          <p:nvPr/>
        </p:nvCxnSpPr>
        <p:spPr>
          <a:xfrm rot="10800000">
            <a:off x="1701410" y="4038602"/>
            <a:ext cx="813191" cy="533399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47" grpId="0"/>
      <p:bldP spid="48" grpId="0"/>
      <p:bldP spid="92" grpId="0" animBg="1"/>
      <p:bldP spid="92" grpId="1" animBg="1"/>
      <p:bldP spid="93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9" grpId="0"/>
      <p:bldP spid="114" grpId="0"/>
      <p:bldP spid="8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0" y="45720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Experimental test of Gauss’s law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6553200" cy="491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8227741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Consider the conducting solid with a cavity again. We place a conducting charged sphere into the cavity and let this sphere touch the surface of the cavity.</a:t>
            </a:r>
          </a:p>
          <a:p>
            <a:r>
              <a:rPr lang="en-US" dirty="0" smtClean="0">
                <a:latin typeface="Comic Sans MS" pitchFamily="66" charset="0"/>
              </a:rPr>
              <a:t>What do you expect will happen?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) The sphere remains charged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) The sphere creates a dipole moment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) The charge of the sphere will flow from the</a:t>
            </a:r>
          </a:p>
          <a:p>
            <a:r>
              <a:rPr lang="en-US" dirty="0" smtClean="0">
                <a:latin typeface="Comic Sans MS" pitchFamily="66" charset="0"/>
              </a:rPr>
              <a:t>    sphere and accumulate at the surface of the conducting</a:t>
            </a:r>
          </a:p>
          <a:p>
            <a:r>
              <a:rPr lang="en-US" dirty="0" smtClean="0">
                <a:latin typeface="Comic Sans MS" pitchFamily="66" charset="0"/>
              </a:rPr>
              <a:t>    solid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D</a:t>
            </a:r>
            <a:r>
              <a:rPr lang="en-US" dirty="0" smtClean="0">
                <a:latin typeface="Comic Sans MS" pitchFamily="66" charset="0"/>
              </a:rPr>
              <a:t>) The sphere will spontaneously transform into a </a:t>
            </a:r>
          </a:p>
          <a:p>
            <a:r>
              <a:rPr lang="en-US" dirty="0" smtClean="0">
                <a:latin typeface="Comic Sans MS" pitchFamily="66" charset="0"/>
              </a:rPr>
              <a:t>     dodecahedron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) The sphere will spontaneously transform into an icosahedron</a:t>
            </a:r>
          </a:p>
          <a:p>
            <a:r>
              <a:rPr lang="en-US" dirty="0" smtClean="0">
                <a:latin typeface="Comic Sans MS" pitchFamily="66" charset="0"/>
              </a:rPr>
              <a:t>    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250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Clicker question</a:t>
            </a:r>
            <a:endParaRPr lang="en-US" sz="2800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5670" y="1905000"/>
            <a:ext cx="3732132" cy="3310354"/>
            <a:chOff x="3640502" y="2133600"/>
            <a:chExt cx="2455498" cy="2024396"/>
          </a:xfrm>
        </p:grpSpPr>
        <p:grpSp>
          <p:nvGrpSpPr>
            <p:cNvPr id="5" name="Group 59"/>
            <p:cNvGrpSpPr/>
            <p:nvPr/>
          </p:nvGrpSpPr>
          <p:grpSpPr>
            <a:xfrm>
              <a:off x="3640502" y="2133600"/>
              <a:ext cx="2455498" cy="2024396"/>
              <a:chOff x="507158" y="2133600"/>
              <a:chExt cx="2455498" cy="202439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533401" y="2209800"/>
                <a:ext cx="2293989" cy="1787757"/>
              </a:xfrm>
              <a:custGeom>
                <a:avLst/>
                <a:gdLst>
                  <a:gd name="connsiteX0" fmla="*/ 1307592 w 2481072"/>
                  <a:gd name="connsiteY0" fmla="*/ 85344 h 2144268"/>
                  <a:gd name="connsiteX1" fmla="*/ 731520 w 2481072"/>
                  <a:gd name="connsiteY1" fmla="*/ 30480 h 2144268"/>
                  <a:gd name="connsiteX2" fmla="*/ 356616 w 2481072"/>
                  <a:gd name="connsiteY2" fmla="*/ 268224 h 2144268"/>
                  <a:gd name="connsiteX3" fmla="*/ 329184 w 2481072"/>
                  <a:gd name="connsiteY3" fmla="*/ 771144 h 2144268"/>
                  <a:gd name="connsiteX4" fmla="*/ 100584 w 2481072"/>
                  <a:gd name="connsiteY4" fmla="*/ 999744 h 2144268"/>
                  <a:gd name="connsiteX5" fmla="*/ 54864 w 2481072"/>
                  <a:gd name="connsiteY5" fmla="*/ 1530096 h 2144268"/>
                  <a:gd name="connsiteX6" fmla="*/ 429768 w 2481072"/>
                  <a:gd name="connsiteY6" fmla="*/ 1822704 h 2144268"/>
                  <a:gd name="connsiteX7" fmla="*/ 914400 w 2481072"/>
                  <a:gd name="connsiteY7" fmla="*/ 1886712 h 2144268"/>
                  <a:gd name="connsiteX8" fmla="*/ 1417320 w 2481072"/>
                  <a:gd name="connsiteY8" fmla="*/ 2124456 h 2144268"/>
                  <a:gd name="connsiteX9" fmla="*/ 1892808 w 2481072"/>
                  <a:gd name="connsiteY9" fmla="*/ 2005584 h 2144268"/>
                  <a:gd name="connsiteX10" fmla="*/ 2368296 w 2481072"/>
                  <a:gd name="connsiteY10" fmla="*/ 1822704 h 2144268"/>
                  <a:gd name="connsiteX11" fmla="*/ 2423160 w 2481072"/>
                  <a:gd name="connsiteY11" fmla="*/ 1530096 h 2144268"/>
                  <a:gd name="connsiteX12" fmla="*/ 2020824 w 2481072"/>
                  <a:gd name="connsiteY12" fmla="*/ 1319784 h 2144268"/>
                  <a:gd name="connsiteX13" fmla="*/ 2176272 w 2481072"/>
                  <a:gd name="connsiteY13" fmla="*/ 798576 h 2144268"/>
                  <a:gd name="connsiteX14" fmla="*/ 1920240 w 2481072"/>
                  <a:gd name="connsiteY14" fmla="*/ 341376 h 2144268"/>
                  <a:gd name="connsiteX15" fmla="*/ 1307592 w 2481072"/>
                  <a:gd name="connsiteY15" fmla="*/ 85344 h 21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1072" h="2144268">
                    <a:moveTo>
                      <a:pt x="1307592" y="85344"/>
                    </a:moveTo>
                    <a:cubicBezTo>
                      <a:pt x="1109472" y="33528"/>
                      <a:pt x="890016" y="0"/>
                      <a:pt x="731520" y="30480"/>
                    </a:cubicBezTo>
                    <a:cubicBezTo>
                      <a:pt x="573024" y="60960"/>
                      <a:pt x="423672" y="144780"/>
                      <a:pt x="356616" y="268224"/>
                    </a:cubicBezTo>
                    <a:cubicBezTo>
                      <a:pt x="289560" y="391668"/>
                      <a:pt x="371856" y="649224"/>
                      <a:pt x="329184" y="771144"/>
                    </a:cubicBezTo>
                    <a:cubicBezTo>
                      <a:pt x="286512" y="893064"/>
                      <a:pt x="146304" y="873252"/>
                      <a:pt x="100584" y="999744"/>
                    </a:cubicBezTo>
                    <a:cubicBezTo>
                      <a:pt x="54864" y="1126236"/>
                      <a:pt x="0" y="1392936"/>
                      <a:pt x="54864" y="1530096"/>
                    </a:cubicBezTo>
                    <a:cubicBezTo>
                      <a:pt x="109728" y="1667256"/>
                      <a:pt x="286512" y="1763268"/>
                      <a:pt x="429768" y="1822704"/>
                    </a:cubicBezTo>
                    <a:cubicBezTo>
                      <a:pt x="573024" y="1882140"/>
                      <a:pt x="749808" y="1836420"/>
                      <a:pt x="914400" y="1886712"/>
                    </a:cubicBezTo>
                    <a:cubicBezTo>
                      <a:pt x="1078992" y="1937004"/>
                      <a:pt x="1254252" y="2104644"/>
                      <a:pt x="1417320" y="2124456"/>
                    </a:cubicBezTo>
                    <a:cubicBezTo>
                      <a:pt x="1580388" y="2144268"/>
                      <a:pt x="1734312" y="2055876"/>
                      <a:pt x="1892808" y="2005584"/>
                    </a:cubicBezTo>
                    <a:cubicBezTo>
                      <a:pt x="2051304" y="1955292"/>
                      <a:pt x="2279904" y="1901952"/>
                      <a:pt x="2368296" y="1822704"/>
                    </a:cubicBezTo>
                    <a:cubicBezTo>
                      <a:pt x="2456688" y="1743456"/>
                      <a:pt x="2481072" y="1613916"/>
                      <a:pt x="2423160" y="1530096"/>
                    </a:cubicBezTo>
                    <a:cubicBezTo>
                      <a:pt x="2365248" y="1446276"/>
                      <a:pt x="2061972" y="1441704"/>
                      <a:pt x="2020824" y="1319784"/>
                    </a:cubicBezTo>
                    <a:cubicBezTo>
                      <a:pt x="1979676" y="1197864"/>
                      <a:pt x="2193036" y="961644"/>
                      <a:pt x="2176272" y="798576"/>
                    </a:cubicBezTo>
                    <a:cubicBezTo>
                      <a:pt x="2159508" y="635508"/>
                      <a:pt x="2065020" y="458724"/>
                      <a:pt x="1920240" y="341376"/>
                    </a:cubicBezTo>
                    <a:cubicBezTo>
                      <a:pt x="1775460" y="224028"/>
                      <a:pt x="1505712" y="137160"/>
                      <a:pt x="1307592" y="85344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14400" y="22098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43000" y="21336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71600" y="21336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04918" y="21823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33518" y="223723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80406" y="2362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72430" y="24775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66918" y="27548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86000" y="30109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13432" y="326998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79694" y="333451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62574" y="345033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90600" y="356920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19200" y="35814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47800" y="36576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34312" y="37886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81200" y="37338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28088" y="369417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9318" y="36205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10768" y="237439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6064" y="2667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9224" y="28681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19590" y="308457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7158" y="330455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6886" y="345695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6718" y="35575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4343400" y="27432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6463430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562" name="Picture 2" descr="http://www.math.cornell.edu/~mec/2003-2004/geometry/platonic/dodecahedr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6648" y="4724400"/>
            <a:ext cx="1295400" cy="1295400"/>
          </a:xfrm>
          <a:prstGeom prst="rect">
            <a:avLst/>
          </a:prstGeom>
          <a:noFill/>
        </p:spPr>
      </p:pic>
      <p:pic>
        <p:nvPicPr>
          <p:cNvPr id="66564" name="Picture 4" descr="http://www.math.cornell.edu/~mec/2003-2004/geometry/platonic/icosahed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5105400"/>
            <a:ext cx="1447800" cy="165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304800" y="719852"/>
            <a:ext cx="152400" cy="1524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can even be quantitative about the charge inside the Gauss volume </a:t>
            </a:r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3200400" cy="300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http://www.willmcgugan.com/media/uploads/images/spherel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608" y="1875256"/>
            <a:ext cx="1524000" cy="1524000"/>
          </a:xfrm>
          <a:prstGeom prst="rect">
            <a:avLst/>
          </a:prstGeom>
          <a:noFill/>
        </p:spPr>
      </p:pic>
      <p:pic>
        <p:nvPicPr>
          <p:cNvPr id="6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9256" y="2478024"/>
            <a:ext cx="31261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43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 descr="http://www.willmcgugan.com/media/uploads/images/spherel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480" y="1828800"/>
            <a:ext cx="1524000" cy="1524000"/>
          </a:xfrm>
          <a:prstGeom prst="rect">
            <a:avLst/>
          </a:prstGeom>
          <a:noFill/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7887" y="990600"/>
            <a:ext cx="33937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Left Brace 68"/>
          <p:cNvSpPr/>
          <p:nvPr/>
        </p:nvSpPr>
        <p:spPr>
          <a:xfrm rot="16200000">
            <a:off x="4762500" y="800100"/>
            <a:ext cx="381000" cy="762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8032" y="5715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 descr="http://www.willmcgugan.com/media/uploads/images/spherel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029200"/>
            <a:ext cx="1524000" cy="1524000"/>
          </a:xfrm>
          <a:prstGeom prst="rect">
            <a:avLst/>
          </a:prstGeom>
          <a:noFill/>
        </p:spPr>
      </p:pic>
      <p:pic>
        <p:nvPicPr>
          <p:cNvPr id="7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832" y="5486400"/>
            <a:ext cx="31261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381000" y="47244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The same number of field lines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on the surface point into the Gauss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volume as there a field line pointing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out</a:t>
            </a:r>
          </a:p>
        </p:txBody>
      </p:sp>
      <p:sp>
        <p:nvSpPr>
          <p:cNvPr id="78" name="Freeform 77"/>
          <p:cNvSpPr/>
          <p:nvPr/>
        </p:nvSpPr>
        <p:spPr>
          <a:xfrm>
            <a:off x="2819400" y="4876800"/>
            <a:ext cx="1429512" cy="669036"/>
          </a:xfrm>
          <a:custGeom>
            <a:avLst/>
            <a:gdLst>
              <a:gd name="connsiteX0" fmla="*/ 0 w 905256"/>
              <a:gd name="connsiteY0" fmla="*/ 28956 h 659892"/>
              <a:gd name="connsiteX1" fmla="*/ 512064 w 905256"/>
              <a:gd name="connsiteY1" fmla="*/ 83820 h 659892"/>
              <a:gd name="connsiteX2" fmla="*/ 603504 w 905256"/>
              <a:gd name="connsiteY2" fmla="*/ 531876 h 659892"/>
              <a:gd name="connsiteX3" fmla="*/ 905256 w 905256"/>
              <a:gd name="connsiteY3" fmla="*/ 659892 h 6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256" h="659892">
                <a:moveTo>
                  <a:pt x="0" y="28956"/>
                </a:moveTo>
                <a:cubicBezTo>
                  <a:pt x="205740" y="14478"/>
                  <a:pt x="411480" y="0"/>
                  <a:pt x="512064" y="83820"/>
                </a:cubicBezTo>
                <a:cubicBezTo>
                  <a:pt x="612648" y="167640"/>
                  <a:pt x="537972" y="435864"/>
                  <a:pt x="603504" y="531876"/>
                </a:cubicBezTo>
                <a:cubicBezTo>
                  <a:pt x="669036" y="627888"/>
                  <a:pt x="787146" y="643890"/>
                  <a:pt x="905256" y="659892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utoShape 7"/>
          <p:cNvSpPr>
            <a:spLocks noChangeArrowheads="1"/>
          </p:cNvSpPr>
          <p:nvPr/>
        </p:nvSpPr>
        <p:spPr bwMode="auto">
          <a:xfrm>
            <a:off x="457200" y="5715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381000" y="5867400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We say in this case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the net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electric flux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is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69" grpId="0" animBg="1"/>
      <p:bldP spid="77" grpId="0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19400" y="304800"/>
            <a:ext cx="2971800" cy="576263"/>
            <a:chOff x="2667000" y="1143000"/>
            <a:chExt cx="2590800" cy="57626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2" name="Rectangle 26"/>
            <p:cNvSpPr>
              <a:spLocks noChangeArrowheads="1"/>
            </p:cNvSpPr>
            <p:nvPr/>
          </p:nvSpPr>
          <p:spPr bwMode="auto">
            <a:xfrm>
              <a:off x="2667000" y="1143000"/>
              <a:ext cx="2590800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3063235" y="1188265"/>
              <a:ext cx="20617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Electric flux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04800" y="10668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Flux</a:t>
            </a:r>
            <a:r>
              <a:rPr lang="en-US" dirty="0" smtClean="0">
                <a:latin typeface="Comic Sans MS" pitchFamily="66" charset="0"/>
              </a:rPr>
              <a:t> ( from Latin </a:t>
            </a:r>
            <a:r>
              <a:rPr lang="en-US" dirty="0" err="1" smtClean="0">
                <a:latin typeface="Comic Sans MS" pitchFamily="66" charset="0"/>
              </a:rPr>
              <a:t>fluxus</a:t>
            </a:r>
            <a:r>
              <a:rPr lang="en-US" dirty="0" smtClean="0">
                <a:latin typeface="Comic Sans MS" pitchFamily="66" charset="0"/>
              </a:rPr>
              <a:t> meaning flow):</a:t>
            </a:r>
          </a:p>
          <a:p>
            <a:r>
              <a:rPr lang="en-US" dirty="0" smtClean="0">
                <a:latin typeface="Comic Sans MS" pitchFamily="66" charset="0"/>
              </a:rPr>
              <a:t>is generally speaking the scalar quantity,</a:t>
            </a:r>
            <a:r>
              <a:rPr lang="en-US" dirty="0" smtClean="0">
                <a:latin typeface="Comic Sans MS" pitchFamily="66" charset="0"/>
                <a:sym typeface="Symbol"/>
              </a:rPr>
              <a:t> ,</a:t>
            </a:r>
            <a:r>
              <a:rPr lang="en-US" dirty="0" smtClean="0">
                <a:latin typeface="Comic Sans MS" pitchFamily="66" charset="0"/>
              </a:rPr>
              <a:t> which results from a surface integration over a vector field.  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04800" y="204847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the case of electric flux, </a:t>
            </a:r>
            <a:r>
              <a:rPr lang="en-US" dirty="0" smtClean="0">
                <a:latin typeface="Comic Sans MS" pitchFamily="66" charset="0"/>
                <a:sym typeface="Symbol"/>
              </a:rPr>
              <a:t></a:t>
            </a:r>
            <a:r>
              <a:rPr lang="en-US" baseline="-25000" dirty="0" smtClean="0">
                <a:latin typeface="Comic Sans MS" pitchFamily="66" charset="0"/>
                <a:sym typeface="Symbol"/>
              </a:rPr>
              <a:t>E</a:t>
            </a:r>
            <a:r>
              <a:rPr lang="en-US" dirty="0" smtClean="0">
                <a:latin typeface="Comic Sans MS" pitchFamily="66" charset="0"/>
              </a:rPr>
              <a:t>, the vector field is the electric </a:t>
            </a:r>
            <a:r>
              <a:rPr lang="en-US" u="sng" dirty="0" smtClean="0"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-field and the surface is the surface of the Gauss volume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304800" y="2706469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Don’t panic, 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we break it down into simple intuitive steps</a:t>
            </a:r>
          </a:p>
        </p:txBody>
      </p:sp>
      <p:pic>
        <p:nvPicPr>
          <p:cNvPr id="23572" name="Picture 20" descr="http://somuchmorethanamom.com/wp-content/uploads/2010/02/pan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438400"/>
            <a:ext cx="1143000" cy="1143000"/>
          </a:xfrm>
          <a:prstGeom prst="rect">
            <a:avLst/>
          </a:prstGeom>
          <a:noFill/>
        </p:spPr>
      </p:pic>
      <p:sp>
        <p:nvSpPr>
          <p:cNvPr id="106" name="Oval 105"/>
          <p:cNvSpPr/>
          <p:nvPr/>
        </p:nvSpPr>
        <p:spPr>
          <a:xfrm>
            <a:off x="228600" y="3779520"/>
            <a:ext cx="152400" cy="164068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457200" y="3669268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consider the intuitive velocity vector field of a fluid flowing in a pipe</a:t>
            </a:r>
          </a:p>
        </p:txBody>
      </p:sp>
      <p:pic>
        <p:nvPicPr>
          <p:cNvPr id="109" name="Picture 22" descr="http://www.pixel2life.com/images/tut_avatars/45/449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048001" y="1676398"/>
            <a:ext cx="1752596" cy="7848600"/>
          </a:xfrm>
          <a:prstGeom prst="rect">
            <a:avLst/>
          </a:prstGeom>
          <a:noFill/>
        </p:spPr>
      </p:pic>
      <p:sp>
        <p:nvSpPr>
          <p:cNvPr id="110" name="Flowchart: Process 109"/>
          <p:cNvSpPr/>
          <p:nvPr/>
        </p:nvSpPr>
        <p:spPr>
          <a:xfrm>
            <a:off x="-9144" y="4483608"/>
            <a:ext cx="2514600" cy="2286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Process 110"/>
          <p:cNvSpPr/>
          <p:nvPr/>
        </p:nvSpPr>
        <p:spPr>
          <a:xfrm>
            <a:off x="2487168" y="4724400"/>
            <a:ext cx="5379720" cy="1752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2514600" y="4724400"/>
            <a:ext cx="533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14600" y="6513576"/>
            <a:ext cx="533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5715000" y="5638800"/>
            <a:ext cx="990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019800" y="5105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v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120" name="Cube 119"/>
          <p:cNvSpPr/>
          <p:nvPr/>
        </p:nvSpPr>
        <p:spPr>
          <a:xfrm>
            <a:off x="4038600" y="4876800"/>
            <a:ext cx="990600" cy="1447800"/>
          </a:xfrm>
          <a:prstGeom prst="cube">
            <a:avLst>
              <a:gd name="adj" fmla="val 82753"/>
            </a:avLst>
          </a:prstGeom>
          <a:solidFill>
            <a:schemeClr val="accent6"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0" y="4495800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The flux </a:t>
            </a:r>
            <a:r>
              <a:rPr lang="en-US" sz="1400" dirty="0" smtClean="0">
                <a:latin typeface="Comic Sans MS" pitchFamily="66" charset="0"/>
                <a:sym typeface="Symbol"/>
              </a:rPr>
              <a:t></a:t>
            </a:r>
            <a:r>
              <a:rPr lang="en-US" sz="1400" baseline="-25000" dirty="0" smtClean="0">
                <a:latin typeface="Comic Sans MS" pitchFamily="66" charset="0"/>
                <a:sym typeface="Symbol"/>
              </a:rPr>
              <a:t>v</a:t>
            </a:r>
            <a:r>
              <a:rPr lang="en-US" sz="1400" dirty="0" smtClean="0">
                <a:latin typeface="Comic Sans MS" pitchFamily="66" charset="0"/>
              </a:rPr>
              <a:t> of the velocity vector field </a:t>
            </a:r>
            <a:r>
              <a:rPr lang="en-US" sz="1400" u="sng" dirty="0" smtClean="0">
                <a:latin typeface="Comic Sans MS" pitchFamily="66" charset="0"/>
              </a:rPr>
              <a:t>v</a:t>
            </a:r>
            <a:r>
              <a:rPr lang="en-US" sz="1400" dirty="0" smtClean="0">
                <a:latin typeface="Comic Sans MS" pitchFamily="66" charset="0"/>
              </a:rPr>
              <a:t> through the surface of area A reads</a:t>
            </a:r>
          </a:p>
        </p:txBody>
      </p:sp>
      <p:sp>
        <p:nvSpPr>
          <p:cNvPr id="122" name="Freeform 121"/>
          <p:cNvSpPr/>
          <p:nvPr/>
        </p:nvSpPr>
        <p:spPr>
          <a:xfrm>
            <a:off x="2057400" y="4648200"/>
            <a:ext cx="2191512" cy="897636"/>
          </a:xfrm>
          <a:custGeom>
            <a:avLst/>
            <a:gdLst>
              <a:gd name="connsiteX0" fmla="*/ 0 w 905256"/>
              <a:gd name="connsiteY0" fmla="*/ 28956 h 659892"/>
              <a:gd name="connsiteX1" fmla="*/ 512064 w 905256"/>
              <a:gd name="connsiteY1" fmla="*/ 83820 h 659892"/>
              <a:gd name="connsiteX2" fmla="*/ 603504 w 905256"/>
              <a:gd name="connsiteY2" fmla="*/ 531876 h 659892"/>
              <a:gd name="connsiteX3" fmla="*/ 905256 w 905256"/>
              <a:gd name="connsiteY3" fmla="*/ 659892 h 6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256" h="659892">
                <a:moveTo>
                  <a:pt x="0" y="28956"/>
                </a:moveTo>
                <a:cubicBezTo>
                  <a:pt x="205740" y="14478"/>
                  <a:pt x="411480" y="0"/>
                  <a:pt x="512064" y="83820"/>
                </a:cubicBezTo>
                <a:cubicBezTo>
                  <a:pt x="612648" y="167640"/>
                  <a:pt x="537972" y="435864"/>
                  <a:pt x="603504" y="531876"/>
                </a:cubicBezTo>
                <a:cubicBezTo>
                  <a:pt x="669036" y="627888"/>
                  <a:pt x="787146" y="643890"/>
                  <a:pt x="905256" y="659892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724400" y="5257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4" name="Object 123"/>
          <p:cNvGraphicFramePr>
            <a:graphicFrameLocks noChangeAspect="1"/>
          </p:cNvGraphicFramePr>
          <p:nvPr/>
        </p:nvGraphicFramePr>
        <p:xfrm>
          <a:off x="304800" y="5486400"/>
          <a:ext cx="15049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6" imgW="1002960" imgH="393480" progId="Equation.DSMT4">
                  <p:embed/>
                </p:oleObj>
              </mc:Choice>
              <mc:Fallback>
                <p:oleObj name="Equation" r:id="rId6" imgW="1002960" imgH="3934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86400"/>
                        <a:ext cx="15049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106" grpId="0" animBg="1"/>
      <p:bldP spid="107" grpId="0"/>
      <p:bldP spid="111" grpId="0" animBg="1"/>
      <p:bldP spid="117" grpId="0"/>
      <p:bldP spid="120" grpId="0" animBg="1"/>
      <p:bldP spid="121" grpId="0"/>
      <p:bldP spid="122" grpId="0" animBg="1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04800" y="381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interpret </a:t>
            </a:r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2057400" y="381000"/>
          <a:ext cx="8043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4" imgW="482400" imgH="228600" progId="Equation.DSMT4">
                  <p:embed/>
                </p:oleObj>
              </mc:Choice>
              <mc:Fallback>
                <p:oleObj name="Equation" r:id="rId4" imgW="4824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"/>
                        <a:ext cx="80433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lowchart: Process 33"/>
          <p:cNvSpPr/>
          <p:nvPr/>
        </p:nvSpPr>
        <p:spPr>
          <a:xfrm>
            <a:off x="3154680" y="228600"/>
            <a:ext cx="5379720" cy="1752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182112" y="228600"/>
            <a:ext cx="533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182112" y="2017776"/>
            <a:ext cx="533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382512" y="1143000"/>
            <a:ext cx="990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87312" y="6096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v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8" name="Cube 47"/>
          <p:cNvSpPr/>
          <p:nvPr/>
        </p:nvSpPr>
        <p:spPr>
          <a:xfrm>
            <a:off x="4706112" y="381000"/>
            <a:ext cx="990600" cy="1447800"/>
          </a:xfrm>
          <a:prstGeom prst="cube">
            <a:avLst>
              <a:gd name="adj" fmla="val 82753"/>
            </a:avLst>
          </a:prstGeom>
          <a:solidFill>
            <a:schemeClr val="accent6"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391912" y="762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57200" y="1295400"/>
          <a:ext cx="10382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103822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Callout 49"/>
          <p:cNvSpPr/>
          <p:nvPr/>
        </p:nvSpPr>
        <p:spPr>
          <a:xfrm rot="11386625">
            <a:off x="908254" y="1194841"/>
            <a:ext cx="727599" cy="487078"/>
          </a:xfrm>
          <a:prstGeom prst="wedgeEllipseCallout">
            <a:avLst>
              <a:gd name="adj1" fmla="val -122428"/>
              <a:gd name="adj2" fmla="val -145354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1981200" y="2286000"/>
            <a:ext cx="716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Volume element of fluid which flows through surface A in time </a:t>
            </a:r>
            <a:r>
              <a:rPr lang="en-US" dirty="0" err="1" smtClean="0">
                <a:latin typeface="Comic Sans MS" pitchFamily="66" charset="0"/>
              </a:rPr>
              <a:t>dt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381000" y="3124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838200" y="2895600"/>
          <a:ext cx="14192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8" imgW="850680" imgH="393480" progId="Equation.DSMT4">
                  <p:embed/>
                </p:oleObj>
              </mc:Choice>
              <mc:Fallback>
                <p:oleObj name="Equation" r:id="rId8" imgW="8506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141922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2362200" y="30480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volume flow rate through A </a:t>
            </a: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What if we tilt A</a:t>
            </a:r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0" name="Picture 4" descr="http://whateverebay.com/question-mar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581400"/>
            <a:ext cx="715773" cy="609600"/>
          </a:xfrm>
          <a:prstGeom prst="rect">
            <a:avLst/>
          </a:prstGeom>
          <a:noFill/>
        </p:spPr>
      </p:pic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304800" y="42672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Extreme case: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3169920" y="4383024"/>
            <a:ext cx="5379720" cy="1752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3197352" y="4383024"/>
            <a:ext cx="533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197352" y="6172200"/>
            <a:ext cx="533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397752" y="5297424"/>
            <a:ext cx="990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702552" y="476402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v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83" name="Cube 82"/>
          <p:cNvSpPr/>
          <p:nvPr/>
        </p:nvSpPr>
        <p:spPr>
          <a:xfrm rot="16200000">
            <a:off x="4739640" y="4553712"/>
            <a:ext cx="954024" cy="1447800"/>
          </a:xfrm>
          <a:prstGeom prst="cube">
            <a:avLst>
              <a:gd name="adj" fmla="val 89462"/>
            </a:avLst>
          </a:prstGeom>
          <a:solidFill>
            <a:schemeClr val="accent6"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486400" y="4800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AutoShape 7"/>
          <p:cNvSpPr>
            <a:spLocks noChangeArrowheads="1"/>
          </p:cNvSpPr>
          <p:nvPr/>
        </p:nvSpPr>
        <p:spPr bwMode="auto">
          <a:xfrm>
            <a:off x="457200" y="469392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304800" y="50292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Flux through A is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47" grpId="0"/>
      <p:bldP spid="48" grpId="0" animBg="1"/>
      <p:bldP spid="49" grpId="0"/>
      <p:bldP spid="50" grpId="0" animBg="1"/>
      <p:bldP spid="52" grpId="0"/>
      <p:bldP spid="54" grpId="0" animBg="1"/>
      <p:bldP spid="56" grpId="0"/>
      <p:bldP spid="58" grpId="0"/>
      <p:bldP spid="65" grpId="0"/>
      <p:bldP spid="66" grpId="0" animBg="1"/>
      <p:bldP spid="72" grpId="0"/>
      <p:bldP spid="83" grpId="0" animBg="1"/>
      <p:bldP spid="84" grpId="0"/>
      <p:bldP spid="85" grpId="0" animBg="1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0" y="3810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If we tilt area by an angle </a:t>
            </a:r>
            <a:r>
              <a:rPr lang="en-US" dirty="0" smtClean="0">
                <a:latin typeface="Comic Sans MS" pitchFamily="66" charset="0"/>
                <a:sym typeface="Symbol"/>
              </a:rPr>
              <a:t></a:t>
            </a:r>
            <a:r>
              <a:rPr lang="en-US" dirty="0" smtClean="0">
                <a:latin typeface="Comic Sans MS" pitchFamily="66" charset="0"/>
              </a:rPr>
              <a:t>  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3154680" y="228600"/>
            <a:ext cx="5379720" cy="1752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182112" y="228600"/>
            <a:ext cx="533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82112" y="2017776"/>
            <a:ext cx="533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82512" y="1143000"/>
            <a:ext cx="990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87312" y="6096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v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9" name="Cube 38"/>
          <p:cNvSpPr/>
          <p:nvPr/>
        </p:nvSpPr>
        <p:spPr>
          <a:xfrm rot="-1380000">
            <a:off x="4719211" y="445383"/>
            <a:ext cx="1000114" cy="1378816"/>
          </a:xfrm>
          <a:prstGeom prst="cube">
            <a:avLst>
              <a:gd name="adj" fmla="val 90688"/>
            </a:avLst>
          </a:prstGeom>
          <a:solidFill>
            <a:schemeClr val="accent6"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391912" y="762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4646676" y="1732788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42688" y="160020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  <a:sym typeface="Symbol"/>
              </a:rPr>
              <a:t></a:t>
            </a:r>
            <a:endParaRPr lang="en-US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228600" y="2438400"/>
          <a:ext cx="388810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4" imgW="1942920" imgH="228600" progId="Equation.DSMT4">
                  <p:embed/>
                </p:oleObj>
              </mc:Choice>
              <mc:Fallback>
                <p:oleObj name="Equation" r:id="rId4" imgW="194292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3888106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3771900" y="31623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962400" y="3352800"/>
            <a:ext cx="3733800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3934968" y="30109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is a vector with the properties:</a:t>
            </a:r>
          </a:p>
        </p:txBody>
      </p:sp>
      <p:sp>
        <p:nvSpPr>
          <p:cNvPr id="53" name="Cube 52"/>
          <p:cNvSpPr/>
          <p:nvPr/>
        </p:nvSpPr>
        <p:spPr>
          <a:xfrm rot="16200000">
            <a:off x="704088" y="3639312"/>
            <a:ext cx="954024" cy="1447800"/>
          </a:xfrm>
          <a:prstGeom prst="cube">
            <a:avLst>
              <a:gd name="adj" fmla="val 89462"/>
            </a:avLst>
          </a:prstGeom>
          <a:solidFill>
            <a:schemeClr val="accent6"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838200" y="3733800"/>
            <a:ext cx="914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447800" y="3505200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Equation" r:id="rId6" imgW="152280" imgH="215640" progId="Equation.DSMT4">
                  <p:embed/>
                </p:oleObj>
              </mc:Choice>
              <mc:Fallback>
                <p:oleObj name="Equation" r:id="rId6" imgW="152280" imgH="215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5200"/>
                        <a:ext cx="304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209800" y="4114800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8" imgW="190440" imgH="253800" progId="Equation.DSMT4">
                  <p:embed/>
                </p:oleObj>
              </mc:Choice>
              <mc:Fallback>
                <p:oleObj name="Equation" r:id="rId8" imgW="1904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14800"/>
                        <a:ext cx="381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urved Connector 57"/>
          <p:cNvCxnSpPr/>
          <p:nvPr/>
        </p:nvCxnSpPr>
        <p:spPr>
          <a:xfrm rot="10800000" flipV="1">
            <a:off x="1600200" y="4343400"/>
            <a:ext cx="609600" cy="1524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2667000" y="41910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surface area</a:t>
            </a:r>
          </a:p>
        </p:txBody>
      </p:sp>
      <p:cxnSp>
        <p:nvCxnSpPr>
          <p:cNvPr id="67" name="Curved Connector 66"/>
          <p:cNvCxnSpPr/>
          <p:nvPr/>
        </p:nvCxnSpPr>
        <p:spPr>
          <a:xfrm rot="10800000" flipV="1">
            <a:off x="1295400" y="3733800"/>
            <a:ext cx="990600" cy="3048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2362200" y="35052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pointing normal to the surface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304800" y="51054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Finally if surface is curved the orientation of </a:t>
            </a:r>
            <a:r>
              <a:rPr lang="en-US" u="sng" dirty="0" smtClean="0">
                <a:latin typeface="Comic Sans MS" pitchFamily="66" charset="0"/>
              </a:rPr>
              <a:t>A </a:t>
            </a:r>
            <a:r>
              <a:rPr lang="en-US" dirty="0" smtClean="0">
                <a:latin typeface="Comic Sans MS" pitchFamily="66" charset="0"/>
              </a:rPr>
              <a:t>changes on the surface and we generalize  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600200" y="5343144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10" imgW="533160" imgH="228600" progId="Equation.DSMT4">
                  <p:embed/>
                </p:oleObj>
              </mc:Choice>
              <mc:Fallback>
                <p:oleObj name="Equation" r:id="rId10" imgW="5331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43144"/>
                        <a:ext cx="1066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2743200" y="5391912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into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66700" y="5778500"/>
          <a:ext cx="144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Equation" r:id="rId12" imgW="723600" imgH="393480" progId="Equation.DSMT4">
                  <p:embed/>
                </p:oleObj>
              </mc:Choice>
              <mc:Fallback>
                <p:oleObj name="Equation" r:id="rId12" imgW="7236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778500"/>
                        <a:ext cx="1447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/>
          <p:nvPr/>
        </p:nvCxnSpPr>
        <p:spPr>
          <a:xfrm rot="5400000" flipH="1" flipV="1">
            <a:off x="990600" y="6477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143000" y="66294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1219200" y="6336268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also change of v on the surface is taken care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35" grpId="0"/>
      <p:bldP spid="39" grpId="0" animBg="1"/>
      <p:bldP spid="40" grpId="0"/>
      <p:bldP spid="44" grpId="0"/>
      <p:bldP spid="51" grpId="0"/>
      <p:bldP spid="53" grpId="0" animBg="1"/>
      <p:bldP spid="60" grpId="0"/>
      <p:bldP spid="70" grpId="0"/>
      <p:bldP spid="71" grpId="0"/>
      <p:bldP spid="72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6400800" y="152400"/>
            <a:ext cx="2057400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n-US" sz="1600">
              <a:latin typeface="Comic Sans MS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electric flux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is defined in complete analogy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6553200" y="228600"/>
          <a:ext cx="154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4" imgW="774360" imgH="393480" progId="Equation.DSMT4">
                  <p:embed/>
                </p:oleObj>
              </mc:Choice>
              <mc:Fallback>
                <p:oleObj name="Equation" r:id="rId4" imgW="77436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"/>
                        <a:ext cx="1549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228600" y="1634252"/>
            <a:ext cx="152400" cy="164068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7200" y="15240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systematically approach the general form of Gauss’s law by considering</a:t>
            </a:r>
          </a:p>
          <a:p>
            <a:r>
              <a:rPr lang="en-US" dirty="0" smtClean="0">
                <a:latin typeface="Comic Sans MS" pitchFamily="66" charset="0"/>
              </a:rPr>
              <a:t>a sequence of examples with increasing generality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800" y="257169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electric flux of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a point charge inside a Gauss sphere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276600"/>
            <a:ext cx="3562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urved Connector 15"/>
          <p:cNvCxnSpPr/>
          <p:nvPr/>
        </p:nvCxnSpPr>
        <p:spPr>
          <a:xfrm rot="10800000" flipV="1">
            <a:off x="2590800" y="3276600"/>
            <a:ext cx="990600" cy="3048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657600" y="30480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Spherical Gauss surface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Note that the surface is closed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733800" y="51816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symmetry of the problem makes the </a:t>
            </a:r>
          </a:p>
          <a:p>
            <a:r>
              <a:rPr lang="en-US" dirty="0" smtClean="0">
                <a:latin typeface="Comic Sans MS" pitchFamily="66" charset="0"/>
              </a:rPr>
              <a:t>integration simple: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953000" y="419100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7" imgW="850680" imgH="304560" progId="Equation.DSMT4">
                  <p:embed/>
                </p:oleObj>
              </mc:Choice>
              <mc:Fallback>
                <p:oleObj name="Equation" r:id="rId7" imgW="85068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91000"/>
                        <a:ext cx="1701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810000" y="3733800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are going to calculate: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5410200" y="4800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50292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620512" y="4806696"/>
            <a:ext cx="3810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Comic Sans MS" pitchFamily="66" charset="0"/>
              </a:rPr>
              <a:t>indicates that we integrate over a closed surface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418832" y="5455920"/>
            <a:ext cx="1371600" cy="1332712"/>
            <a:chOff x="3124200" y="3848888"/>
            <a:chExt cx="3200400" cy="3009112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3848888"/>
              <a:ext cx="3200400" cy="300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 descr="http://www.willmcgugan.com/media/uploads/images/spherelight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6408" y="4581144"/>
              <a:ext cx="1524000" cy="1524000"/>
            </a:xfrm>
            <a:prstGeom prst="rect">
              <a:avLst/>
            </a:prstGeom>
            <a:noFill/>
          </p:spPr>
        </p:pic>
        <p:pic>
          <p:nvPicPr>
            <p:cNvPr id="29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0768" y="5202936"/>
              <a:ext cx="31261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685800" y="60960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is perpendicular to the surface and its magnitude is the same at each point of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 animBg="1"/>
      <p:bldP spid="13" grpId="0"/>
      <p:bldP spid="14" grpId="0"/>
      <p:bldP spid="17" grpId="0"/>
      <p:bldP spid="18" grpId="0"/>
      <p:bldP spid="20" grpId="0"/>
      <p:bldP spid="25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822774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Considering the result obtained from calculating the electric flux of a point charge through a Gauss sphere. Do you expect that the flux depends on the radius of the sphere? 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marL="342900" indent="-342900">
              <a:buAutoNum type="alphaUcParenR"/>
            </a:pPr>
            <a:r>
              <a:rPr lang="en-US" dirty="0" smtClean="0">
                <a:latin typeface="Comic Sans MS" pitchFamily="66" charset="0"/>
              </a:rPr>
              <a:t>Yes, the larger the radius the more flux lines will penetrate through</a:t>
            </a:r>
          </a:p>
          <a:p>
            <a:r>
              <a:rPr lang="en-US" dirty="0" smtClean="0">
                <a:latin typeface="Comic Sans MS" pitchFamily="66" charset="0"/>
              </a:rPr>
              <a:t>     the surface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)  No, the flux is independent of the radius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) I have to calculate again for a different radius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250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Clicker question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22"/>
          <p:cNvSpPr/>
          <p:nvPr/>
        </p:nvSpPr>
        <p:spPr>
          <a:xfrm>
            <a:off x="914401" y="4267200"/>
            <a:ext cx="1143000" cy="990600"/>
          </a:xfrm>
          <a:prstGeom prst="cube">
            <a:avLst>
              <a:gd name="adj" fmla="val 26917"/>
            </a:avLst>
          </a:prstGeom>
          <a:solidFill>
            <a:schemeClr val="accent6">
              <a:alpha val="3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28600" y="381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More generally the result of the integral does not depend on the specific </a:t>
            </a:r>
          </a:p>
          <a:p>
            <a:r>
              <a:rPr lang="en-US" dirty="0" smtClean="0">
                <a:latin typeface="Comic Sans MS" pitchFamily="66" charset="0"/>
              </a:rPr>
              <a:t>form of the surface, only on the amount of charge enclosed by the surface.  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90600" y="38100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Equation" r:id="rId4" imgW="850680" imgH="304560" progId="Equation.DSMT4">
                  <p:embed/>
                </p:oleObj>
              </mc:Choice>
              <mc:Fallback>
                <p:oleObj name="Equation" r:id="rId4" imgW="85068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1701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819400" y="277368"/>
          <a:ext cx="208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Equation" r:id="rId6" imgW="1041120" imgH="431640" progId="Equation.DSMT4">
                  <p:embed/>
                </p:oleObj>
              </mc:Choice>
              <mc:Fallback>
                <p:oleObj name="Equation" r:id="rId6" imgW="104112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7368"/>
                        <a:ext cx="208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5029200" y="295656"/>
          <a:ext cx="259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Equation" r:id="rId8" imgW="1295280" imgH="431640" progId="Equation.DSMT4">
                  <p:embed/>
                </p:oleObj>
              </mc:Choice>
              <mc:Fallback>
                <p:oleObj name="Equation" r:id="rId8" imgW="129528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95656"/>
                        <a:ext cx="2590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7124700" y="1561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295400" y="18288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164336" y="1459468"/>
            <a:ext cx="716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result does not depend on the radius of the Gauss sphere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28600" y="28194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For example we can calculate the flux of the enclosed charge Q through the surface of a cube  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1" y="4724400"/>
            <a:ext cx="228600" cy="23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 rot="16200000" flipV="1">
            <a:off x="533401" y="3810000"/>
            <a:ext cx="685800" cy="533400"/>
          </a:xfrm>
          <a:prstGeom prst="straightConnector1">
            <a:avLst/>
          </a:prstGeom>
          <a:ln w="57150">
            <a:solidFill>
              <a:srgbClr val="FD71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001269" y="4000500"/>
            <a:ext cx="838200" cy="1588"/>
          </a:xfrm>
          <a:prstGeom prst="straightConnector1">
            <a:avLst/>
          </a:prstGeom>
          <a:ln w="57150">
            <a:solidFill>
              <a:srgbClr val="FD71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1535044" y="3821043"/>
            <a:ext cx="739914" cy="457200"/>
          </a:xfrm>
          <a:prstGeom prst="straightConnector1">
            <a:avLst/>
          </a:prstGeom>
          <a:ln w="57150">
            <a:solidFill>
              <a:srgbClr val="FD71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228601" y="4800600"/>
            <a:ext cx="762000" cy="1588"/>
          </a:xfrm>
          <a:prstGeom prst="straightConnector1">
            <a:avLst/>
          </a:prstGeom>
          <a:ln w="57150">
            <a:solidFill>
              <a:srgbClr val="FD71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05001" y="4724400"/>
            <a:ext cx="838200" cy="1588"/>
          </a:xfrm>
          <a:prstGeom prst="straightConnector1">
            <a:avLst/>
          </a:prstGeom>
          <a:ln w="57150">
            <a:solidFill>
              <a:srgbClr val="FD71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flipV="1">
            <a:off x="609601" y="5181600"/>
            <a:ext cx="1524000" cy="838200"/>
            <a:chOff x="6096000" y="3582194"/>
            <a:chExt cx="1524000" cy="838200"/>
          </a:xfrm>
        </p:grpSpPr>
        <p:cxnSp>
          <p:nvCxnSpPr>
            <p:cNvPr id="50" name="Straight Arrow Connector 49"/>
            <p:cNvCxnSpPr/>
            <p:nvPr/>
          </p:nvCxnSpPr>
          <p:spPr>
            <a:xfrm rot="16200000" flipV="1">
              <a:off x="6019800" y="3810000"/>
              <a:ext cx="685800" cy="533400"/>
            </a:xfrm>
            <a:prstGeom prst="straightConnector1">
              <a:avLst/>
            </a:prstGeom>
            <a:ln w="57150">
              <a:solidFill>
                <a:srgbClr val="FD71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6487668" y="4000500"/>
              <a:ext cx="838200" cy="1588"/>
            </a:xfrm>
            <a:prstGeom prst="straightConnector1">
              <a:avLst/>
            </a:prstGeom>
            <a:ln w="57150">
              <a:solidFill>
                <a:srgbClr val="FD71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7021443" y="3821043"/>
              <a:ext cx="739914" cy="457200"/>
            </a:xfrm>
            <a:prstGeom prst="straightConnector1">
              <a:avLst/>
            </a:prstGeom>
            <a:ln w="57150">
              <a:solidFill>
                <a:srgbClr val="FD71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2971800" y="358140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box geometry suggests the use of Cartesian </a:t>
            </a:r>
          </a:p>
          <a:p>
            <a:r>
              <a:rPr lang="en-US" dirty="0" smtClean="0">
                <a:latin typeface="Comic Sans MS" pitchFamily="66" charset="0"/>
              </a:rPr>
              <a:t>Coordinates:</a:t>
            </a:r>
          </a:p>
        </p:txBody>
      </p:sp>
      <p:cxnSp>
        <p:nvCxnSpPr>
          <p:cNvPr id="56" name="Straight Arrow Connector 55"/>
          <p:cNvCxnSpPr>
            <a:stCxn id="20" idx="0"/>
          </p:cNvCxnSpPr>
          <p:nvPr/>
        </p:nvCxnSpPr>
        <p:spPr>
          <a:xfrm rot="5400000" flipH="1" flipV="1">
            <a:off x="779480" y="4061579"/>
            <a:ext cx="1293043" cy="3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H="1">
            <a:off x="1399098" y="4817097"/>
            <a:ext cx="1645762" cy="22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1390650" y="4371094"/>
            <a:ext cx="457200" cy="419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67000" y="48006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571919" y="44196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447800" y="33528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533400" y="4553712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533400" y="5257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42900" y="4914900"/>
            <a:ext cx="685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45008" y="48493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048000" y="4053840"/>
          <a:ext cx="5486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Equation" r:id="rId11" imgW="2743200" imgH="939600" progId="Equation.DSMT4">
                  <p:embed/>
                </p:oleObj>
              </mc:Choice>
              <mc:Fallback>
                <p:oleObj name="Equation" r:id="rId11" imgW="274320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53840"/>
                        <a:ext cx="54864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" name="Picture 4" descr="http://www.willmcgugan.com/media/uploads/images/spherelight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0577" y="960120"/>
            <a:ext cx="304800" cy="314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3" grpId="0"/>
      <p:bldP spid="14" grpId="0"/>
      <p:bldP spid="16" grpId="0"/>
      <p:bldP spid="54" grpId="0"/>
      <p:bldP spid="61" grpId="0"/>
      <p:bldP spid="62" grpId="0"/>
      <p:bldP spid="63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304800" y="457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62000" y="228600"/>
            <a:ext cx="1701800" cy="896112"/>
            <a:chOff x="762000" y="228600"/>
            <a:chExt cx="1701800" cy="896112"/>
          </a:xfrm>
        </p:grpSpPr>
        <p:graphicFrame>
          <p:nvGraphicFramePr>
            <p:cNvPr id="55298" name="Object 2"/>
            <p:cNvGraphicFramePr>
              <a:graphicFrameLocks noChangeAspect="1"/>
            </p:cNvGraphicFramePr>
            <p:nvPr/>
          </p:nvGraphicFramePr>
          <p:xfrm>
            <a:off x="762000" y="228600"/>
            <a:ext cx="17018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96" name="Equation" r:id="rId4" imgW="850680" imgH="304560" progId="Equation.DSMT4">
                    <p:embed/>
                  </p:oleObj>
                </mc:Choice>
                <mc:Fallback>
                  <p:oleObj name="Equation" r:id="rId4" imgW="850680" imgH="30456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228600"/>
                          <a:ext cx="170180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Cube 3"/>
            <p:cNvSpPr/>
            <p:nvPr/>
          </p:nvSpPr>
          <p:spPr>
            <a:xfrm>
              <a:off x="1313688" y="819912"/>
              <a:ext cx="304800" cy="304800"/>
            </a:xfrm>
            <a:prstGeom prst="cube">
              <a:avLst>
                <a:gd name="adj" fmla="val 26917"/>
              </a:avLst>
            </a:prstGeom>
            <a:solidFill>
              <a:schemeClr val="accent6">
                <a:alpha val="3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90800" y="228600"/>
            <a:ext cx="1193800" cy="996696"/>
            <a:chOff x="2590800" y="228600"/>
            <a:chExt cx="1193800" cy="996696"/>
          </a:xfrm>
        </p:grpSpPr>
        <p:graphicFrame>
          <p:nvGraphicFramePr>
            <p:cNvPr id="55300" name="Object 4"/>
            <p:cNvGraphicFramePr>
              <a:graphicFrameLocks noChangeAspect="1"/>
            </p:cNvGraphicFramePr>
            <p:nvPr/>
          </p:nvGraphicFramePr>
          <p:xfrm>
            <a:off x="2590800" y="228600"/>
            <a:ext cx="11938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97" name="Equation" r:id="rId6" imgW="596880" imgH="304560" progId="Equation.DSMT4">
                    <p:embed/>
                  </p:oleObj>
                </mc:Choice>
                <mc:Fallback>
                  <p:oleObj name="Equation" r:id="rId6" imgW="596880" imgH="3045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28600"/>
                          <a:ext cx="119380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Cube 6"/>
            <p:cNvSpPr/>
            <p:nvPr/>
          </p:nvSpPr>
          <p:spPr>
            <a:xfrm>
              <a:off x="2819400" y="920496"/>
              <a:ext cx="304800" cy="304800"/>
            </a:xfrm>
            <a:prstGeom prst="cube">
              <a:avLst>
                <a:gd name="adj" fmla="val 26917"/>
              </a:avLst>
            </a:prstGeom>
            <a:solidFill>
              <a:schemeClr val="accent6">
                <a:alpha val="3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31592" y="914400"/>
              <a:ext cx="292608" cy="91440"/>
            </a:xfrm>
            <a:custGeom>
              <a:avLst/>
              <a:gdLst>
                <a:gd name="connsiteX0" fmla="*/ 0 w 292608"/>
                <a:gd name="connsiteY0" fmla="*/ 91440 h 91440"/>
                <a:gd name="connsiteX1" fmla="*/ 82296 w 292608"/>
                <a:gd name="connsiteY1" fmla="*/ 9144 h 91440"/>
                <a:gd name="connsiteX2" fmla="*/ 292608 w 292608"/>
                <a:gd name="connsiteY2" fmla="*/ 0 h 91440"/>
                <a:gd name="connsiteX3" fmla="*/ 210312 w 292608"/>
                <a:gd name="connsiteY3" fmla="*/ 91440 h 91440"/>
                <a:gd name="connsiteX4" fmla="*/ 0 w 292608"/>
                <a:gd name="connsiteY4" fmla="*/ 9144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08" h="91440">
                  <a:moveTo>
                    <a:pt x="0" y="91440"/>
                  </a:moveTo>
                  <a:lnTo>
                    <a:pt x="82296" y="9144"/>
                  </a:lnTo>
                  <a:lnTo>
                    <a:pt x="292608" y="0"/>
                  </a:lnTo>
                  <a:lnTo>
                    <a:pt x="210312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038600" y="2286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8" name="Equation" r:id="rId8" imgW="571320" imgH="304560" progId="Equation.DSMT4">
                  <p:embed/>
                </p:oleObj>
              </mc:Choice>
              <mc:Fallback>
                <p:oleObj name="Equation" r:id="rId8" imgW="5713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"/>
                        <a:ext cx="1143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be 12"/>
          <p:cNvSpPr/>
          <p:nvPr/>
        </p:nvSpPr>
        <p:spPr>
          <a:xfrm>
            <a:off x="4203192" y="865632"/>
            <a:ext cx="304800" cy="304800"/>
          </a:xfrm>
          <a:prstGeom prst="cube">
            <a:avLst>
              <a:gd name="adj" fmla="val 26917"/>
            </a:avLst>
          </a:prstGeom>
          <a:solidFill>
            <a:schemeClr val="accent6">
              <a:alpha val="3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06240" y="941832"/>
            <a:ext cx="225552" cy="222504"/>
          </a:xfrm>
          <a:custGeom>
            <a:avLst/>
            <a:gdLst>
              <a:gd name="connsiteX0" fmla="*/ 0 w 246888"/>
              <a:gd name="connsiteY0" fmla="*/ 228600 h 237744"/>
              <a:gd name="connsiteX1" fmla="*/ 0 w 246888"/>
              <a:gd name="connsiteY1" fmla="*/ 228600 h 237744"/>
              <a:gd name="connsiteX2" fmla="*/ 9144 w 246888"/>
              <a:gd name="connsiteY2" fmla="*/ 0 h 237744"/>
              <a:gd name="connsiteX3" fmla="*/ 9144 w 246888"/>
              <a:gd name="connsiteY3" fmla="*/ 0 h 237744"/>
              <a:gd name="connsiteX4" fmla="*/ 246888 w 246888"/>
              <a:gd name="connsiteY4" fmla="*/ 18288 h 237744"/>
              <a:gd name="connsiteX5" fmla="*/ 246888 w 246888"/>
              <a:gd name="connsiteY5" fmla="*/ 237744 h 237744"/>
              <a:gd name="connsiteX6" fmla="*/ 0 w 246888"/>
              <a:gd name="connsiteY6" fmla="*/ 228600 h 2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888" h="237744">
                <a:moveTo>
                  <a:pt x="0" y="228600"/>
                </a:moveTo>
                <a:lnTo>
                  <a:pt x="0" y="228600"/>
                </a:lnTo>
                <a:cubicBezTo>
                  <a:pt x="14530" y="97834"/>
                  <a:pt x="9144" y="173905"/>
                  <a:pt x="9144" y="0"/>
                </a:cubicBezTo>
                <a:lnTo>
                  <a:pt x="9144" y="0"/>
                </a:lnTo>
                <a:lnTo>
                  <a:pt x="246888" y="18288"/>
                </a:lnTo>
                <a:lnTo>
                  <a:pt x="246888" y="237744"/>
                </a:lnTo>
                <a:lnTo>
                  <a:pt x="0" y="22860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0" y="22860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" name="Equation" r:id="rId10" imgW="850680" imgH="304560" progId="Equation.DSMT4">
                  <p:embed/>
                </p:oleObj>
              </mc:Choice>
              <mc:Fallback>
                <p:oleObj name="Equation" r:id="rId10" imgW="85068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1701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ube 16"/>
          <p:cNvSpPr/>
          <p:nvPr/>
        </p:nvSpPr>
        <p:spPr>
          <a:xfrm>
            <a:off x="6038088" y="886968"/>
            <a:ext cx="304800" cy="304800"/>
          </a:xfrm>
          <a:prstGeom prst="cube">
            <a:avLst>
              <a:gd name="adj" fmla="val 26917"/>
            </a:avLst>
          </a:prstGeom>
          <a:solidFill>
            <a:schemeClr val="accent6">
              <a:alpha val="3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272784" y="896112"/>
            <a:ext cx="82296" cy="301752"/>
          </a:xfrm>
          <a:custGeom>
            <a:avLst/>
            <a:gdLst>
              <a:gd name="connsiteX0" fmla="*/ 0 w 82296"/>
              <a:gd name="connsiteY0" fmla="*/ 82296 h 301752"/>
              <a:gd name="connsiteX1" fmla="*/ 82296 w 82296"/>
              <a:gd name="connsiteY1" fmla="*/ 0 h 301752"/>
              <a:gd name="connsiteX2" fmla="*/ 82296 w 82296"/>
              <a:gd name="connsiteY2" fmla="*/ 210312 h 301752"/>
              <a:gd name="connsiteX3" fmla="*/ 18288 w 82296"/>
              <a:gd name="connsiteY3" fmla="*/ 301752 h 301752"/>
              <a:gd name="connsiteX4" fmla="*/ 0 w 82296"/>
              <a:gd name="connsiteY4" fmla="*/ 82296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" h="301752">
                <a:moveTo>
                  <a:pt x="0" y="82296"/>
                </a:moveTo>
                <a:lnTo>
                  <a:pt x="82296" y="0"/>
                </a:lnTo>
                <a:lnTo>
                  <a:pt x="82296" y="210312"/>
                </a:lnTo>
                <a:lnTo>
                  <a:pt x="18288" y="301752"/>
                </a:lnTo>
                <a:lnTo>
                  <a:pt x="0" y="8229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1028700" y="1517650"/>
          <a:ext cx="142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0" name="Equation" r:id="rId12" imgW="711000" imgH="304560" progId="Equation.DSMT4">
                  <p:embed/>
                </p:oleObj>
              </mc:Choice>
              <mc:Fallback>
                <p:oleObj name="Equation" r:id="rId12" imgW="71100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517650"/>
                        <a:ext cx="142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ube 20"/>
          <p:cNvSpPr/>
          <p:nvPr/>
        </p:nvSpPr>
        <p:spPr>
          <a:xfrm>
            <a:off x="1447800" y="2209800"/>
            <a:ext cx="304800" cy="304800"/>
          </a:xfrm>
          <a:prstGeom prst="cube">
            <a:avLst>
              <a:gd name="adj" fmla="val 26917"/>
            </a:avLst>
          </a:prstGeom>
          <a:solidFill>
            <a:schemeClr val="accent6">
              <a:alpha val="3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47800" y="2209800"/>
            <a:ext cx="292608" cy="91440"/>
          </a:xfrm>
          <a:custGeom>
            <a:avLst/>
            <a:gdLst>
              <a:gd name="connsiteX0" fmla="*/ 0 w 292608"/>
              <a:gd name="connsiteY0" fmla="*/ 91440 h 91440"/>
              <a:gd name="connsiteX1" fmla="*/ 82296 w 292608"/>
              <a:gd name="connsiteY1" fmla="*/ 9144 h 91440"/>
              <a:gd name="connsiteX2" fmla="*/ 292608 w 292608"/>
              <a:gd name="connsiteY2" fmla="*/ 0 h 91440"/>
              <a:gd name="connsiteX3" fmla="*/ 210312 w 292608"/>
              <a:gd name="connsiteY3" fmla="*/ 91440 h 91440"/>
              <a:gd name="connsiteX4" fmla="*/ 0 w 292608"/>
              <a:gd name="connsiteY4" fmla="*/ 914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" h="91440">
                <a:moveTo>
                  <a:pt x="0" y="91440"/>
                </a:moveTo>
                <a:lnTo>
                  <a:pt x="82296" y="9144"/>
                </a:lnTo>
                <a:lnTo>
                  <a:pt x="292608" y="0"/>
                </a:lnTo>
                <a:lnTo>
                  <a:pt x="210312" y="91440"/>
                </a:lnTo>
                <a:lnTo>
                  <a:pt x="0" y="914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784600" y="1828800"/>
            <a:ext cx="2235200" cy="529336"/>
            <a:chOff x="3581400" y="2036064"/>
            <a:chExt cx="2235200" cy="529336"/>
          </a:xfrm>
        </p:grpSpPr>
        <p:sp>
          <p:nvSpPr>
            <p:cNvPr id="23" name="Freeform 22"/>
            <p:cNvSpPr/>
            <p:nvPr/>
          </p:nvSpPr>
          <p:spPr>
            <a:xfrm>
              <a:off x="3581400" y="2286000"/>
              <a:ext cx="304800" cy="152400"/>
            </a:xfrm>
            <a:custGeom>
              <a:avLst/>
              <a:gdLst>
                <a:gd name="connsiteX0" fmla="*/ 0 w 292608"/>
                <a:gd name="connsiteY0" fmla="*/ 91440 h 91440"/>
                <a:gd name="connsiteX1" fmla="*/ 82296 w 292608"/>
                <a:gd name="connsiteY1" fmla="*/ 9144 h 91440"/>
                <a:gd name="connsiteX2" fmla="*/ 292608 w 292608"/>
                <a:gd name="connsiteY2" fmla="*/ 0 h 91440"/>
                <a:gd name="connsiteX3" fmla="*/ 210312 w 292608"/>
                <a:gd name="connsiteY3" fmla="*/ 91440 h 91440"/>
                <a:gd name="connsiteX4" fmla="*/ 0 w 292608"/>
                <a:gd name="connsiteY4" fmla="*/ 9144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08" h="91440">
                  <a:moveTo>
                    <a:pt x="0" y="91440"/>
                  </a:moveTo>
                  <a:lnTo>
                    <a:pt x="82296" y="9144"/>
                  </a:lnTo>
                  <a:lnTo>
                    <a:pt x="292608" y="0"/>
                  </a:lnTo>
                  <a:lnTo>
                    <a:pt x="210312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5304" name="Object 8"/>
            <p:cNvGraphicFramePr>
              <a:graphicFrameLocks noChangeAspect="1"/>
            </p:cNvGraphicFramePr>
            <p:nvPr/>
          </p:nvGraphicFramePr>
          <p:xfrm>
            <a:off x="4114800" y="2133600"/>
            <a:ext cx="1701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1" name="Equation" r:id="rId14" imgW="850680" imgH="215640" progId="Equation.DSMT4">
                    <p:embed/>
                  </p:oleObj>
                </mc:Choice>
                <mc:Fallback>
                  <p:oleObj name="Equation" r:id="rId14" imgW="850680" imgH="2156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2133600"/>
                          <a:ext cx="17018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 flipH="1" flipV="1">
              <a:off x="3739896" y="2036064"/>
              <a:ext cx="9525" cy="32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304800" y="3200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762000" y="2965450"/>
          <a:ext cx="177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2" name="Equation" r:id="rId16" imgW="888840" imgH="304560" progId="Equation.DSMT4">
                  <p:embed/>
                </p:oleObj>
              </mc:Choice>
              <mc:Fallback>
                <p:oleObj name="Equation" r:id="rId16" imgW="888840" imgH="304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65450"/>
                        <a:ext cx="1778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ube 29"/>
          <p:cNvSpPr/>
          <p:nvPr/>
        </p:nvSpPr>
        <p:spPr>
          <a:xfrm>
            <a:off x="1485900" y="3657600"/>
            <a:ext cx="304800" cy="304800"/>
          </a:xfrm>
          <a:prstGeom prst="cube">
            <a:avLst>
              <a:gd name="adj" fmla="val 26917"/>
            </a:avLst>
          </a:prstGeom>
          <a:solidFill>
            <a:schemeClr val="accent6">
              <a:alpha val="3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493520" y="3651504"/>
            <a:ext cx="292608" cy="91440"/>
          </a:xfrm>
          <a:custGeom>
            <a:avLst/>
            <a:gdLst>
              <a:gd name="connsiteX0" fmla="*/ 0 w 292608"/>
              <a:gd name="connsiteY0" fmla="*/ 91440 h 91440"/>
              <a:gd name="connsiteX1" fmla="*/ 82296 w 292608"/>
              <a:gd name="connsiteY1" fmla="*/ 9144 h 91440"/>
              <a:gd name="connsiteX2" fmla="*/ 292608 w 292608"/>
              <a:gd name="connsiteY2" fmla="*/ 0 h 91440"/>
              <a:gd name="connsiteX3" fmla="*/ 210312 w 292608"/>
              <a:gd name="connsiteY3" fmla="*/ 91440 h 91440"/>
              <a:gd name="connsiteX4" fmla="*/ 0 w 292608"/>
              <a:gd name="connsiteY4" fmla="*/ 914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" h="91440">
                <a:moveTo>
                  <a:pt x="0" y="91440"/>
                </a:moveTo>
                <a:lnTo>
                  <a:pt x="82296" y="9144"/>
                </a:lnTo>
                <a:lnTo>
                  <a:pt x="292608" y="0"/>
                </a:lnTo>
                <a:lnTo>
                  <a:pt x="210312" y="91440"/>
                </a:lnTo>
                <a:lnTo>
                  <a:pt x="0" y="914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2755900" y="2783650"/>
          <a:ext cx="5232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" name="Equation" r:id="rId18" imgW="2616120" imgH="583920" progId="Equation.DSMT4">
                  <p:embed/>
                </p:oleObj>
              </mc:Choice>
              <mc:Fallback>
                <p:oleObj name="Equation" r:id="rId18" imgW="2616120" imgH="583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2783650"/>
                        <a:ext cx="52324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52400" y="39624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4800" y="5791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308" name="Object 12"/>
          <p:cNvGraphicFramePr>
            <a:graphicFrameLocks noChangeAspect="1"/>
          </p:cNvGraphicFramePr>
          <p:nvPr/>
        </p:nvGraphicFramePr>
        <p:xfrm>
          <a:off x="685800" y="5384800"/>
          <a:ext cx="4876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" name="Equation" r:id="rId20" imgW="2438280" imgH="736560" progId="Equation.DSMT4">
                  <p:embed/>
                </p:oleObj>
              </mc:Choice>
              <mc:Fallback>
                <p:oleObj name="Equation" r:id="rId20" imgW="2438280" imgH="736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84800"/>
                        <a:ext cx="48768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2400" y="4356211"/>
                <a:ext cx="6535828" cy="1001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56211"/>
                <a:ext cx="6535828" cy="100142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906065" y="5510404"/>
            <a:ext cx="2286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8" grpId="0" animBg="1"/>
      <p:bldP spid="30" grpId="0" animBg="1"/>
      <p:bldP spid="31" grpId="0" animBg="1"/>
      <p:bldP spid="33" grpId="0"/>
      <p:bldP spid="35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909&quot;&gt;&lt;object type=&quot;3&quot; unique_id=&quot;10910&quot;&gt;&lt;property id=&quot;20148&quot; value=&quot;5&quot;/&gt;&lt;property id=&quot;20300&quot; value=&quot;Slide 1&quot;/&gt;&lt;property id=&quot;20307&quot; value=&quot;256&quot;/&gt;&lt;/object&gt;&lt;object type=&quot;3&quot; unique_id=&quot;10911&quot;&gt;&lt;property id=&quot;20148&quot; value=&quot;5&quot;/&gt;&lt;property id=&quot;20300&quot; value=&quot;Slide 2&quot;/&gt;&lt;property id=&quot;20307&quot; value=&quot;258&quot;/&gt;&lt;/object&gt;&lt;object type=&quot;3&quot; unique_id=&quot;10912&quot;&gt;&lt;property id=&quot;20148&quot; value=&quot;5&quot;/&gt;&lt;property id=&quot;20300&quot; value=&quot;Slide 3&quot;/&gt;&lt;property id=&quot;20307&quot; value=&quot;259&quot;/&gt;&lt;/object&gt;&lt;object type=&quot;3&quot; unique_id=&quot;10913&quot;&gt;&lt;property id=&quot;20148&quot; value=&quot;5&quot;/&gt;&lt;property id=&quot;20300&quot; value=&quot;Slide 4&quot;/&gt;&lt;property id=&quot;20307&quot; value=&quot;260&quot;/&gt;&lt;/object&gt;&lt;object type=&quot;3&quot; unique_id=&quot;10914&quot;&gt;&lt;property id=&quot;20148&quot; value=&quot;5&quot;/&gt;&lt;property id=&quot;20300&quot; value=&quot;Slide 5&quot;/&gt;&lt;property id=&quot;20307&quot; value=&quot;261&quot;/&gt;&lt;/object&gt;&lt;object type=&quot;3&quot; unique_id=&quot;10915&quot;&gt;&lt;property id=&quot;20148&quot; value=&quot;5&quot;/&gt;&lt;property id=&quot;20300&quot; value=&quot;Slide 6&quot;/&gt;&lt;property id=&quot;20307&quot; value=&quot;262&quot;/&gt;&lt;/object&gt;&lt;object type=&quot;3&quot; unique_id=&quot;10916&quot;&gt;&lt;property id=&quot;20148&quot; value=&quot;5&quot;/&gt;&lt;property id=&quot;20300&quot; value=&quot;Slide 7&quot;/&gt;&lt;property id=&quot;20307&quot; value=&quot;265&quot;/&gt;&lt;/object&gt;&lt;object type=&quot;3&quot; unique_id=&quot;10917&quot;&gt;&lt;property id=&quot;20148&quot; value=&quot;5&quot;/&gt;&lt;property id=&quot;20300&quot; value=&quot;Slide 8&quot;/&gt;&lt;property id=&quot;20307&quot; value=&quot;266&quot;/&gt;&lt;/object&gt;&lt;object type=&quot;3&quot; unique_id=&quot;10918&quot;&gt;&lt;property id=&quot;20148&quot; value=&quot;5&quot;/&gt;&lt;property id=&quot;20300&quot; value=&quot;Slide 9&quot;/&gt;&lt;property id=&quot;20307&quot; value=&quot;267&quot;/&gt;&lt;/object&gt;&lt;object type=&quot;3&quot; unique_id=&quot;10919&quot;&gt;&lt;property id=&quot;20148&quot; value=&quot;5&quot;/&gt;&lt;property id=&quot;20300&quot; value=&quot;Slide 10&quot;/&gt;&lt;property id=&quot;20307&quot; value=&quot;268&quot;/&gt;&lt;/object&gt;&lt;object type=&quot;3&quot; unique_id=&quot;10920&quot;&gt;&lt;property id=&quot;20148&quot; value=&quot;5&quot;/&gt;&lt;property id=&quot;20300&quot; value=&quot;Slide 11&quot;/&gt;&lt;property id=&quot;20307&quot; value=&quot;264&quot;/&gt;&lt;/object&gt;&lt;object type=&quot;3&quot; unique_id=&quot;10921&quot;&gt;&lt;property id=&quot;20148&quot; value=&quot;5&quot;/&gt;&lt;property id=&quot;20300&quot; value=&quot;Slide 12&quot;/&gt;&lt;property id=&quot;20307&quot; value=&quot;269&quot;/&gt;&lt;/object&gt;&lt;object type=&quot;3&quot; unique_id=&quot;10922&quot;&gt;&lt;property id=&quot;20148&quot; value=&quot;5&quot;/&gt;&lt;property id=&quot;20300&quot; value=&quot;Slide 14&quot;/&gt;&lt;property id=&quot;20307&quot; value=&quot;271&quot;/&gt;&lt;/object&gt;&lt;object type=&quot;3&quot; unique_id=&quot;10923&quot;&gt;&lt;property id=&quot;20148&quot; value=&quot;5&quot;/&gt;&lt;property id=&quot;20300&quot; value=&quot;Slide 13&quot;/&gt;&lt;property id=&quot;20307&quot; value=&quot;270&quot;/&gt;&lt;/object&gt;&lt;/object&gt;&lt;object type=&quot;8&quot; unique_id=&quot;1093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12443</TotalTime>
  <Words>892</Words>
  <Application>Microsoft Office PowerPoint</Application>
  <PresentationFormat>On-screen Show (4:3)</PresentationFormat>
  <Paragraphs>225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Binek</cp:lastModifiedBy>
  <cp:revision>518</cp:revision>
  <dcterms:created xsi:type="dcterms:W3CDTF">2011-01-08T20:08:35Z</dcterms:created>
  <dcterms:modified xsi:type="dcterms:W3CDTF">2015-02-03T17:12:04Z</dcterms:modified>
</cp:coreProperties>
</file>