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185"/>
    <a:srgbClr val="F87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44" autoAdjust="0"/>
  </p:normalViewPr>
  <p:slideViewPr>
    <p:cSldViewPr>
      <p:cViewPr varScale="1">
        <p:scale>
          <a:sx n="115" d="100"/>
          <a:sy n="115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0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63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61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4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9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.w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8.wmf"/><Relationship Id="rId7" Type="http://schemas.openxmlformats.org/officeDocument/2006/relationships/image" Target="../media/image25.png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png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23.png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7.wmf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1.bin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33.bin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oleObject" Target="../embeddings/oleObject32.bin"/><Relationship Id="rId10" Type="http://schemas.openxmlformats.org/officeDocument/2006/relationships/oleObject" Target="../embeddings/oleObject25.bin"/><Relationship Id="rId19" Type="http://schemas.openxmlformats.org/officeDocument/2006/relationships/oleObject" Target="../embeddings/oleObject30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3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ilvl9tS0O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981200" y="304800"/>
            <a:ext cx="4572000" cy="576263"/>
            <a:chOff x="2667000" y="1143000"/>
            <a:chExt cx="2590800" cy="576263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667000" y="1143000"/>
              <a:ext cx="2590800" cy="5762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2834590" y="1188265"/>
              <a:ext cx="23856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Electric field calculations</a:t>
              </a:r>
              <a:endParaRPr lang="en-US" sz="24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609600" y="22860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go from the fundamental principle </a:t>
            </a:r>
            <a:r>
              <a:rPr lang="en-US" i="1" u="sng" dirty="0" smtClean="0">
                <a:latin typeface="Comic Sans MS" pitchFamily="66" charset="0"/>
              </a:rPr>
              <a:t>E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)=</a:t>
            </a:r>
            <a:r>
              <a:rPr lang="en-US" i="1" u="sng" dirty="0" smtClean="0">
                <a:latin typeface="Comic Sans MS" pitchFamily="66" charset="0"/>
              </a:rPr>
              <a:t> E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) +</a:t>
            </a:r>
            <a:r>
              <a:rPr lang="en-US" i="1" u="sng" dirty="0" smtClean="0">
                <a:latin typeface="Comic Sans MS" pitchFamily="66" charset="0"/>
              </a:rPr>
              <a:t> E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i="1" u="sng" dirty="0" smtClean="0">
                <a:latin typeface="Comic Sans MS" pitchFamily="66" charset="0"/>
              </a:rPr>
              <a:t>r</a:t>
            </a:r>
            <a:r>
              <a:rPr lang="en-US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533400" y="11430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practice how to calculate the electric field created by charge distributed over space</a:t>
            </a:r>
          </a:p>
        </p:txBody>
      </p:sp>
      <p:sp>
        <p:nvSpPr>
          <p:cNvPr id="57" name="Oval 56"/>
          <p:cNvSpPr/>
          <p:nvPr/>
        </p:nvSpPr>
        <p:spPr>
          <a:xfrm>
            <a:off x="152400" y="1219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533400" y="1792069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Basic idea: apply the superposition principle of electric field</a:t>
            </a:r>
          </a:p>
        </p:txBody>
      </p:sp>
      <p:sp>
        <p:nvSpPr>
          <p:cNvPr id="61" name="AutoShape 7"/>
          <p:cNvSpPr>
            <a:spLocks noChangeArrowheads="1"/>
          </p:cNvSpPr>
          <p:nvPr/>
        </p:nvSpPr>
        <p:spPr bwMode="auto">
          <a:xfrm>
            <a:off x="228600" y="2932176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685800" y="2819400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 fully exploit</a:t>
            </a:r>
          </a:p>
        </p:txBody>
      </p:sp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2514600" y="2840736"/>
          <a:ext cx="3187326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4" imgW="2044440" imgH="215640" progId="Equation.DSMT4">
                  <p:embed/>
                </p:oleObj>
              </mc:Choice>
              <mc:Fallback>
                <p:oleObj name="Equation" r:id="rId4" imgW="2044440" imgH="2156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40736"/>
                        <a:ext cx="3187326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65"/>
          <p:cNvSpPr/>
          <p:nvPr/>
        </p:nvSpPr>
        <p:spPr>
          <a:xfrm>
            <a:off x="1143000" y="3337560"/>
            <a:ext cx="6973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Electric field on the axis of a ring of charge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2421770" y="3886200"/>
            <a:ext cx="5064118" cy="2971800"/>
            <a:chOff x="2209800" y="3886200"/>
            <a:chExt cx="5064118" cy="2971800"/>
          </a:xfrm>
        </p:grpSpPr>
        <p:pic>
          <p:nvPicPr>
            <p:cNvPr id="6167" name="Picture 2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09800" y="3886200"/>
              <a:ext cx="5064118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0" name="Straight Connector 69"/>
            <p:cNvCxnSpPr/>
            <p:nvPr/>
          </p:nvCxnSpPr>
          <p:spPr>
            <a:xfrm>
              <a:off x="3639312" y="5324856"/>
              <a:ext cx="3276600" cy="0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3230880" y="4962144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5400000" flipH="1" flipV="1">
              <a:off x="3371088" y="4267200"/>
              <a:ext cx="4572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Freeform 78"/>
          <p:cNvSpPr/>
          <p:nvPr/>
        </p:nvSpPr>
        <p:spPr>
          <a:xfrm>
            <a:off x="2569464" y="4434840"/>
            <a:ext cx="783336" cy="670560"/>
          </a:xfrm>
          <a:custGeom>
            <a:avLst/>
            <a:gdLst>
              <a:gd name="connsiteX0" fmla="*/ 0 w 603504"/>
              <a:gd name="connsiteY0" fmla="*/ 0 h 603504"/>
              <a:gd name="connsiteX1" fmla="*/ 502920 w 603504"/>
              <a:gd name="connsiteY1" fmla="*/ 137160 h 603504"/>
              <a:gd name="connsiteX2" fmla="*/ 320040 w 603504"/>
              <a:gd name="connsiteY2" fmla="*/ 365760 h 603504"/>
              <a:gd name="connsiteX3" fmla="*/ 603504 w 603504"/>
              <a:gd name="connsiteY3" fmla="*/ 603504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3504" h="603504">
                <a:moveTo>
                  <a:pt x="0" y="0"/>
                </a:moveTo>
                <a:cubicBezTo>
                  <a:pt x="224790" y="38100"/>
                  <a:pt x="449580" y="76200"/>
                  <a:pt x="502920" y="137160"/>
                </a:cubicBezTo>
                <a:cubicBezTo>
                  <a:pt x="556260" y="198120"/>
                  <a:pt x="303276" y="288036"/>
                  <a:pt x="320040" y="365760"/>
                </a:cubicBezTo>
                <a:cubicBezTo>
                  <a:pt x="336804" y="443484"/>
                  <a:pt x="470154" y="523494"/>
                  <a:pt x="603504" y="603504"/>
                </a:cubicBezTo>
              </a:path>
            </a:pathLst>
          </a:cu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914400" y="4038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homogeneously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charged ring</a:t>
            </a: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0" y="4648200"/>
            <a:ext cx="2514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Total charge Q</a:t>
            </a:r>
          </a:p>
          <a:p>
            <a:r>
              <a:rPr lang="en-US" dirty="0" smtClean="0">
                <a:latin typeface="Comic Sans MS" pitchFamily="66" charset="0"/>
              </a:rPr>
              <a:t>Radius a</a:t>
            </a:r>
          </a:p>
          <a:p>
            <a:r>
              <a:rPr lang="en-US" dirty="0" smtClean="0">
                <a:latin typeface="Comic Sans MS" pitchFamily="66" charset="0"/>
              </a:rPr>
              <a:t>Line charge density </a:t>
            </a:r>
          </a:p>
        </p:txBody>
      </p:sp>
      <p:graphicFrame>
        <p:nvGraphicFramePr>
          <p:cNvPr id="6168" name="Object 24"/>
          <p:cNvGraphicFramePr>
            <a:graphicFrameLocks noChangeAspect="1"/>
          </p:cNvGraphicFramePr>
          <p:nvPr/>
        </p:nvGraphicFramePr>
        <p:xfrm>
          <a:off x="2133600" y="5065776"/>
          <a:ext cx="909637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7" imgW="583920" imgH="393480" progId="Equation.DSMT4">
                  <p:embed/>
                </p:oleObj>
              </mc:Choice>
              <mc:Fallback>
                <p:oleObj name="Equation" r:id="rId7" imgW="583920" imgH="3934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65776"/>
                        <a:ext cx="909637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6019800" y="48006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3867912" y="4581144"/>
            <a:ext cx="2368296" cy="749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187440" y="5324856"/>
            <a:ext cx="947928" cy="313944"/>
          </a:xfrm>
          <a:prstGeom prst="straightConnector1">
            <a:avLst/>
          </a:prstGeom>
          <a:ln w="38100">
            <a:solidFill>
              <a:srgbClr val="F876DC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82" idx="6"/>
          </p:cNvCxnSpPr>
          <p:nvPr/>
        </p:nvCxnSpPr>
        <p:spPr>
          <a:xfrm>
            <a:off x="6291072" y="5324856"/>
            <a:ext cx="795528" cy="9144"/>
          </a:xfrm>
          <a:prstGeom prst="straightConnector1">
            <a:avLst/>
          </a:prstGeom>
          <a:ln w="38100">
            <a:solidFill>
              <a:srgbClr val="F876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6138672" y="524865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/>
          <p:cNvCxnSpPr/>
          <p:nvPr/>
        </p:nvCxnSpPr>
        <p:spPr>
          <a:xfrm rot="5400000">
            <a:off x="6934200" y="5486400"/>
            <a:ext cx="304800" cy="1588"/>
          </a:xfrm>
          <a:prstGeom prst="straightConnector1">
            <a:avLst/>
          </a:prstGeom>
          <a:ln w="38100">
            <a:solidFill>
              <a:srgbClr val="F876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400800" y="5211556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</a:t>
            </a:r>
            <a:r>
              <a:rPr lang="en-US" baseline="-25000" dirty="0" err="1" smtClean="0"/>
              <a:t>x</a:t>
            </a:r>
            <a:endParaRPr lang="en-US" baseline="-250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133970" y="5345668"/>
            <a:ext cx="482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</a:t>
            </a:r>
            <a:r>
              <a:rPr lang="en-US" baseline="-25000" dirty="0" err="1" smtClean="0"/>
              <a:t>y</a:t>
            </a:r>
            <a:endParaRPr lang="en-US" baseline="-25000" dirty="0"/>
          </a:p>
        </p:txBody>
      </p:sp>
      <p:grpSp>
        <p:nvGrpSpPr>
          <p:cNvPr id="123" name="Group 122"/>
          <p:cNvGrpSpPr/>
          <p:nvPr/>
        </p:nvGrpSpPr>
        <p:grpSpPr>
          <a:xfrm flipV="1">
            <a:off x="3883152" y="4988782"/>
            <a:ext cx="3267456" cy="1058450"/>
            <a:chOff x="4962144" y="3962400"/>
            <a:chExt cx="3267456" cy="1058450"/>
          </a:xfrm>
        </p:grpSpPr>
        <p:cxnSp>
          <p:nvCxnSpPr>
            <p:cNvPr id="119" name="Straight Arrow Connector 118"/>
            <p:cNvCxnSpPr/>
            <p:nvPr/>
          </p:nvCxnSpPr>
          <p:spPr>
            <a:xfrm>
              <a:off x="4962144" y="3962400"/>
              <a:ext cx="2368296" cy="7498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7281672" y="4706112"/>
              <a:ext cx="947928" cy="31394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7385304" y="4706112"/>
              <a:ext cx="795528" cy="914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rot="5400000">
              <a:off x="8028432" y="4867656"/>
              <a:ext cx="304800" cy="158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2" name="Rounded Rectangle 131"/>
          <p:cNvSpPr/>
          <p:nvPr/>
        </p:nvSpPr>
        <p:spPr>
          <a:xfrm rot="20534767">
            <a:off x="3813393" y="6012545"/>
            <a:ext cx="150247" cy="45719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69" name="Object 25"/>
          <p:cNvGraphicFramePr>
            <a:graphicFrameLocks noChangeAspect="1"/>
          </p:cNvGraphicFramePr>
          <p:nvPr/>
        </p:nvGraphicFramePr>
        <p:xfrm>
          <a:off x="4419600" y="4267200"/>
          <a:ext cx="240350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9" imgW="1333440" imgH="253800" progId="Equation.DSMT4">
                  <p:embed/>
                </p:oleObj>
              </mc:Choice>
              <mc:Fallback>
                <p:oleObj name="Equation" r:id="rId9" imgW="1333440" imgH="2538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267200"/>
                        <a:ext cx="240350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TextBox 133"/>
          <p:cNvSpPr txBox="1"/>
          <p:nvPr/>
        </p:nvSpPr>
        <p:spPr>
          <a:xfrm>
            <a:off x="5410200" y="50078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sp>
        <p:nvSpPr>
          <p:cNvPr id="135" name="AutoShape 7"/>
          <p:cNvSpPr>
            <a:spLocks noChangeArrowheads="1"/>
          </p:cNvSpPr>
          <p:nvPr/>
        </p:nvSpPr>
        <p:spPr bwMode="auto">
          <a:xfrm>
            <a:off x="152400" y="6324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685800" y="6172200"/>
          <a:ext cx="2079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1" imgW="1333440" imgH="304560" progId="Equation.DSMT4">
                  <p:embed/>
                </p:oleObj>
              </mc:Choice>
              <mc:Fallback>
                <p:oleObj name="Equation" r:id="rId11" imgW="1333440" imgH="30456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172200"/>
                        <a:ext cx="20796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Text Box 9"/>
          <p:cNvSpPr txBox="1">
            <a:spLocks noChangeArrowheads="1"/>
          </p:cNvSpPr>
          <p:nvPr/>
        </p:nvSpPr>
        <p:spPr bwMode="auto">
          <a:xfrm>
            <a:off x="2859024" y="622096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</a:p>
        </p:txBody>
      </p:sp>
      <p:graphicFrame>
        <p:nvGraphicFramePr>
          <p:cNvPr id="6171" name="Object 27"/>
          <p:cNvGraphicFramePr>
            <a:graphicFrameLocks noChangeAspect="1"/>
          </p:cNvGraphicFramePr>
          <p:nvPr/>
        </p:nvGraphicFramePr>
        <p:xfrm>
          <a:off x="3581400" y="6073775"/>
          <a:ext cx="15843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3" imgW="1015920" imgH="431640" progId="Equation.DSMT4">
                  <p:embed/>
                </p:oleObj>
              </mc:Choice>
              <mc:Fallback>
                <p:oleObj name="Equation" r:id="rId13" imgW="1015920" imgH="4316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6073775"/>
                        <a:ext cx="158432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5205413" y="6032500"/>
          <a:ext cx="11096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5" imgW="711000" imgH="431640" progId="Equation.DSMT4">
                  <p:embed/>
                </p:oleObj>
              </mc:Choice>
              <mc:Fallback>
                <p:oleObj name="Equation" r:id="rId15" imgW="711000" imgH="43164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413" y="6032500"/>
                        <a:ext cx="110966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" name="AutoShape 7"/>
          <p:cNvSpPr>
            <a:spLocks noChangeArrowheads="1"/>
          </p:cNvSpPr>
          <p:nvPr/>
        </p:nvSpPr>
        <p:spPr bwMode="auto">
          <a:xfrm>
            <a:off x="6477000" y="6297168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6819900" y="5641975"/>
          <a:ext cx="2324100" cy="1265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7" imgW="1676160" imgH="914400" progId="Equation.DSMT4">
                  <p:embed/>
                </p:oleObj>
              </mc:Choice>
              <mc:Fallback>
                <p:oleObj name="Equation" r:id="rId17" imgW="1676160" imgH="9144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9900" y="5641975"/>
                        <a:ext cx="2324100" cy="1265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7" grpId="0" animBg="1"/>
      <p:bldP spid="58" grpId="0"/>
      <p:bldP spid="61" grpId="0" animBg="1"/>
      <p:bldP spid="63" grpId="0"/>
      <p:bldP spid="66" grpId="0"/>
      <p:bldP spid="79" grpId="0" animBg="1"/>
      <p:bldP spid="80" grpId="0"/>
      <p:bldP spid="81" grpId="0"/>
      <p:bldP spid="83" grpId="0"/>
      <p:bldP spid="82" grpId="0" animBg="1"/>
      <p:bldP spid="115" grpId="0"/>
      <p:bldP spid="117" grpId="0"/>
      <p:bldP spid="132" grpId="0" animBg="1"/>
      <p:bldP spid="134" grpId="0"/>
      <p:bldP spid="135" grpId="0" animBg="1"/>
      <p:bldP spid="136" grpId="0"/>
      <p:bldP spid="1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533400" y="304800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Brief discussion of limiting case x&gt;&gt;a</a:t>
            </a:r>
          </a:p>
        </p:txBody>
      </p:sp>
      <p:sp>
        <p:nvSpPr>
          <p:cNvPr id="45" name="Oval 44"/>
          <p:cNvSpPr/>
          <p:nvPr/>
        </p:nvSpPr>
        <p:spPr>
          <a:xfrm>
            <a:off x="152400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685800" y="1066800"/>
            <a:ext cx="5064118" cy="2971800"/>
            <a:chOff x="2209800" y="3886200"/>
            <a:chExt cx="5064118" cy="2971800"/>
          </a:xfrm>
        </p:grpSpPr>
        <p:pic>
          <p:nvPicPr>
            <p:cNvPr id="86" name="Picture 2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09800" y="3886200"/>
              <a:ext cx="5064118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7" name="Straight Connector 86"/>
            <p:cNvCxnSpPr/>
            <p:nvPr/>
          </p:nvCxnSpPr>
          <p:spPr>
            <a:xfrm>
              <a:off x="3639312" y="5324856"/>
              <a:ext cx="3276600" cy="0"/>
            </a:xfrm>
            <a:prstGeom prst="line">
              <a:avLst/>
            </a:prstGeom>
            <a:ln w="28575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3230880" y="4962144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rot="5400000" flipH="1" flipV="1">
              <a:off x="3371088" y="4267200"/>
              <a:ext cx="4572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1" name="Straight Arrow Connector 90"/>
          <p:cNvCxnSpPr/>
          <p:nvPr/>
        </p:nvCxnSpPr>
        <p:spPr>
          <a:xfrm>
            <a:off x="2131942" y="1761744"/>
            <a:ext cx="2368296" cy="749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4402702" y="2429256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6" name="Object 25"/>
          <p:cNvGraphicFramePr>
            <a:graphicFrameLocks noChangeAspect="1"/>
          </p:cNvGraphicFramePr>
          <p:nvPr/>
        </p:nvGraphicFramePr>
        <p:xfrm>
          <a:off x="2683630" y="1447800"/>
          <a:ext cx="240350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9" name="Equation" r:id="rId5" imgW="1333440" imgH="253800" progId="Equation.DSMT4">
                  <p:embed/>
                </p:oleObj>
              </mc:Choice>
              <mc:Fallback>
                <p:oleObj name="Equation" r:id="rId5" imgW="1333440" imgH="25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3630" y="1447800"/>
                        <a:ext cx="240350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3674230" y="218846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</a:t>
            </a:r>
            <a:endParaRPr lang="en-US" dirty="0"/>
          </a:p>
        </p:txBody>
      </p:sp>
      <p:graphicFrame>
        <p:nvGraphicFramePr>
          <p:cNvPr id="112" name="Object 29"/>
          <p:cNvGraphicFramePr>
            <a:graphicFrameLocks noChangeAspect="1"/>
          </p:cNvGraphicFramePr>
          <p:nvPr/>
        </p:nvGraphicFramePr>
        <p:xfrm>
          <a:off x="914400" y="4419600"/>
          <a:ext cx="149833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Equation" r:id="rId7" imgW="927000" imgH="660240" progId="Equation.DSMT4">
                  <p:embed/>
                </p:oleObj>
              </mc:Choice>
              <mc:Fallback>
                <p:oleObj name="Equation" r:id="rId7" imgW="927000" imgH="6602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419600"/>
                        <a:ext cx="149833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4" name="Straight Connector 113"/>
          <p:cNvCxnSpPr/>
          <p:nvPr/>
        </p:nvCxnSpPr>
        <p:spPr>
          <a:xfrm>
            <a:off x="2133600" y="1752600"/>
            <a:ext cx="464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utoShape 7"/>
          <p:cNvSpPr>
            <a:spLocks noChangeArrowheads="1"/>
          </p:cNvSpPr>
          <p:nvPr/>
        </p:nvSpPr>
        <p:spPr bwMode="auto">
          <a:xfrm>
            <a:off x="304800" y="3563112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Text Box 9"/>
          <p:cNvSpPr txBox="1">
            <a:spLocks noChangeArrowheads="1"/>
          </p:cNvSpPr>
          <p:nvPr/>
        </p:nvSpPr>
        <p:spPr bwMode="auto">
          <a:xfrm>
            <a:off x="838200" y="3425952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Ring structure becomes less “visible” from distant point P</a:t>
            </a:r>
          </a:p>
        </p:txBody>
      </p:sp>
      <p:sp>
        <p:nvSpPr>
          <p:cNvPr id="117" name="AutoShape 7"/>
          <p:cNvSpPr>
            <a:spLocks noChangeArrowheads="1"/>
          </p:cNvSpPr>
          <p:nvPr/>
        </p:nvSpPr>
        <p:spPr bwMode="auto">
          <a:xfrm>
            <a:off x="313944" y="3895344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Text Box 9"/>
          <p:cNvSpPr txBox="1">
            <a:spLocks noChangeArrowheads="1"/>
          </p:cNvSpPr>
          <p:nvPr/>
        </p:nvSpPr>
        <p:spPr bwMode="auto">
          <a:xfrm>
            <a:off x="838200" y="3794236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E-field of a point charge</a:t>
            </a:r>
          </a:p>
        </p:txBody>
      </p:sp>
      <p:graphicFrame>
        <p:nvGraphicFramePr>
          <p:cNvPr id="23576" name="Object 24"/>
          <p:cNvGraphicFramePr>
            <a:graphicFrameLocks noChangeAspect="1"/>
          </p:cNvGraphicFramePr>
          <p:nvPr/>
        </p:nvGraphicFramePr>
        <p:xfrm>
          <a:off x="2427478" y="4366832"/>
          <a:ext cx="21971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Equation" r:id="rId9" imgW="1358640" imgH="736560" progId="Equation.DSMT4">
                  <p:embed/>
                </p:oleObj>
              </mc:Choice>
              <mc:Fallback>
                <p:oleObj name="Equation" r:id="rId9" imgW="1358640" imgH="73656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478" y="4366832"/>
                        <a:ext cx="21971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7" name="Object 25"/>
          <p:cNvGraphicFramePr>
            <a:graphicFrameLocks noChangeAspect="1"/>
          </p:cNvGraphicFramePr>
          <p:nvPr/>
        </p:nvGraphicFramePr>
        <p:xfrm>
          <a:off x="4623626" y="4398899"/>
          <a:ext cx="25876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11" imgW="1600200" imgH="660240" progId="Equation.DSMT4">
                  <p:embed/>
                </p:oleObj>
              </mc:Choice>
              <mc:Fallback>
                <p:oleObj name="Equation" r:id="rId11" imgW="1600200" imgH="6602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3626" y="4398899"/>
                        <a:ext cx="258762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0" name="Straight Arrow Connector 119"/>
          <p:cNvCxnSpPr/>
          <p:nvPr/>
        </p:nvCxnSpPr>
        <p:spPr>
          <a:xfrm rot="5400000" flipH="1" flipV="1">
            <a:off x="4381500" y="5295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4724400" y="5635752"/>
            <a:ext cx="838200" cy="3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Box 9"/>
          <p:cNvSpPr txBox="1">
            <a:spLocks noChangeArrowheads="1"/>
          </p:cNvSpPr>
          <p:nvPr/>
        </p:nvSpPr>
        <p:spPr bwMode="auto">
          <a:xfrm>
            <a:off x="4800600" y="5257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x&gt;&gt;a</a:t>
            </a:r>
          </a:p>
        </p:txBody>
      </p:sp>
      <p:graphicFrame>
        <p:nvGraphicFramePr>
          <p:cNvPr id="23578" name="Object 26"/>
          <p:cNvGraphicFramePr>
            <a:graphicFrameLocks noChangeAspect="1"/>
          </p:cNvGraphicFramePr>
          <p:nvPr/>
        </p:nvGraphicFramePr>
        <p:xfrm>
          <a:off x="6629400" y="1752600"/>
          <a:ext cx="1900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13" imgW="1054080" imgH="253800" progId="Equation.DSMT4">
                  <p:embed/>
                </p:oleObj>
              </mc:Choice>
              <mc:Fallback>
                <p:oleObj name="Equation" r:id="rId13" imgW="1054080" imgH="2538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752600"/>
                        <a:ext cx="19002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" pathEditMode="relative" ptsTypes="AA">
                                      <p:cBhvr>
                                        <p:cTn id="34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 animBg="1"/>
      <p:bldP spid="94" grpId="0" animBg="1"/>
      <p:bldP spid="94" grpId="1" animBg="1"/>
      <p:bldP spid="107" grpId="0"/>
      <p:bldP spid="115" grpId="0" animBg="1"/>
      <p:bldP spid="116" grpId="0"/>
      <p:bldP spid="117" grpId="0" animBg="1"/>
      <p:bldP spid="118" grpId="0"/>
      <p:bldP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457200" y="304800"/>
            <a:ext cx="8077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Electric field on the axis of uniformly charged plate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304800" y="3200400"/>
            <a:ext cx="525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consider the plate as a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collection of rings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1429512" y="780288"/>
            <a:ext cx="4191000" cy="2180465"/>
            <a:chOff x="1429512" y="780288"/>
            <a:chExt cx="4191000" cy="2180465"/>
          </a:xfrm>
        </p:grpSpPr>
        <p:pic>
          <p:nvPicPr>
            <p:cNvPr id="36865" name="Picture 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29512" y="780288"/>
              <a:ext cx="4191000" cy="2180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7" name="Oval 46"/>
            <p:cNvSpPr/>
            <p:nvPr/>
          </p:nvSpPr>
          <p:spPr>
            <a:xfrm>
              <a:off x="1524000" y="1371600"/>
              <a:ext cx="914400" cy="154228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10800000">
              <a:off x="1972056" y="2161032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1543812" y="1754124"/>
              <a:ext cx="838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/>
            <p:cNvSpPr/>
            <p:nvPr/>
          </p:nvSpPr>
          <p:spPr>
            <a:xfrm>
              <a:off x="4419600" y="2084832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2768" y="1371600"/>
            <a:ext cx="836028" cy="14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8571" y="1490472"/>
            <a:ext cx="701954" cy="12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6024" y="1575816"/>
            <a:ext cx="619811" cy="110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3080" y="1661160"/>
            <a:ext cx="522732" cy="928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0992" y="1755648"/>
            <a:ext cx="410718" cy="729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98904" y="1850136"/>
            <a:ext cx="298704" cy="53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6336" y="1917192"/>
            <a:ext cx="224028" cy="39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4248" y="1993392"/>
            <a:ext cx="149352" cy="265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3392" y="2029968"/>
            <a:ext cx="112014" cy="19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5562600" y="33528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Text Box 9"/>
          <p:cNvSpPr txBox="1">
            <a:spLocks noChangeArrowheads="1"/>
          </p:cNvSpPr>
          <p:nvPr/>
        </p:nvSpPr>
        <p:spPr bwMode="auto">
          <a:xfrm>
            <a:off x="228600" y="3886200"/>
            <a:ext cx="525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take advantage of our ring solution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511675" y="3707257"/>
          <a:ext cx="2422525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10" imgW="1498320" imgH="736560" progId="Equation.DSMT4">
                  <p:embed/>
                </p:oleObj>
              </mc:Choice>
              <mc:Fallback>
                <p:oleObj name="Equation" r:id="rId10" imgW="1498320" imgH="736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3707257"/>
                        <a:ext cx="2422525" cy="1189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228600" y="44958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Every ring of radius 0&lt;a&lt;R contributes with 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7696200" y="685800"/>
          <a:ext cx="90963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Equation" r:id="rId12" imgW="583920" imgH="393480" progId="Equation.DSMT4">
                  <p:embed/>
                </p:oleObj>
              </mc:Choice>
              <mc:Fallback>
                <p:oleObj name="Equation" r:id="rId12" imgW="5839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685800"/>
                        <a:ext cx="909638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Freeform 86"/>
          <p:cNvSpPr/>
          <p:nvPr/>
        </p:nvSpPr>
        <p:spPr>
          <a:xfrm>
            <a:off x="2185416" y="990600"/>
            <a:ext cx="1472184" cy="298704"/>
          </a:xfrm>
          <a:custGeom>
            <a:avLst/>
            <a:gdLst>
              <a:gd name="connsiteX0" fmla="*/ 1225296 w 1225296"/>
              <a:gd name="connsiteY0" fmla="*/ 0 h 475488"/>
              <a:gd name="connsiteX1" fmla="*/ 795528 w 1225296"/>
              <a:gd name="connsiteY1" fmla="*/ 393192 h 475488"/>
              <a:gd name="connsiteX2" fmla="*/ 475488 w 1225296"/>
              <a:gd name="connsiteY2" fmla="*/ 237744 h 475488"/>
              <a:gd name="connsiteX3" fmla="*/ 0 w 1225296"/>
              <a:gd name="connsiteY3" fmla="*/ 475488 h 475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5296" h="475488">
                <a:moveTo>
                  <a:pt x="1225296" y="0"/>
                </a:moveTo>
                <a:cubicBezTo>
                  <a:pt x="1072896" y="176784"/>
                  <a:pt x="920496" y="353568"/>
                  <a:pt x="795528" y="393192"/>
                </a:cubicBezTo>
                <a:cubicBezTo>
                  <a:pt x="670560" y="432816"/>
                  <a:pt x="608076" y="224028"/>
                  <a:pt x="475488" y="237744"/>
                </a:cubicBezTo>
                <a:cubicBezTo>
                  <a:pt x="342900" y="251460"/>
                  <a:pt x="171450" y="363474"/>
                  <a:pt x="0" y="475488"/>
                </a:cubicBez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3733800" y="807720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homogeneous charge per plate area 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4999038" y="4556125"/>
          <a:ext cx="14795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Equation" r:id="rId14" imgW="914400" imgH="431640" progId="Equation.DSMT4">
                  <p:embed/>
                </p:oleObj>
              </mc:Choice>
              <mc:Fallback>
                <p:oleObj name="Equation" r:id="rId14" imgW="9144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038" y="4556125"/>
                        <a:ext cx="14795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" name="Group 106"/>
          <p:cNvGrpSpPr/>
          <p:nvPr/>
        </p:nvGrpSpPr>
        <p:grpSpPr>
          <a:xfrm>
            <a:off x="7086600" y="3886200"/>
            <a:ext cx="1371600" cy="1478280"/>
            <a:chOff x="6934200" y="4389120"/>
            <a:chExt cx="1371600" cy="1478280"/>
          </a:xfrm>
        </p:grpSpPr>
        <p:grpSp>
          <p:nvGrpSpPr>
            <p:cNvPr id="102" name="Group 101"/>
            <p:cNvGrpSpPr/>
            <p:nvPr/>
          </p:nvGrpSpPr>
          <p:grpSpPr>
            <a:xfrm>
              <a:off x="6934200" y="4495800"/>
              <a:ext cx="1371600" cy="1371600"/>
              <a:chOff x="7162800" y="4648200"/>
              <a:chExt cx="990600" cy="1066800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7162800" y="4648200"/>
                <a:ext cx="990600" cy="10668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>
              <a:xfrm>
                <a:off x="7250684" y="4764024"/>
                <a:ext cx="806349" cy="8382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Arrow Connector 93"/>
              <p:cNvCxnSpPr/>
              <p:nvPr/>
            </p:nvCxnSpPr>
            <p:spPr>
              <a:xfrm rot="10800000">
                <a:off x="7393940" y="4871043"/>
                <a:ext cx="302260" cy="3105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7354824" y="4895088"/>
                <a:ext cx="213253" cy="2872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cxnSp>
          <p:nvCxnSpPr>
            <p:cNvPr id="104" name="Straight Arrow Connector 103"/>
            <p:cNvCxnSpPr/>
            <p:nvPr/>
          </p:nvCxnSpPr>
          <p:spPr>
            <a:xfrm rot="5400000" flipH="1" flipV="1">
              <a:off x="7515175" y="4552082"/>
              <a:ext cx="209877" cy="11971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7620000" y="438912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da</a:t>
              </a:r>
              <a:endParaRPr lang="en-US" dirty="0"/>
            </a:p>
          </p:txBody>
        </p:sp>
      </p:grpSp>
      <p:sp>
        <p:nvSpPr>
          <p:cNvPr id="108" name="AutoShape 7"/>
          <p:cNvSpPr>
            <a:spLocks noChangeArrowheads="1"/>
          </p:cNvSpPr>
          <p:nvPr/>
        </p:nvSpPr>
        <p:spPr bwMode="auto">
          <a:xfrm>
            <a:off x="76200" y="5425186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92150" y="5105400"/>
          <a:ext cx="256698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Equation" r:id="rId16" imgW="1587240" imgH="761760" progId="Equation.DSMT4">
                  <p:embed/>
                </p:oleObj>
              </mc:Choice>
              <mc:Fallback>
                <p:oleObj name="Equation" r:id="rId16" imgW="1587240" imgH="7617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5105400"/>
                        <a:ext cx="2566988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3175000" y="5108575"/>
          <a:ext cx="223520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Equation" r:id="rId18" imgW="1384200" imgH="761760" progId="Equation.DSMT4">
                  <p:embed/>
                </p:oleObj>
              </mc:Choice>
              <mc:Fallback>
                <p:oleObj name="Equation" r:id="rId18" imgW="1384200" imgH="7617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5108575"/>
                        <a:ext cx="2235200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5486400" y="5348986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</a:p>
        </p:txBody>
      </p:sp>
      <p:graphicFrame>
        <p:nvGraphicFramePr>
          <p:cNvPr id="36873" name="Object 9"/>
          <p:cNvGraphicFramePr>
            <a:graphicFrameLocks noChangeAspect="1"/>
          </p:cNvGraphicFramePr>
          <p:nvPr/>
        </p:nvGraphicFramePr>
        <p:xfrm>
          <a:off x="6248400" y="5319522"/>
          <a:ext cx="25638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0" name="Equation" r:id="rId20" imgW="1587240" imgH="457200" progId="Equation.DSMT4">
                  <p:embed/>
                </p:oleObj>
              </mc:Choice>
              <mc:Fallback>
                <p:oleObj name="Equation" r:id="rId20" imgW="158724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319522"/>
                        <a:ext cx="2563812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" name="AutoShape 7"/>
          <p:cNvSpPr>
            <a:spLocks noChangeArrowheads="1"/>
          </p:cNvSpPr>
          <p:nvPr/>
        </p:nvSpPr>
        <p:spPr bwMode="auto">
          <a:xfrm>
            <a:off x="76200" y="6324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381000" y="5943600"/>
          <a:ext cx="19685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Equation" r:id="rId22" imgW="1218960" imgH="736560" progId="Equation.DSMT4">
                  <p:embed/>
                </p:oleObj>
              </mc:Choice>
              <mc:Fallback>
                <p:oleObj name="Equation" r:id="rId22" imgW="1218960" imgH="7365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943600"/>
                        <a:ext cx="196850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2362200" y="5791200"/>
          <a:ext cx="2030412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Equation" r:id="rId24" imgW="1257120" imgH="965160" progId="Equation.DSMT4">
                  <p:embed/>
                </p:oleObj>
              </mc:Choice>
              <mc:Fallback>
                <p:oleObj name="Equation" r:id="rId24" imgW="1257120" imgH="96516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791200"/>
                        <a:ext cx="2030412" cy="155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4172712" y="5879592"/>
          <a:ext cx="479298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Equation" r:id="rId26" imgW="3238200" imgH="634680" progId="Equation.DSMT4">
                  <p:embed/>
                </p:oleObj>
              </mc:Choice>
              <mc:Fallback>
                <p:oleObj name="Equation" r:id="rId26" imgW="3238200" imgH="6346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2712" y="5879592"/>
                        <a:ext cx="479298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2" grpId="0"/>
      <p:bldP spid="72" grpId="0" animBg="1"/>
      <p:bldP spid="83" grpId="0"/>
      <p:bldP spid="84" grpId="0"/>
      <p:bldP spid="87" grpId="0" animBg="1"/>
      <p:bldP spid="88" grpId="1"/>
      <p:bldP spid="108" grpId="0" animBg="1"/>
      <p:bldP spid="109" grpId="0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Arrow Connector 73"/>
          <p:cNvCxnSpPr/>
          <p:nvPr/>
        </p:nvCxnSpPr>
        <p:spPr>
          <a:xfrm rot="5400000">
            <a:off x="3086100" y="6546850"/>
            <a:ext cx="533400" cy="1588"/>
          </a:xfrm>
          <a:prstGeom prst="straightConnector1">
            <a:avLst/>
          </a:prstGeom>
          <a:ln w="38100">
            <a:solidFill>
              <a:srgbClr val="FD7185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705600" y="1828800"/>
            <a:ext cx="838200" cy="1588"/>
          </a:xfrm>
          <a:prstGeom prst="straightConnector1">
            <a:avLst/>
          </a:prstGeom>
          <a:ln w="38100">
            <a:solidFill>
              <a:srgbClr val="F876DC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3888613" y="6553200"/>
            <a:ext cx="609600" cy="1588"/>
          </a:xfrm>
          <a:prstGeom prst="straightConnector1">
            <a:avLst/>
          </a:prstGeom>
          <a:ln w="38100">
            <a:solidFill>
              <a:srgbClr val="FD7185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33400" y="304800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Brief discussion of limiting case R</a:t>
            </a:r>
            <a:r>
              <a:rPr lang="en-US" dirty="0" smtClean="0">
                <a:latin typeface="Comic Sans MS" pitchFamily="66" charset="0"/>
                <a:sym typeface="Symbol"/>
              </a:rPr>
              <a:t>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2400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533400" y="990600"/>
          <a:ext cx="2973388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3" name="Equation" r:id="rId4" imgW="1841400" imgH="863280" progId="Equation.DSMT4">
                  <p:embed/>
                </p:oleObj>
              </mc:Choice>
              <mc:Fallback>
                <p:oleObj name="Equation" r:id="rId4" imgW="1841400" imgH="8632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2973388" cy="139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657600" y="1143001"/>
          <a:ext cx="1299949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4" name="Equation" r:id="rId6" imgW="749160" imgH="660240" progId="Equation.DSMT4">
                  <p:embed/>
                </p:oleObj>
              </mc:Choice>
              <mc:Fallback>
                <p:oleObj name="Equation" r:id="rId6" imgW="74916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143001"/>
                        <a:ext cx="1299949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 rot="5400000" flipH="1" flipV="1">
            <a:off x="3581400" y="2057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810000" y="2286000"/>
            <a:ext cx="990600" cy="1588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3886200" y="19050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R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</a:t>
            </a:r>
            <a:endParaRPr lang="en-US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1295400"/>
            <a:ext cx="237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 independent of x</a:t>
            </a:r>
            <a:endParaRPr lang="en-US" dirty="0"/>
          </a:p>
        </p:txBody>
      </p:sp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533400" y="2514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963168" y="2398776"/>
            <a:ext cx="5263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field direction everywhere perpendicular to the sheet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homogeneous field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551688" y="3465731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990600" y="3048000"/>
            <a:ext cx="754725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use this limiting case to derive 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the electric field of two oppositely charged infinite sheets</a:t>
            </a:r>
          </a:p>
        </p:txBody>
      </p:sp>
      <p:sp>
        <p:nvSpPr>
          <p:cNvPr id="49" name="Cube 48"/>
          <p:cNvSpPr/>
          <p:nvPr/>
        </p:nvSpPr>
        <p:spPr>
          <a:xfrm>
            <a:off x="612013" y="4724400"/>
            <a:ext cx="6858000" cy="1752600"/>
          </a:xfrm>
          <a:prstGeom prst="cube">
            <a:avLst>
              <a:gd name="adj" fmla="val 95012"/>
            </a:avLst>
          </a:prstGeom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 rot="5400000" flipH="1" flipV="1">
            <a:off x="3927507" y="5752306"/>
            <a:ext cx="533400" cy="1588"/>
          </a:xfrm>
          <a:prstGeom prst="straightConnector1">
            <a:avLst/>
          </a:prstGeom>
          <a:ln w="38100">
            <a:solidFill>
              <a:srgbClr val="FD71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79413" y="6248400"/>
            <a:ext cx="87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sheet 1</a:t>
            </a:r>
            <a:endParaRPr lang="en-US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8288" y="6427788"/>
          <a:ext cx="1411288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5" name="Equation" r:id="rId8" imgW="812520" imgH="177480" progId="Equation.DSMT4">
                  <p:embed/>
                </p:oleObj>
              </mc:Choice>
              <mc:Fallback>
                <p:oleObj name="Equation" r:id="rId8" imgW="8125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" y="6427788"/>
                        <a:ext cx="1411288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91338" y="5524500"/>
          <a:ext cx="14763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10" imgW="850680" imgH="164880" progId="Equation.DSMT4">
                  <p:embed/>
                </p:oleObj>
              </mc:Choice>
              <mc:Fallback>
                <p:oleObj name="Equation" r:id="rId10" imgW="85068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38" y="5524500"/>
                        <a:ext cx="1476375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7622413" y="3974068"/>
            <a:ext cx="872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sheet 2</a:t>
            </a:r>
            <a:endParaRPr lang="en-US" dirty="0"/>
          </a:p>
        </p:txBody>
      </p:sp>
      <p:sp>
        <p:nvSpPr>
          <p:cNvPr id="59" name="Cube 58"/>
          <p:cNvSpPr/>
          <p:nvPr/>
        </p:nvSpPr>
        <p:spPr>
          <a:xfrm>
            <a:off x="7162800" y="152400"/>
            <a:ext cx="1295400" cy="3048000"/>
          </a:xfrm>
          <a:prstGeom prst="cube">
            <a:avLst>
              <a:gd name="adj" fmla="val 91984"/>
            </a:avLst>
          </a:prstGeom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7924800" y="1828800"/>
            <a:ext cx="838200" cy="1588"/>
          </a:xfrm>
          <a:prstGeom prst="straightConnector1">
            <a:avLst/>
          </a:prstGeom>
          <a:ln w="38100">
            <a:solidFill>
              <a:srgbClr val="F876D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 flipH="1" flipV="1">
            <a:off x="7239000" y="533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086600" y="38100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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8534400" y="762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610600" y="83820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</a:t>
            </a:r>
            <a:endParaRPr lang="en-US" dirty="0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8189118" y="2057400"/>
          <a:ext cx="954882" cy="839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12" imgW="749160" imgH="660240" progId="Equation.DSMT4">
                  <p:embed/>
                </p:oleObj>
              </mc:Choice>
              <mc:Fallback>
                <p:oleObj name="Equation" r:id="rId12" imgW="74916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9118" y="2057400"/>
                        <a:ext cx="954882" cy="8394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400800" y="1828800"/>
          <a:ext cx="9556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Equation" r:id="rId14" imgW="749160" imgH="660240" progId="Equation.DSMT4">
                  <p:embed/>
                </p:oleObj>
              </mc:Choice>
              <mc:Fallback>
                <p:oleObj name="Equation" r:id="rId14" imgW="74916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828800"/>
                        <a:ext cx="955675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" name="Straight Arrow Connector 69"/>
          <p:cNvCxnSpPr/>
          <p:nvPr/>
        </p:nvCxnSpPr>
        <p:spPr>
          <a:xfrm rot="5400000">
            <a:off x="3088513" y="5676900"/>
            <a:ext cx="533400" cy="1588"/>
          </a:xfrm>
          <a:prstGeom prst="straightConnector1">
            <a:avLst/>
          </a:prstGeom>
          <a:ln w="38100">
            <a:solidFill>
              <a:srgbClr val="FD7185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4361688" y="5735638"/>
          <a:ext cx="10271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9" name="Equation" r:id="rId16" imgW="634680" imgH="215640" progId="Equation.DSMT4">
                  <p:embed/>
                </p:oleObj>
              </mc:Choice>
              <mc:Fallback>
                <p:oleObj name="Equation" r:id="rId16" imgW="63468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1688" y="5735638"/>
                        <a:ext cx="1027113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4345813" y="6508750"/>
          <a:ext cx="10271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Equation" r:id="rId18" imgW="634680" imgH="215640" progId="Equation.DSMT4">
                  <p:embed/>
                </p:oleObj>
              </mc:Choice>
              <mc:Fallback>
                <p:oleObj name="Equation" r:id="rId18" imgW="63468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5813" y="6508750"/>
                        <a:ext cx="1027113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2898013" y="5638800"/>
          <a:ext cx="3286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Equation" r:id="rId19" imgW="203040" imgH="215640" progId="Equation.DSMT4">
                  <p:embed/>
                </p:oleObj>
              </mc:Choice>
              <mc:Fallback>
                <p:oleObj name="Equation" r:id="rId19" imgW="20304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013" y="5638800"/>
                        <a:ext cx="328612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Cube 49"/>
          <p:cNvSpPr/>
          <p:nvPr/>
        </p:nvSpPr>
        <p:spPr>
          <a:xfrm>
            <a:off x="840613" y="3886200"/>
            <a:ext cx="6858000" cy="1752600"/>
          </a:xfrm>
          <a:prstGeom prst="cube">
            <a:avLst>
              <a:gd name="adj" fmla="val 95012"/>
            </a:avLst>
          </a:prstGeom>
          <a:solidFill>
            <a:schemeClr val="accent1">
              <a:alpha val="35000"/>
            </a:schemeClr>
          </a:solidFill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 rot="5400000">
            <a:off x="3089307" y="5142706"/>
            <a:ext cx="533400" cy="1588"/>
          </a:xfrm>
          <a:prstGeom prst="straightConnector1">
            <a:avLst/>
          </a:prstGeom>
          <a:ln w="38100">
            <a:solidFill>
              <a:srgbClr val="FD718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2974213" y="5105400"/>
          <a:ext cx="3286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21" imgW="203040" imgH="215640" progId="Equation.DSMT4">
                  <p:embed/>
                </p:oleObj>
              </mc:Choice>
              <mc:Fallback>
                <p:oleObj name="Equation" r:id="rId21" imgW="20304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213" y="5105400"/>
                        <a:ext cx="328613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Straight Arrow Connector 71"/>
          <p:cNvCxnSpPr/>
          <p:nvPr/>
        </p:nvCxnSpPr>
        <p:spPr>
          <a:xfrm rot="5400000" flipH="1" flipV="1">
            <a:off x="3886994" y="5104606"/>
            <a:ext cx="609600" cy="1588"/>
          </a:xfrm>
          <a:prstGeom prst="straightConnector1">
            <a:avLst/>
          </a:prstGeom>
          <a:ln w="38100">
            <a:solidFill>
              <a:srgbClr val="FD718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Object 8"/>
          <p:cNvGraphicFramePr>
            <a:graphicFrameLocks noChangeAspect="1"/>
          </p:cNvGraphicFramePr>
          <p:nvPr/>
        </p:nvGraphicFramePr>
        <p:xfrm>
          <a:off x="4344194" y="5060156"/>
          <a:ext cx="10271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Equation" r:id="rId23" imgW="634680" imgH="215640" progId="Equation.DSMT4">
                  <p:embed/>
                </p:oleObj>
              </mc:Choice>
              <mc:Fallback>
                <p:oleObj name="Equation" r:id="rId23" imgW="63468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194" y="5060156"/>
                        <a:ext cx="1027113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9"/>
          <p:cNvGraphicFramePr>
            <a:graphicFrameLocks noChangeAspect="1"/>
          </p:cNvGraphicFramePr>
          <p:nvPr/>
        </p:nvGraphicFramePr>
        <p:xfrm>
          <a:off x="2895600" y="6508750"/>
          <a:ext cx="3286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4" name="Equation" r:id="rId24" imgW="203040" imgH="215640" progId="Equation.DSMT4">
                  <p:embed/>
                </p:oleObj>
              </mc:Choice>
              <mc:Fallback>
                <p:oleObj name="Equation" r:id="rId24" imgW="203040" imgH="215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6508750"/>
                        <a:ext cx="328612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7" name="Straight Arrow Connector 76"/>
          <p:cNvCxnSpPr/>
          <p:nvPr/>
        </p:nvCxnSpPr>
        <p:spPr>
          <a:xfrm rot="10800000">
            <a:off x="6629400" y="4419600"/>
            <a:ext cx="1143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772400" y="4267200"/>
            <a:ext cx="1443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E=0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above sheet2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rot="10800000">
            <a:off x="6553200" y="5181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7620000" y="4953000"/>
            <a:ext cx="163025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E=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/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between the sheets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 rot="10800000" flipV="1">
            <a:off x="6705600" y="5943600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696200" y="5754469"/>
            <a:ext cx="14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E=0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below sheet1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42" grpId="0"/>
      <p:bldP spid="43" grpId="0"/>
      <p:bldP spid="44" grpId="0" animBg="1"/>
      <p:bldP spid="45" grpId="0"/>
      <p:bldP spid="46" grpId="0" animBg="1"/>
      <p:bldP spid="47" grpId="0"/>
      <p:bldP spid="49" grpId="0" animBg="1"/>
      <p:bldP spid="56" grpId="0"/>
      <p:bldP spid="57" grpId="0"/>
      <p:bldP spid="59" grpId="0" animBg="1"/>
      <p:bldP spid="65" grpId="0"/>
      <p:bldP spid="68" grpId="0"/>
      <p:bldP spid="50" grpId="0" animBg="1"/>
      <p:bldP spid="79" grpId="0"/>
      <p:bldP spid="82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6096000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http://www.youtube.com/watch?v=Zilvl9tS0Og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5334000"/>
            <a:ext cx="8530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For a nice intuitive approach to an understanding of the </a:t>
            </a:r>
            <a:r>
              <a:rPr lang="en-US" b="1" dirty="0" err="1" smtClean="0"/>
              <a:t>Wimshurst</a:t>
            </a:r>
            <a:r>
              <a:rPr lang="en-US" b="1" dirty="0" smtClean="0"/>
              <a:t> machine watch also</a:t>
            </a:r>
          </a:p>
          <a:p>
            <a:r>
              <a:rPr lang="en-US" b="1" dirty="0" smtClean="0"/>
              <a:t>MIT Physics Demo -- The </a:t>
            </a:r>
            <a:r>
              <a:rPr lang="en-US" b="1" dirty="0" err="1" smtClean="0"/>
              <a:t>Wimshurst</a:t>
            </a:r>
            <a:r>
              <a:rPr lang="en-US" b="1" dirty="0" smtClean="0"/>
              <a:t> Machine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1620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Demonstration</a:t>
            </a:r>
            <a:endParaRPr lang="en-US" b="1" dirty="0"/>
          </a:p>
        </p:txBody>
      </p:sp>
      <p:pic>
        <p:nvPicPr>
          <p:cNvPr id="39938" name="Picture 2" descr="5B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9906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415&quot;&gt;&lt;object type=&quot;3&quot; unique_id=&quot;10416&quot;&gt;&lt;property id=&quot;20148&quot; value=&quot;5&quot;/&gt;&lt;property id=&quot;20300&quot; value=&quot;Slide 1&quot;/&gt;&lt;property id=&quot;20307&quot; value=&quot;258&quot;/&gt;&lt;/object&gt;&lt;object type=&quot;3&quot; unique_id=&quot;10417&quot;&gt;&lt;property id=&quot;20148&quot; value=&quot;5&quot;/&gt;&lt;property id=&quot;20300&quot; value=&quot;Slide 2&quot;/&gt;&lt;property id=&quot;20307&quot; value=&quot;259&quot;/&gt;&lt;/object&gt;&lt;object type=&quot;3&quot; unique_id=&quot;10418&quot;&gt;&lt;property id=&quot;20148&quot; value=&quot;5&quot;/&gt;&lt;property id=&quot;20300&quot; value=&quot;Slide 3&quot;/&gt;&lt;property id=&quot;20307&quot; value=&quot;260&quot;/&gt;&lt;/object&gt;&lt;object type=&quot;3&quot; unique_id=&quot;10419&quot;&gt;&lt;property id=&quot;20148&quot; value=&quot;5&quot;/&gt;&lt;property id=&quot;20300&quot; value=&quot;Slide 4&quot;/&gt;&lt;property id=&quot;20307&quot; value=&quot;261&quot;/&gt;&lt;/object&gt;&lt;object type=&quot;3&quot; unique_id=&quot;10420&quot;&gt;&lt;property id=&quot;20148&quot; value=&quot;5&quot;/&gt;&lt;property id=&quot;20300&quot; value=&quot;Slide 5&quot;/&gt;&lt;property id=&quot;20307&quot; value=&quot;262&quot;/&gt;&lt;/object&gt;&lt;/object&gt;&lt;object type=&quot;8&quot; unique_id=&quot;10427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226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747</cp:revision>
  <dcterms:created xsi:type="dcterms:W3CDTF">2011-01-08T20:08:35Z</dcterms:created>
  <dcterms:modified xsi:type="dcterms:W3CDTF">2014-01-28T15:10:28Z</dcterms:modified>
</cp:coreProperties>
</file>