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1" r:id="rId4"/>
    <p:sldId id="264" r:id="rId5"/>
    <p:sldId id="263" r:id="rId6"/>
    <p:sldId id="278" r:id="rId7"/>
    <p:sldId id="274" r:id="rId8"/>
    <p:sldId id="275" r:id="rId9"/>
    <p:sldId id="265" r:id="rId10"/>
    <p:sldId id="266" r:id="rId11"/>
    <p:sldId id="2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203" autoAdjust="0"/>
  </p:normalViewPr>
  <p:slideViewPr>
    <p:cSldViewPr>
      <p:cViewPr varScale="1">
        <p:scale>
          <a:sx n="105" d="100"/>
          <a:sy n="105" d="100"/>
        </p:scale>
        <p:origin x="11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2F8F-2767-42E6-9775-48C67BB836F5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08C9-FED1-4E25-9635-FC524EB95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A8E-96A1-4A5F-B947-B8D9559EBBC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9.gif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7.png"/><Relationship Id="rId4" Type="http://schemas.openxmlformats.org/officeDocument/2006/relationships/hyperlink" Target="http://en.wikipedia.org/wiki/LC_circuit" TargetMode="External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hyperlink" Target="http://tesladownunder.com/Tesla_coils_intro.htm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7/Aplikimi_i_feriteve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360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969642" y="5770564"/>
            <a:ext cx="3955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For vacuum and material with constant susceptibility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21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 is a constant and given by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6400" y="304800"/>
            <a:ext cx="5638800" cy="576263"/>
            <a:chOff x="1080655" y="304800"/>
            <a:chExt cx="4789055" cy="576263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2578055" y="362716"/>
              <a:ext cx="18031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Inductance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295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know already: changing magnetic flux creates an </a:t>
            </a:r>
            <a:r>
              <a:rPr lang="en-US" dirty="0" err="1" smtClean="0">
                <a:latin typeface="Comic Sans MS" pitchFamily="66" charset="0"/>
              </a:rPr>
              <a:t>emf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81199" y="18561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hanging current in a coil will induce a current in an adjacent coil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9869"/>
            <a:ext cx="347502" cy="225572"/>
          </a:xfrm>
          <a:prstGeom prst="rect">
            <a:avLst/>
          </a:prstGeom>
        </p:spPr>
      </p:pic>
      <p:pic>
        <p:nvPicPr>
          <p:cNvPr id="92174" name="Picture 14" descr="http://shannew.files.wordpress.com/2011/04/mutu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1"/>
            <a:ext cx="2933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62000" y="4204901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C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urrent i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 through coil 1 creates B-field and thus flux through coil 2.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If i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=i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(t) then dB/</a:t>
            </a:r>
            <a:r>
              <a:rPr lang="en-US" sz="1200" dirty="0" err="1" smtClean="0">
                <a:solidFill>
                  <a:srgbClr val="00B050"/>
                </a:solidFill>
                <a:latin typeface="Comic Sans MS" pitchFamily="66" charset="0"/>
              </a:rPr>
              <a:t>dt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 0 and thus d/</a:t>
            </a:r>
            <a:r>
              <a:rPr lang="en-US" sz="1200" dirty="0" err="1" smtClean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dt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 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0 inducing an </a:t>
            </a:r>
            <a:r>
              <a:rPr lang="en-US" sz="1200" dirty="0" err="1" smtClean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emf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  <a:sym typeface="Mathematica1" panose="05000502060100000001" pitchFamily="2" charset="2"/>
              </a:rPr>
              <a:t> in coil2. </a:t>
            </a:r>
            <a:endParaRPr lang="en-US" sz="1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647700" y="425404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4444542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2553569"/>
            <a:ext cx="62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Coupling between coils is described by mutual inductance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2973977"/>
                <a:ext cx="1558632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3977"/>
                <a:ext cx="1558632" cy="300788"/>
              </a:xfrm>
              <a:prstGeom prst="rect">
                <a:avLst/>
              </a:prstGeom>
              <a:blipFill rotWithShape="0">
                <a:blip r:embed="rId5"/>
                <a:stretch>
                  <a:fillRect l="-3125" r="-78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rot="5400000" flipH="1" flipV="1">
            <a:off x="4991100" y="350514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1600" y="3695642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0806" y="3354801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mutual inductance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2886" y="5273537"/>
                <a:ext cx="1558632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6" y="5273537"/>
                <a:ext cx="1558632" cy="300788"/>
              </a:xfrm>
              <a:prstGeom prst="rect">
                <a:avLst/>
              </a:prstGeom>
              <a:blipFill rotWithShape="0">
                <a:blip r:embed="rId6"/>
                <a:stretch>
                  <a:fillRect l="-3529" r="-1176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85801" y="479834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From 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782" y="5351328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91548" y="5149428"/>
                <a:ext cx="1967590" cy="53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48" y="5149428"/>
                <a:ext cx="1967590" cy="5353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85800" y="580978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Using 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4069" y="6223829"/>
                <a:ext cx="1584856" cy="53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69" y="6223829"/>
                <a:ext cx="1584856" cy="5353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782" y="6430964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14884" y="6223829"/>
                <a:ext cx="150951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84" y="6223829"/>
                <a:ext cx="1509516" cy="5259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 rot="5400000" flipH="1" flipV="1">
            <a:off x="3855297" y="6214478"/>
            <a:ext cx="381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38600" y="6024772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37656" y="6234407"/>
                <a:ext cx="1583526" cy="577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56" y="6234407"/>
                <a:ext cx="1583526" cy="5777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" grpId="0"/>
      <p:bldP spid="10" grpId="0" animBg="1"/>
      <p:bldP spid="18" grpId="0"/>
      <p:bldP spid="23" grpId="0"/>
      <p:bldP spid="26" grpId="0"/>
      <p:bldP spid="8" grpId="0"/>
      <p:bldP spid="11" grpId="0"/>
      <p:bldP spid="44" grpId="0"/>
      <p:bldP spid="45" grpId="0"/>
      <p:bldP spid="47" grpId="0"/>
      <p:bldP spid="48" grpId="0"/>
      <p:bldP spid="12" grpId="0"/>
      <p:bldP spid="50" grpId="0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381000"/>
            <a:ext cx="3915825" cy="1588532"/>
            <a:chOff x="304800" y="381000"/>
            <a:chExt cx="3915825" cy="1588532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114300" y="10287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9600" y="1524000"/>
              <a:ext cx="2667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4800" y="381000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85800" y="847253"/>
              <a:ext cx="2286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694853" y="854043"/>
              <a:ext cx="1946496" cy="672975"/>
            </a:xfrm>
            <a:custGeom>
              <a:avLst/>
              <a:gdLst>
                <a:gd name="connsiteX0" fmla="*/ 0 w 1946496"/>
                <a:gd name="connsiteY0" fmla="*/ 672975 h 672975"/>
                <a:gd name="connsiteX1" fmla="*/ 235391 w 1946496"/>
                <a:gd name="connsiteY1" fmla="*/ 383264 h 672975"/>
                <a:gd name="connsiteX2" fmla="*/ 615636 w 1946496"/>
                <a:gd name="connsiteY2" fmla="*/ 138820 h 672975"/>
                <a:gd name="connsiteX3" fmla="*/ 1131684 w 1946496"/>
                <a:gd name="connsiteY3" fmla="*/ 21125 h 672975"/>
                <a:gd name="connsiteX4" fmla="*/ 1946496 w 1946496"/>
                <a:gd name="connsiteY4" fmla="*/ 12072 h 6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496" h="672975">
                  <a:moveTo>
                    <a:pt x="0" y="672975"/>
                  </a:moveTo>
                  <a:cubicBezTo>
                    <a:pt x="66392" y="572632"/>
                    <a:pt x="132785" y="472290"/>
                    <a:pt x="235391" y="383264"/>
                  </a:cubicBezTo>
                  <a:cubicBezTo>
                    <a:pt x="337997" y="294238"/>
                    <a:pt x="466254" y="199176"/>
                    <a:pt x="615636" y="138820"/>
                  </a:cubicBezTo>
                  <a:cubicBezTo>
                    <a:pt x="765018" y="78464"/>
                    <a:pt x="909874" y="42250"/>
                    <a:pt x="1131684" y="21125"/>
                  </a:cubicBezTo>
                  <a:cubicBezTo>
                    <a:pt x="1353494" y="0"/>
                    <a:pt x="1649995" y="6036"/>
                    <a:pt x="1946496" y="12072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0" y="16002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 flipV="1">
              <a:off x="887241" y="1349718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627706" y="1106787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762000" y="990600"/>
              <a:ext cx="3048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56305" y="1617082"/>
                  <a:ext cx="8611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05" y="1617082"/>
                  <a:ext cx="86119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521" t="-2174" r="-5634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98811" y="691761"/>
                  <a:ext cx="740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a14:m>
                  <a:r>
                    <a:rPr lang="en-US" dirty="0" smtClean="0"/>
                    <a:t>/R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811" y="691761"/>
                  <a:ext cx="74090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570" t="-28261" r="-19835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111312" y="1017045"/>
                  <a:ext cx="31093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(1−1/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e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) =0.63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m:rPr>
                            <m:nor/>
                          </m:rPr>
                          <a:rPr lang="en-US" dirty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312" y="1017045"/>
                  <a:ext cx="310931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88" t="-4444" r="-156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485390" y="2286000"/>
            <a:ext cx="728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What happens if we release energy stored in the solenoid </a:t>
            </a:r>
            <a:endParaRPr lang="en-US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" name="Picture 50" descr="http://whateverebay.com/question-m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133600"/>
            <a:ext cx="715773" cy="6096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23583" y="2743200"/>
            <a:ext cx="1552575" cy="2381250"/>
            <a:chOff x="483881" y="3106496"/>
            <a:chExt cx="1552575" cy="2381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881" y="3106496"/>
              <a:ext cx="1552575" cy="238125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7847" y="3151761"/>
              <a:ext cx="9847" cy="19227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283856" y="3009879"/>
            <a:ext cx="244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Kirchhoff’s loop rule: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76800" y="2931588"/>
                <a:ext cx="18509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31588"/>
                <a:ext cx="1850956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800600" y="2960488"/>
            <a:ext cx="3048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51122" y="3534988"/>
                <a:ext cx="1383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122" y="3534988"/>
                <a:ext cx="1383456" cy="5259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3123" y="3733758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59170" y="3534988"/>
                <a:ext cx="1862561" cy="666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70" y="3534988"/>
                <a:ext cx="1862561" cy="666657"/>
              </a:xfrm>
              <a:prstGeom prst="rect">
                <a:avLst/>
              </a:prstGeom>
              <a:blipFill rotWithShape="0">
                <a:blip r:embed="rId11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369833" y="4343400"/>
                <a:ext cx="1505732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33" y="4343400"/>
                <a:ext cx="1505732" cy="5845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1668" y="4565942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382908" y="4337157"/>
                <a:ext cx="1226681" cy="499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08" y="4337157"/>
                <a:ext cx="1226681" cy="4996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94233" y="5199601"/>
            <a:ext cx="3081010" cy="1676400"/>
            <a:chOff x="2194233" y="5199601"/>
            <a:chExt cx="3081010" cy="1676400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2079933" y="5935169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575233" y="6430469"/>
              <a:ext cx="2667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346633" y="5199601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13633" y="6506669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 flipH="1" flipV="1">
              <a:off x="2880033" y="6418801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2651433" y="6190201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2662750" y="5659064"/>
              <a:ext cx="1720158" cy="771054"/>
            </a:xfrm>
            <a:custGeom>
              <a:avLst/>
              <a:gdLst>
                <a:gd name="connsiteX0" fmla="*/ 0 w 1720158"/>
                <a:gd name="connsiteY0" fmla="*/ 0 h 771054"/>
                <a:gd name="connsiteX1" fmla="*/ 126748 w 1720158"/>
                <a:gd name="connsiteY1" fmla="*/ 235390 h 771054"/>
                <a:gd name="connsiteX2" fmla="*/ 316871 w 1720158"/>
                <a:gd name="connsiteY2" fmla="*/ 461727 h 771054"/>
                <a:gd name="connsiteX3" fmla="*/ 715224 w 1720158"/>
                <a:gd name="connsiteY3" fmla="*/ 651850 h 771054"/>
                <a:gd name="connsiteX4" fmla="*/ 1303699 w 1720158"/>
                <a:gd name="connsiteY4" fmla="*/ 751438 h 771054"/>
                <a:gd name="connsiteX5" fmla="*/ 1720158 w 1720158"/>
                <a:gd name="connsiteY5" fmla="*/ 769545 h 7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158" h="771054">
                  <a:moveTo>
                    <a:pt x="0" y="0"/>
                  </a:moveTo>
                  <a:cubicBezTo>
                    <a:pt x="36968" y="79218"/>
                    <a:pt x="73936" y="158436"/>
                    <a:pt x="126748" y="235390"/>
                  </a:cubicBezTo>
                  <a:cubicBezTo>
                    <a:pt x="179560" y="312345"/>
                    <a:pt x="218792" y="392317"/>
                    <a:pt x="316871" y="461727"/>
                  </a:cubicBezTo>
                  <a:cubicBezTo>
                    <a:pt x="414950" y="531137"/>
                    <a:pt x="550753" y="603565"/>
                    <a:pt x="715224" y="651850"/>
                  </a:cubicBezTo>
                  <a:cubicBezTo>
                    <a:pt x="879695" y="700135"/>
                    <a:pt x="1136210" y="731822"/>
                    <a:pt x="1303699" y="751438"/>
                  </a:cubicBezTo>
                  <a:cubicBezTo>
                    <a:pt x="1471188" y="771054"/>
                    <a:pt x="1595673" y="770299"/>
                    <a:pt x="1720158" y="769545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94233" y="5973269"/>
              <a:ext cx="521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0</a:t>
              </a:r>
              <a:r>
                <a:rPr lang="en-US" dirty="0" smtClean="0"/>
                <a:t>/e</a:t>
              </a:r>
              <a:endParaRPr 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846001" y="6515639"/>
                  <a:ext cx="8611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001" y="6515639"/>
                  <a:ext cx="861198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546" t="-2222" r="-5674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713349" y="5494102"/>
                  <a:ext cx="2348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349" y="5494102"/>
                  <a:ext cx="234872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3077" r="-769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56" grpId="0"/>
      <p:bldP spid="57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743200" y="304800"/>
            <a:ext cx="3032125" cy="576263"/>
            <a:chOff x="966630" y="304800"/>
            <a:chExt cx="5017105" cy="576263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1530754" y="362716"/>
              <a:ext cx="4452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L-C circuits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09600" y="106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L-C circuit shows qualitative new behavior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44786" y="11430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843540" y="1492101"/>
            <a:ext cx="5919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Because there is no power dissipation, energy once stored in C or L will periodically redistribute between energy in E-field and B-field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136194" name="Picture 2" descr="http://upload.wikimedia.org/wikipedia/commons/thumb/1/1d/Tuned_circuit_animation_3.gif/220px-Tuned_circuit_animation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3" y="1568612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540" y="2913780"/>
            <a:ext cx="438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://en.wikipedia.org/wiki/LC_circuit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501" y="3886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Kirchhoff’s loop rule 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1001" y="3781461"/>
                <a:ext cx="151451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01" y="3781461"/>
                <a:ext cx="1514517" cy="525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972" y="395808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15544" y="3752037"/>
                <a:ext cx="1700081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44" y="3752037"/>
                <a:ext cx="1700081" cy="5557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542" y="395808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4475984"/>
                <a:ext cx="157447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5984"/>
                <a:ext cx="1574470" cy="5557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29933" y="525222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Compare with harmonic oscillator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518" y="5324109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2045" y="4960233"/>
                <a:ext cx="97398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045" y="4960233"/>
                <a:ext cx="973985" cy="8183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64" grpId="0" animBg="1" autoUpdateAnimBg="0"/>
      <p:bldP spid="69" grpId="0"/>
      <p:bldP spid="2" grpId="0"/>
      <p:bldP spid="10" grpId="0"/>
      <p:bldP spid="11" grpId="0"/>
      <p:bldP spid="14" grpId="0"/>
      <p:bldP spid="16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3311144" y="3829467"/>
            <a:ext cx="2632456" cy="83611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" y="152400"/>
                <a:ext cx="845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Repeating the thought by driving a time dependent current,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, </a:t>
                </a:r>
                <a:r>
                  <a:rPr lang="en-US" dirty="0">
                    <a:latin typeface="Comic Sans MS" pitchFamily="66" charset="0"/>
                  </a:rPr>
                  <a:t>through</a:t>
                </a:r>
                <a:r>
                  <a:rPr lang="en-US" dirty="0" smtClean="0">
                    <a:latin typeface="Comic Sans MS" pitchFamily="66" charset="0"/>
                  </a:rPr>
                  <a:t> coil 2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4582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" y="766320"/>
                <a:ext cx="6262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Induction of </a:t>
                </a:r>
                <a:r>
                  <a:rPr lang="en-US" dirty="0" err="1" smtClean="0">
                    <a:latin typeface="Comic Sans MS" pitchFamily="66" charset="0"/>
                  </a:rPr>
                  <a:t>emf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 in coil 1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66320"/>
                <a:ext cx="626279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79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653193"/>
                <a:ext cx="15619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53193"/>
                <a:ext cx="1561901" cy="5259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8192" y="2514600"/>
                <a:ext cx="150951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92" y="2514600"/>
                <a:ext cx="1509516" cy="5259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2000" y="1598022"/>
                <a:ext cx="15619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98022"/>
                <a:ext cx="1561901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8024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37492" y="2514600"/>
                <a:ext cx="1583526" cy="577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92" y="2514600"/>
                <a:ext cx="1583526" cy="5777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09799" y="1676311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487955" y="259289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00400" y="1572075"/>
                <a:ext cx="1583526" cy="584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572075"/>
                <a:ext cx="1583526" cy="5843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0" y="331821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or the vacuum case (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but also in general</a:t>
            </a:r>
            <a:r>
              <a:rPr lang="en-US" dirty="0" smtClean="0">
                <a:latin typeface="Comic Sans MS" pitchFamily="66" charset="0"/>
              </a:rPr>
              <a:t>) mutual inductance depends only on coil geometry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9" y="4129462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4182" y="4051874"/>
                <a:ext cx="15835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2" y="4051874"/>
                <a:ext cx="158352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231" r="-423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2568135" y="400008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17672" y="3932135"/>
                <a:ext cx="2497328" cy="573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72" y="3932135"/>
                <a:ext cx="2497328" cy="5732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82632" y="5070453"/>
            <a:ext cx="84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Mutual inductance is measured in Henry where 1H=1Wb/A=1Vs/A=1</a:t>
            </a:r>
            <a:r>
              <a:rPr lang="el-GR" dirty="0" smtClean="0">
                <a:latin typeface="Comic Sans MS" pitchFamily="66" charset="0"/>
              </a:rPr>
              <a:t>Ω</a:t>
            </a:r>
            <a:r>
              <a:rPr lang="en-US" dirty="0" smtClean="0">
                <a:latin typeface="Comic Sans MS" pitchFamily="66" charset="0"/>
              </a:rPr>
              <a:t>s=1J/A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endParaRPr lang="en-US" baseline="30000" dirty="0">
              <a:latin typeface="Comic Sans MS" pitchFamily="66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7833" y="5146653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10710" y="5451435"/>
            <a:ext cx="84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 Mutual inductance can give rise to cross-talk in electronic circuits 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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7230" y="5881230"/>
            <a:ext cx="84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 Mutual inductance has important applications, e.g., in transformers 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8" grpId="0"/>
      <p:bldP spid="33" grpId="0"/>
      <p:bldP spid="36" grpId="0"/>
      <p:bldP spid="38" grpId="0"/>
      <p:bldP spid="39" grpId="0"/>
      <p:bldP spid="41" grpId="0"/>
      <p:bldP spid="2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 animBg="1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70" name="Picture 118" descr="File:Transformer3d col3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9402"/>
            <a:ext cx="3188249" cy="23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152400"/>
            <a:ext cx="848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Many applications happen in AC circuits (see textbook).</a:t>
            </a:r>
          </a:p>
          <a:p>
            <a:r>
              <a:rPr lang="en-US" dirty="0" smtClean="0">
                <a:latin typeface="Comic Sans MS" pitchFamily="66" charset="0"/>
              </a:rPr>
              <a:t>Here a collection:</a:t>
            </a:r>
            <a:endParaRPr lang="en-US" dirty="0" smtClean="0">
              <a:latin typeface="Comic Sans MS" pitchFamily="66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1440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Transformers</a:t>
            </a:r>
            <a:endParaRPr lang="en-US" dirty="0"/>
          </a:p>
        </p:txBody>
      </p:sp>
      <p:pic>
        <p:nvPicPr>
          <p:cNvPr id="23672" name="Picture 120" descr="http://www.airport-technology.com/contractor_images/rapiscan/4-airport-sc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31" y="1285037"/>
            <a:ext cx="1292022" cy="25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74" name="Picture 122" descr="http://metaldetectorplus.com/wp-content/uploads/2013/11/etra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13" y="566211"/>
            <a:ext cx="1829507" cy="15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97829" y="1020633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Metal detectors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4497" y="402506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Here we have a brief look at the Tesla coil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375518"/>
            <a:ext cx="2909888" cy="2225208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78865" y="4461559"/>
            <a:ext cx="3997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mic Sans MS" pitchFamily="66" charset="0"/>
              </a:rPr>
              <a:t>C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urrent i</a:t>
            </a:r>
            <a:r>
              <a:rPr lang="en-US" sz="1400" baseline="-25000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 through coil 1 creates B-field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7178" y="4687591"/>
                <a:ext cx="125931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78" y="4687591"/>
                <a:ext cx="1259319" cy="51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08596" y="4808361"/>
            <a:ext cx="869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nd flux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5372" y="4807141"/>
                <a:ext cx="1677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72" y="4807141"/>
                <a:ext cx="167725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8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rot="5400000" flipH="1" flipV="1">
            <a:off x="5981700" y="5219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6600" y="5410994"/>
            <a:ext cx="2894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88248" y="5153947"/>
            <a:ext cx="3066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solenoid 1 is long compared to solenoid 2</a:t>
            </a:r>
            <a:endParaRPr lang="en-US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46413" y="5613842"/>
                <a:ext cx="2497328" cy="573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413" y="5613842"/>
                <a:ext cx="2497328" cy="5732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953063" y="6269812"/>
            <a:ext cx="3997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 depends only on geometry and in particular on product N</a:t>
            </a:r>
            <a:r>
              <a:rPr lang="en-US" sz="1400" baseline="-25000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400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3676" name="Picture 124" descr="http://www.hvtesla.com/images/tesla%20coil%20component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"/>
          <a:stretch/>
        </p:blipFill>
        <p:spPr bwMode="auto">
          <a:xfrm>
            <a:off x="7030048" y="3447742"/>
            <a:ext cx="2036164" cy="33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7107" y="1506447"/>
            <a:ext cx="2003399" cy="1998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506" y="1637597"/>
            <a:ext cx="2230353" cy="167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3" grpId="0"/>
      <p:bldP spid="24" grpId="0"/>
      <p:bldP spid="26" grpId="0"/>
      <p:bldP spid="5" grpId="0"/>
      <p:bldP spid="6" grpId="0"/>
      <p:bldP spid="7" grpId="0"/>
      <p:bldP spid="3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rott.physics.wisc.edu/demobook/pdfig4-3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51" y="2725338"/>
            <a:ext cx="2310458" cy="11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/>
          <p:cNvSpPr/>
          <p:nvPr/>
        </p:nvSpPr>
        <p:spPr>
          <a:xfrm rot="15477449">
            <a:off x="1863026" y="2751271"/>
            <a:ext cx="1231896" cy="1060174"/>
          </a:xfrm>
          <a:prstGeom prst="teardrop">
            <a:avLst>
              <a:gd name="adj" fmla="val 2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 see how a Tesla coil can create a vary large </a:t>
            </a:r>
            <a:r>
              <a:rPr lang="en-US" dirty="0" err="1" smtClean="0"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 let’s have a look to</a:t>
            </a:r>
          </a:p>
          <a:p>
            <a:r>
              <a:rPr lang="en-US" dirty="0" smtClean="0">
                <a:latin typeface="Comic Sans MS" pitchFamily="66" charset="0"/>
              </a:rPr>
              <a:t>an example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4800" y="3048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861458" y="1175299"/>
                <a:ext cx="2497328" cy="563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458" y="1175299"/>
                <a:ext cx="2497328" cy="563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426" y="500129"/>
            <a:ext cx="2909888" cy="2225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24649" y="712933"/>
            <a:ext cx="501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Drive a current i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(t)through solenoid 2 (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blue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5801" y="1243401"/>
            <a:ext cx="501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Flux through solenoid 1 is given by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4248" y="1852826"/>
            <a:ext cx="37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e</a:t>
            </a:r>
            <a:r>
              <a:rPr lang="en-US" dirty="0" err="1" smtClean="0">
                <a:latin typeface="Comic Sans MS" pitchFamily="66" charset="0"/>
              </a:rPr>
              <a:t>mf</a:t>
            </a:r>
            <a:r>
              <a:rPr lang="en-US" dirty="0" smtClean="0">
                <a:latin typeface="Comic Sans MS" pitchFamily="66" charset="0"/>
              </a:rPr>
              <a:t>  induced in solenoid 1 reads: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546785" y="1749368"/>
                <a:ext cx="132356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785" y="1749368"/>
                <a:ext cx="1323567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5434240" y="2209800"/>
                <a:ext cx="367865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In an operating Tesla coil</a:t>
                </a:r>
                <a:r>
                  <a:rPr lang="en-US" sz="1200" dirty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 </a:t>
                </a:r>
                <a:endParaRPr lang="en-US" sz="1200" dirty="0" smtClean="0">
                  <a:solidFill>
                    <a:srgbClr val="00B050"/>
                  </a:solidFill>
                  <a:latin typeface="Comic Sans MS" pitchFamily="66" charset="0"/>
                  <a:sym typeface="Mathematica1" panose="05000502060100000001" pitchFamily="2" charset="2"/>
                </a:endParaRPr>
              </a:p>
              <a:p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high 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frequency alternating current </a:t>
                </a:r>
                <a:endParaRPr lang="en-US" sz="1200" dirty="0" smtClean="0">
                  <a:solidFill>
                    <a:srgbClr val="00B050"/>
                  </a:solidFill>
                  <a:latin typeface="Comic Sans MS" pitchFamily="66" charset="0"/>
                  <a:sym typeface="Mathematica1" panose="05000502060100000001" pitchFamily="2" charset="2"/>
                </a:endParaRPr>
              </a:p>
              <a:p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creates 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large amplitudes of di</a:t>
                </a:r>
                <a:r>
                  <a:rPr lang="en-US" sz="1200" baseline="-250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2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/</a:t>
                </a:r>
                <a:r>
                  <a:rPr lang="en-US" sz="1200" dirty="0" err="1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dt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 </a:t>
                </a:r>
                <a:endParaRPr lang="en-US" sz="1200" dirty="0" smtClean="0">
                  <a:solidFill>
                    <a:srgbClr val="00B050"/>
                  </a:solidFill>
                  <a:latin typeface="Comic Sans MS" pitchFamily="66" charset="0"/>
                  <a:sym typeface="Mathematica1" panose="05000502060100000001" pitchFamily="2" charset="2"/>
                </a:endParaRPr>
              </a:p>
              <a:p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and 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thus large amplitudes of alternating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rgbClr val="00B050"/>
                    </a:solidFill>
                    <a:latin typeface="Comic Sans MS" pitchFamily="66" charset="0"/>
                    <a:sym typeface="Mathematica1" panose="05000502060100000001" pitchFamily="2" charset="2"/>
                  </a:rPr>
                  <a:t> </a:t>
                </a:r>
                <a:endParaRPr lang="en-US" sz="1200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4240" y="2209800"/>
                <a:ext cx="3678656" cy="830997"/>
              </a:xfrm>
              <a:prstGeom prst="rect">
                <a:avLst/>
              </a:prstGeom>
              <a:blipFill>
                <a:blip r:embed="rId7"/>
                <a:stretch>
                  <a:fillRect t="-735" b="-4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rot="5400000" flipH="1" flipV="1">
            <a:off x="8541163" y="280647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34240" y="3019155"/>
            <a:ext cx="3306514" cy="18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75454" y="2489336"/>
            <a:ext cx="722944" cy="1625464"/>
          </a:xfrm>
          <a:custGeom>
            <a:avLst/>
            <a:gdLst>
              <a:gd name="connsiteX0" fmla="*/ 571942 w 722944"/>
              <a:gd name="connsiteY0" fmla="*/ 1166070 h 1166070"/>
              <a:gd name="connsiteX1" fmla="*/ 1490 w 722944"/>
              <a:gd name="connsiteY1" fmla="*/ 637563 h 1166070"/>
              <a:gd name="connsiteX2" fmla="*/ 722944 w 722944"/>
              <a:gd name="connsiteY2" fmla="*/ 0 h 116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944" h="1166070">
                <a:moveTo>
                  <a:pt x="571942" y="1166070"/>
                </a:moveTo>
                <a:cubicBezTo>
                  <a:pt x="274132" y="998989"/>
                  <a:pt x="-23677" y="831908"/>
                  <a:pt x="1490" y="637563"/>
                </a:cubicBezTo>
                <a:cubicBezTo>
                  <a:pt x="26657" y="443218"/>
                  <a:pt x="374800" y="221609"/>
                  <a:pt x="722944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990600" y="4078069"/>
            <a:ext cx="7193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Hallmark of Tesla coil is the 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loose/critical 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coupling (large air gap) between the solenoids 1 and 2 to prevent damage (insulation between tightly coupled solenoids would experience dielectric breakdown). 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512" y="4721938"/>
            <a:ext cx="1476104" cy="19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124" name="Picture 140" descr="http://tesladownunder.com/Tesla_8f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55024"/>
            <a:ext cx="2989604" cy="2192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396335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From </a:t>
            </a:r>
            <a:endParaRPr lang="en-US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  <a:hlinkClick r:id="rId10"/>
              </a:rPr>
              <a:t>http</a:t>
            </a:r>
            <a:r>
              <a:rPr lang="en-US" sz="1200" dirty="0">
                <a:latin typeface="Comic Sans MS" pitchFamily="66" charset="0"/>
                <a:hlinkClick r:id="rId10"/>
              </a:rPr>
              <a:t>://tesladownunder.com/Tesla_coils_intro.htm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7502589" y="5562600"/>
            <a:ext cx="1726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Note, I did not </a:t>
            </a:r>
            <a:r>
              <a:rPr lang="en-US" sz="1200" dirty="0" smtClean="0">
                <a:latin typeface="Comic Sans MS" pitchFamily="66" charset="0"/>
              </a:rPr>
              <a:t>check</a:t>
            </a:r>
          </a:p>
          <a:p>
            <a:r>
              <a:rPr lang="en-US" sz="1200" dirty="0" smtClean="0">
                <a:latin typeface="Comic Sans MS" pitchFamily="66" charset="0"/>
              </a:rPr>
              <a:t>the </a:t>
            </a:r>
            <a:r>
              <a:rPr lang="en-US" sz="1200" dirty="0" smtClean="0">
                <a:latin typeface="Comic Sans MS" pitchFamily="66" charset="0"/>
              </a:rPr>
              <a:t>scientific </a:t>
            </a:r>
            <a:r>
              <a:rPr lang="en-US" sz="1200" dirty="0" smtClean="0">
                <a:latin typeface="Comic Sans MS" pitchFamily="66" charset="0"/>
              </a:rPr>
              <a:t>validity</a:t>
            </a:r>
          </a:p>
          <a:p>
            <a:r>
              <a:rPr lang="en-US" sz="1200" dirty="0" smtClean="0">
                <a:latin typeface="Comic Sans MS" pitchFamily="66" charset="0"/>
              </a:rPr>
              <a:t>of the information</a:t>
            </a:r>
          </a:p>
          <a:p>
            <a:r>
              <a:rPr lang="en-US" sz="1200" dirty="0" smtClean="0">
                <a:latin typeface="Comic Sans MS" pitchFamily="66" charset="0"/>
              </a:rPr>
              <a:t>provided on this </a:t>
            </a:r>
          </a:p>
          <a:p>
            <a:r>
              <a:rPr lang="en-US" sz="1200" dirty="0" smtClean="0">
                <a:latin typeface="Comic Sans MS" pitchFamily="66" charset="0"/>
              </a:rPr>
              <a:t>web-site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17175" y="3086122"/>
                <a:ext cx="6080018" cy="77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 </a:t>
                </a:r>
                <a:r>
                  <a:rPr lang="en-US" dirty="0">
                    <a:latin typeface="Comic Sans MS" pitchFamily="66" charset="0"/>
                  </a:rPr>
                  <a:t>P</a:t>
                </a:r>
                <a:r>
                  <a:rPr lang="en-US" dirty="0" smtClean="0">
                    <a:latin typeface="Comic Sans MS" pitchFamily="66" charset="0"/>
                  </a:rPr>
                  <a:t>rimary </a:t>
                </a:r>
                <a:r>
                  <a:rPr lang="en-US" dirty="0">
                    <a:latin typeface="Comic Sans MS" pitchFamily="66" charset="0"/>
                  </a:rPr>
                  <a:t>and secondary resonant circuits tuned to </a:t>
                </a:r>
                <a:r>
                  <a:rPr lang="en-US" dirty="0" smtClean="0">
                    <a:latin typeface="Comic Sans MS" pitchFamily="66" charset="0"/>
                  </a:rPr>
                  <a:t>same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latin typeface="Comic Sans MS" pitchFamily="66" charset="0"/>
                  </a:rPr>
                  <a:t>  with f= 100 </a:t>
                </a:r>
                <a:r>
                  <a:rPr lang="en-US" dirty="0">
                    <a:latin typeface="Comic Sans MS" pitchFamily="66" charset="0"/>
                  </a:rPr>
                  <a:t>kHz to 1 MHz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75" y="3086122"/>
                <a:ext cx="6080018" cy="777392"/>
              </a:xfrm>
              <a:prstGeom prst="rect">
                <a:avLst/>
              </a:prstGeom>
              <a:blipFill>
                <a:blip r:embed="rId11"/>
                <a:stretch>
                  <a:fillRect l="-802" t="-3125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5181600" y="3784646"/>
            <a:ext cx="0" cy="17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3962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7800" y="3729335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ee slide 11 for derivation of resonance frequency</a:t>
            </a:r>
          </a:p>
          <a:p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n LC-circuit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4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 animBg="1"/>
      <p:bldP spid="24" grpId="0"/>
      <p:bldP spid="26" grpId="0"/>
      <p:bldP spid="27" grpId="0"/>
      <p:bldP spid="30" grpId="0"/>
      <p:bldP spid="32" grpId="0"/>
      <p:bldP spid="33" grpId="0"/>
      <p:bldP spid="3" grpId="0" animBg="1"/>
      <p:bldP spid="39" grpId="0"/>
      <p:bldP spid="4" grpId="0"/>
      <p:bldP spid="41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038600" y="2627422"/>
            <a:ext cx="1753511" cy="83611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52600" y="381000"/>
            <a:ext cx="5410200" cy="576263"/>
            <a:chOff x="966630" y="304800"/>
            <a:chExt cx="5017105" cy="576263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1107957" y="362716"/>
              <a:ext cx="4875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Self-Inductance and Inductors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400" y="1295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concept that a changing flux induces an </a:t>
            </a:r>
            <a:r>
              <a:rPr lang="en-US" dirty="0" err="1" smtClean="0"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 can also be applied in the case of a single solenoid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79868"/>
            <a:ext cx="347502" cy="225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20798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Self-inductance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8453" y="2101444"/>
                <a:ext cx="2497328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53" y="2101444"/>
                <a:ext cx="2497328" cy="5259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235579" y="2855684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99726" y="2733966"/>
                <a:ext cx="135049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26" y="2733966"/>
                <a:ext cx="1350498" cy="525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7564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38135" y="2733966"/>
                <a:ext cx="122059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135" y="2733966"/>
                <a:ext cx="1220591" cy="5259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38721" y="3886200"/>
            <a:ext cx="792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device designed to have a particular inductance L is called an inductor</a:t>
            </a:r>
            <a:endParaRPr lang="en-US" dirty="0"/>
          </a:p>
        </p:txBody>
      </p:sp>
      <p:pic>
        <p:nvPicPr>
          <p:cNvPr id="25668" name="Picture 68" descr="http://upload.wikimedia.org/wikipedia/commons/2/27/Aplikimi_i_feritev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" y="4271611"/>
            <a:ext cx="2070770" cy="20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8600" y="6366154"/>
            <a:ext cx="7479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Examples </a:t>
            </a:r>
            <a:r>
              <a:rPr lang="en-US" dirty="0">
                <a:latin typeface="Comic Sans MS" pitchFamily="66" charset="0"/>
              </a:rPr>
              <a:t>from </a:t>
            </a:r>
            <a:r>
              <a:rPr lang="en-US" sz="1200" dirty="0">
                <a:latin typeface="Comic Sans MS" pitchFamily="66" charset="0"/>
                <a:hlinkClick r:id="rId8"/>
              </a:rPr>
              <a:t>http://upload.wikimedia.org/wikipedia/commons/2/27/Aplikimi_i_feriteve.png</a:t>
            </a:r>
            <a:endParaRPr lang="en-US" sz="1200" dirty="0"/>
          </a:p>
        </p:txBody>
      </p:sp>
      <p:pic>
        <p:nvPicPr>
          <p:cNvPr id="25670" name="Picture 70" descr="http://wikipremed.com/image_science_archive_68/010404_68/144850_38901_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1" y="4797575"/>
            <a:ext cx="1911292" cy="14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800675" y="4683731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Circuit symbol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773" y="1643216"/>
            <a:ext cx="2845644" cy="22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  <p:bldP spid="32" grpId="0" animBg="1"/>
      <p:bldP spid="3" grpId="0"/>
      <p:bldP spid="16" grpId="0"/>
      <p:bldP spid="17" grpId="0"/>
      <p:bldP spid="18" grpId="0"/>
      <p:bldP spid="20" grpId="0"/>
      <p:bldP spid="22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6340" y="4157246"/>
            <a:ext cx="282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Note: Sign opposite to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emf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7323" y="129569"/>
            <a:ext cx="5430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The effect of an inductor in a circuit 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22" y="527993"/>
            <a:ext cx="58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compare resistor and inductor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8283" y="3254593"/>
            <a:ext cx="71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Emf</a:t>
            </a:r>
            <a:endParaRPr lang="en-US" sz="1600" dirty="0" smtClean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0" y="897325"/>
            <a:ext cx="160020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059250"/>
            <a:ext cx="1143000" cy="20002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7963" y="3238956"/>
            <a:ext cx="3902978" cy="646331"/>
            <a:chOff x="207963" y="3625363"/>
            <a:chExt cx="3902978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207963" y="3625363"/>
              <a:ext cx="3902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urrent flowing through resistor R </a:t>
              </a:r>
            </a:p>
            <a:p>
              <a:r>
                <a:rPr lang="en-US" dirty="0" smtClean="0"/>
                <a:t>gives rise to potential drop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33168" y="3948528"/>
                  <a:ext cx="9166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168" y="3948528"/>
                  <a:ext cx="91666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98" r="-4636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9600" y="5918433"/>
                <a:ext cx="122059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00" y="5918433"/>
                <a:ext cx="1220591" cy="5259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24296" y="3220726"/>
            <a:ext cx="241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o</a:t>
            </a:r>
            <a:r>
              <a:rPr lang="en-US" sz="1600" dirty="0" smtClean="0">
                <a:latin typeface="Comic Sans MS" pitchFamily="66" charset="0"/>
              </a:rPr>
              <a:t>pposes current change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721" y="3847879"/>
            <a:ext cx="347502" cy="2255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139922" y="3771427"/>
            <a:ext cx="241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Potential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8266" y="3622330"/>
                <a:ext cx="108542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66" y="3622330"/>
                <a:ext cx="1085425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7293702" y="4094601"/>
            <a:ext cx="158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8200" y="4433155"/>
            <a:ext cx="2645502" cy="40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985" y="4800599"/>
            <a:ext cx="1318155" cy="1977233"/>
          </a:xfrm>
          <a:prstGeom prst="rect">
            <a:avLst/>
          </a:prstGeom>
        </p:spPr>
      </p:pic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81985" y="4571654"/>
            <a:ext cx="6904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Example: Inductance of an air core </a:t>
            </a:r>
            <a:r>
              <a:rPr lang="en-US" sz="2000" b="1" dirty="0" err="1" smtClean="0">
                <a:solidFill>
                  <a:srgbClr val="0070C0"/>
                </a:solidFill>
                <a:latin typeface="Comic Sans MS" pitchFamily="66" charset="0"/>
              </a:rPr>
              <a:t>toroidal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solenoid 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6691" y="5047618"/>
            <a:ext cx="392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1) Determine B from Ampere’s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1222" y="4931585"/>
                <a:ext cx="157613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bar>
                            <m:ba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222" y="4931585"/>
                <a:ext cx="1576136" cy="7265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267" y="515098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26769" y="4931585"/>
                <a:ext cx="152240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69" y="4931585"/>
                <a:ext cx="1522404" cy="6090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533400" y="5376552"/>
            <a:ext cx="304800" cy="33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04" name="TextBox 123903"/>
          <p:cNvSpPr txBox="1"/>
          <p:nvPr/>
        </p:nvSpPr>
        <p:spPr>
          <a:xfrm>
            <a:off x="720681" y="533680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36691" y="5543828"/>
            <a:ext cx="415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 Determine flux through one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5" name="TextBox 123904"/>
              <p:cNvSpPr txBox="1"/>
              <p:nvPr/>
            </p:nvSpPr>
            <p:spPr>
              <a:xfrm>
                <a:off x="5611954" y="5467974"/>
                <a:ext cx="1788182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905" name="TextBox 1239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54" y="5467974"/>
                <a:ext cx="1788182" cy="5167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36691" y="5994633"/>
            <a:ext cx="57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3) Determine </a:t>
            </a:r>
            <a:r>
              <a:rPr lang="en-US" dirty="0" err="1" smtClean="0"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 of solenoid and compare 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18010" y="6273364"/>
                <a:ext cx="280237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10" y="6273364"/>
                <a:ext cx="2802370" cy="55585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929" y="6517913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1222" y="6264858"/>
                <a:ext cx="119128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222" y="6264858"/>
                <a:ext cx="1191288" cy="55585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7675" y="3123035"/>
                <a:ext cx="122059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75" y="3123035"/>
                <a:ext cx="1220591" cy="52591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2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  <p:bldP spid="18" grpId="0"/>
      <p:bldP spid="27" grpId="0"/>
      <p:bldP spid="28" grpId="0"/>
      <p:bldP spid="30" grpId="0"/>
      <p:bldP spid="31" grpId="0"/>
      <p:bldP spid="39" grpId="0"/>
      <p:bldP spid="40" grpId="0"/>
      <p:bldP spid="17" grpId="0"/>
      <p:bldP spid="21" grpId="0"/>
      <p:bldP spid="123904" grpId="0"/>
      <p:bldP spid="48" grpId="0"/>
      <p:bldP spid="123905" grpId="0"/>
      <p:bldP spid="50" grpId="0"/>
      <p:bldP spid="51" grpId="0"/>
      <p:bldP spid="5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457200" y="5221539"/>
            <a:ext cx="85344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20875" y="228600"/>
            <a:ext cx="4251325" cy="888913"/>
            <a:chOff x="966630" y="304800"/>
            <a:chExt cx="5017105" cy="888913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1530754" y="362716"/>
              <a:ext cx="44529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Magnetic field Energy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3400" y="1066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will see that similar to the electric field there is energy stored in a magnetic field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1430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6229" y="234153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calculate the energy input U needed to establish a current I in an ideal (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zero resistance</a:t>
            </a:r>
            <a:r>
              <a:rPr lang="en-US" dirty="0" smtClean="0">
                <a:latin typeface="Comic Sans MS" pitchFamily="66" charset="0"/>
              </a:rPr>
              <a:t>) inductor with inductance L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6229" y="3516868"/>
            <a:ext cx="72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72640" y="3516868"/>
            <a:ext cx="651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e obtain for the power, P,  delivered to the inductor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48121" y="1832892"/>
            <a:ext cx="5430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Energy stored in an Inductor</a:t>
            </a:r>
            <a:endParaRPr lang="en-US" sz="1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3435" y="3408172"/>
                <a:ext cx="108542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35" y="3408172"/>
                <a:ext cx="1085425" cy="5259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3400" y="4086210"/>
                <a:ext cx="1102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86210"/>
                <a:ext cx="11027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50133" y="3951894"/>
                <a:ext cx="94782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33" y="3951894"/>
                <a:ext cx="947824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2644" y="4537599"/>
            <a:ext cx="589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the energy delivered after time, t, we obtain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78958" y="4366398"/>
                <a:ext cx="1926938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958" y="4366398"/>
                <a:ext cx="1926938" cy="7117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0001" y="4935740"/>
            <a:ext cx="589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Changing integration variable from t to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we obtain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9295" y="5609340"/>
                <a:ext cx="1465851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5" y="5609340"/>
                <a:ext cx="1465851" cy="7152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99291" y="5661502"/>
                <a:ext cx="97250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91" y="5661502"/>
                <a:ext cx="972509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096285" y="5678269"/>
            <a:ext cx="589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Energy stored in an inductor when permanent current I is flowing</a:t>
            </a:r>
            <a:endParaRPr lang="en-US" baseline="-2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/>
      <p:bldP spid="32" grpId="0" animBg="1"/>
      <p:bldP spid="34" grpId="0"/>
      <p:bldP spid="35" grpId="0"/>
      <p:bldP spid="36" grpId="0"/>
      <p:bldP spid="21" grpId="0"/>
      <p:bldP spid="22" grpId="0"/>
      <p:bldP spid="24" grpId="0"/>
      <p:bldP spid="25" grpId="0"/>
      <p:bldP spid="28" grpId="0"/>
      <p:bldP spid="30" grpId="0"/>
      <p:bldP spid="3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2819400" y="5116801"/>
            <a:ext cx="2057400" cy="1360199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414" y="2718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now want to use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348066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79414" y="151064"/>
                <a:ext cx="119981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14" y="151064"/>
                <a:ext cx="1199816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74814" y="30430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o see that the energy is stored in the field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700135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very much in analogy to the transition from energy in a capacitor to energy stored in the electric field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838" y="1433872"/>
            <a:ext cx="587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recall the inductance L of a </a:t>
            </a:r>
            <a:r>
              <a:rPr lang="en-US" dirty="0" err="1" smtClean="0">
                <a:latin typeface="Comic Sans MS" pitchFamily="66" charset="0"/>
              </a:rPr>
              <a:t>toroidal</a:t>
            </a:r>
            <a:r>
              <a:rPr lang="en-US" dirty="0" smtClean="0">
                <a:latin typeface="Comic Sans MS" pitchFamily="66" charset="0"/>
              </a:rPr>
              <a:t> inductor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54094" y="1310717"/>
                <a:ext cx="119128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94" y="1310717"/>
                <a:ext cx="1191288" cy="55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809240"/>
            <a:ext cx="1318155" cy="19772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4354" y="2117374"/>
            <a:ext cx="66828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omic Sans MS" pitchFamily="66" charset="0"/>
              </a:rPr>
              <a:t>Volume, V,  which is filled with a magnetic field of magnitude  </a:t>
            </a:r>
            <a:endParaRPr lang="en-US" sz="1700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75868" y="1979395"/>
                <a:ext cx="152240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868" y="1979395"/>
                <a:ext cx="1522404" cy="609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94355" y="2546572"/>
                <a:ext cx="1182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355" y="2546572"/>
                <a:ext cx="118263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63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576986" y="2591190"/>
            <a:ext cx="4509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omic Sans MS" pitchFamily="66" charset="0"/>
              </a:rPr>
              <a:t>w</a:t>
            </a:r>
            <a:r>
              <a:rPr lang="en-US" sz="1700" dirty="0" smtClean="0">
                <a:latin typeface="Comic Sans MS" pitchFamily="66" charset="0"/>
              </a:rPr>
              <a:t>here A is the area of the cross-section</a:t>
            </a:r>
            <a:endParaRPr lang="en-US" sz="1700" baseline="-25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395087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energy 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24000" y="3830071"/>
                <a:ext cx="119981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30071"/>
                <a:ext cx="1199816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667000" y="398010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be expressed as 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76800" y="3830071"/>
                <a:ext cx="181895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830071"/>
                <a:ext cx="1818959" cy="6481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40967" y="3806571"/>
                <a:ext cx="2374433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67" y="3806571"/>
                <a:ext cx="2374433" cy="69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5334000" y="3592926"/>
            <a:ext cx="0" cy="44567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114800" y="359292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28756" y="3025542"/>
                <a:ext cx="119128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756" y="3025542"/>
                <a:ext cx="1191288" cy="5558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6764053" y="3569538"/>
            <a:ext cx="0" cy="44567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44853" y="3569539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61160" y="2972323"/>
                <a:ext cx="152240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160" y="2972323"/>
                <a:ext cx="1522404" cy="6090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850082" y="311880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=I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4499465"/>
                <a:ext cx="1659108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9465"/>
                <a:ext cx="1659108" cy="69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28288" y="4499465"/>
                <a:ext cx="1058944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88" y="4499465"/>
                <a:ext cx="1058944" cy="6951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276600" y="468077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hich yields the energy density u=U/V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09562" y="5410107"/>
                <a:ext cx="1110368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62" y="5410107"/>
                <a:ext cx="1110368" cy="69519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800600" y="5536730"/>
            <a:ext cx="17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or vacuum or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400800" y="5372265"/>
                <a:ext cx="1110368" cy="691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372265"/>
                <a:ext cx="1110368" cy="69153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511168" y="5536730"/>
            <a:ext cx="163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n a magnetic material</a:t>
            </a:r>
            <a:endParaRPr lang="en-US" baseline="-2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9" grpId="0" autoUpdateAnimBg="0"/>
      <p:bldP spid="20" grpId="0" animBg="1" autoUpdateAnimBg="0"/>
      <p:bldP spid="13" grpId="0"/>
      <p:bldP spid="14" grpId="0" autoUpdateAnimBg="0"/>
      <p:bldP spid="15" grpId="0" autoUpdateAnimBg="0"/>
      <p:bldP spid="16" grpId="0" autoUpdateAnimBg="0"/>
      <p:bldP spid="17" grpId="0"/>
      <p:bldP spid="21" grpId="0" autoUpdateAnimBg="0"/>
      <p:bldP spid="24" grpId="0"/>
      <p:bldP spid="27" grpId="0"/>
      <p:bldP spid="28" grpId="0" autoUpdateAnimBg="0"/>
      <p:bldP spid="29" grpId="0" autoUpdateAnimBg="0"/>
      <p:bldP spid="31" grpId="0"/>
      <p:bldP spid="32" grpId="0" autoUpdateAnimBg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 autoUpdateAnimBg="0"/>
      <p:bldP spid="44" grpId="0"/>
      <p:bldP spid="46" grpId="0" autoUpdateAnimBg="0"/>
      <p:bldP spid="47" grpId="0"/>
      <p:bldP spid="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utoShape 19"/>
          <p:cNvSpPr>
            <a:spLocks noChangeArrowheads="1"/>
          </p:cNvSpPr>
          <p:nvPr/>
        </p:nvSpPr>
        <p:spPr bwMode="auto">
          <a:xfrm>
            <a:off x="1294416" y="5724048"/>
            <a:ext cx="2263062" cy="103783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743200" y="304800"/>
            <a:ext cx="3032125" cy="576263"/>
            <a:chOff x="966630" y="304800"/>
            <a:chExt cx="5017105" cy="576263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630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530754" y="362716"/>
              <a:ext cx="4452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R-L circuits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2152650" cy="25336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728865" y="1447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Kirchhoff’s loop rule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990600" y="2028825"/>
            <a:ext cx="914400" cy="914400"/>
          </a:xfrm>
          <a:prstGeom prst="arc">
            <a:avLst>
              <a:gd name="adj1" fmla="val 16200000"/>
              <a:gd name="adj2" fmla="val 1131985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05365" y="1369509"/>
                <a:ext cx="18509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65" y="1369509"/>
                <a:ext cx="1850956" cy="525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749556" y="191503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t=0 is time when switch is closed all the voltage drops across L and thus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(t=0)=0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728864" y="2578541"/>
                <a:ext cx="6186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 I becomes stationary and is limited only by R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64" y="2578541"/>
                <a:ext cx="61865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88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1276" y="2926967"/>
                <a:ext cx="603947" cy="518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76" y="2926967"/>
                <a:ext cx="603947" cy="5186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35609" y="3806912"/>
            <a:ext cx="378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Solving the differential equation:</a:t>
            </a:r>
            <a:endParaRPr lang="en-US" baseline="-25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8200" y="3661532"/>
                <a:ext cx="2106859" cy="632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61532"/>
                <a:ext cx="2106859" cy="6325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7633" y="4411257"/>
                <a:ext cx="3430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Substitution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yields  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3" y="4411257"/>
                <a:ext cx="343096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99" t="-8333" r="-302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48970" y="4425592"/>
                <a:ext cx="1365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𝑅𝑑𝑖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70" y="4425592"/>
                <a:ext cx="13653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000" y="5034184"/>
                <a:ext cx="2167453" cy="632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𝑅𝑖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34184"/>
                <a:ext cx="2167453" cy="63254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6410" y="531276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10049" y="5145496"/>
                <a:ext cx="169790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049" y="5145496"/>
                <a:ext cx="1697901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2802" y="531276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30843" y="5091282"/>
                <a:ext cx="1840247" cy="518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43" y="5091282"/>
                <a:ext cx="1840247" cy="5183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849" y="6128860"/>
            <a:ext cx="347502" cy="225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404329" y="5890770"/>
                <a:ext cx="2117759" cy="621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29" y="5890770"/>
                <a:ext cx="2117759" cy="6214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8" grpId="0"/>
      <p:bldP spid="3" grpId="0" animBg="1"/>
      <p:bldP spid="51" grpId="0"/>
      <p:bldP spid="60" grpId="0"/>
      <p:bldP spid="63" grpId="0"/>
      <p:bldP spid="5" grpId="0"/>
      <p:bldP spid="64" grpId="0"/>
      <p:bldP spid="6" grpId="0"/>
      <p:bldP spid="65" grpId="0"/>
      <p:bldP spid="7" grpId="0"/>
      <p:bldP spid="66" grpId="0"/>
      <p:bldP spid="8" grpId="0"/>
      <p:bldP spid="9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5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78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26616&quot;&gt;&lt;property id=&quot;20148&quot; value=&quot;5&quot;/&gt;&lt;property id=&quot;20300&quot; value=&quot;Slide 11&quot;/&gt;&lt;property id=&quot;20307&quot; value=&quot;279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22445</TotalTime>
  <Words>890</Words>
  <Application>Microsoft Office PowerPoint</Application>
  <PresentationFormat>On-screen Show (4:3)</PresentationFormat>
  <Paragraphs>191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Mathematica1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799</cp:revision>
  <dcterms:created xsi:type="dcterms:W3CDTF">2011-03-14T16:43:15Z</dcterms:created>
  <dcterms:modified xsi:type="dcterms:W3CDTF">2016-12-07T17:00:08Z</dcterms:modified>
</cp:coreProperties>
</file>