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61" r:id="rId4"/>
    <p:sldId id="263" r:id="rId5"/>
    <p:sldId id="264" r:id="rId6"/>
    <p:sldId id="278" r:id="rId7"/>
    <p:sldId id="280" r:id="rId8"/>
    <p:sldId id="282" r:id="rId9"/>
    <p:sldId id="281" r:id="rId10"/>
    <p:sldId id="274" r:id="rId11"/>
    <p:sldId id="275" r:id="rId12"/>
    <p:sldId id="265" r:id="rId13"/>
    <p:sldId id="266" r:id="rId14"/>
    <p:sldId id="279" r:id="rId15"/>
    <p:sldId id="267" r:id="rId16"/>
    <p:sldId id="26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4203" autoAdjust="0"/>
  </p:normalViewPr>
  <p:slideViewPr>
    <p:cSldViewPr>
      <p:cViewPr varScale="1">
        <p:scale>
          <a:sx n="105" d="100"/>
          <a:sy n="105" d="100"/>
        </p:scale>
        <p:origin x="17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7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32F8F-2767-42E6-9775-48C67BB836F5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408C9-FED1-4E25-9635-FC524EB95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7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24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8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A8E-96A1-4A5F-B947-B8D9559EBBC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7.png"/><Relationship Id="rId9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1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7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65.wmf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4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6.wmf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80.png"/><Relationship Id="rId10" Type="http://schemas.openxmlformats.org/officeDocument/2006/relationships/image" Target="../media/image77.wmf"/><Relationship Id="rId4" Type="http://schemas.openxmlformats.org/officeDocument/2006/relationships/image" Target="../media/image79.png"/><Relationship Id="rId9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4.wmf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17" Type="http://schemas.openxmlformats.org/officeDocument/2006/relationships/hyperlink" Target="http://en.wikipedia.org/wiki/File:Sinh_cosh_tanh.sv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6.jpeg"/><Relationship Id="rId19" Type="http://schemas.openxmlformats.org/officeDocument/2006/relationships/image" Target="../media/image23.wmf"/><Relationship Id="rId4" Type="http://schemas.openxmlformats.org/officeDocument/2006/relationships/hyperlink" Target="http://upload.wikimedia.org/wikipedia/commons/7/76/Sinh_cosh_tanh.svg" TargetMode="External"/><Relationship Id="rId9" Type="http://schemas.openxmlformats.org/officeDocument/2006/relationships/image" Target="../media/image19.wmf"/><Relationship Id="rId1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1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5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105/37/13716.full.pdf+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r.org/mach" TargetMode="Externa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-nuclear-news.org/NN-Work-starts-on-Iter-central-solenoid-1504155.html" TargetMode="External"/><Relationship Id="rId5" Type="http://schemas.openxmlformats.org/officeDocument/2006/relationships/hyperlink" Target="http://link.brightcove.com/services/player/bcpid2538399966001/?bctid=3250151664001&amp;autoStart=false" TargetMode="Externa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304800"/>
            <a:ext cx="5638800" cy="576263"/>
            <a:chOff x="1080655" y="304800"/>
            <a:chExt cx="4789055" cy="576263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1080655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1607301" y="362716"/>
              <a:ext cx="35505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Sources of magnetic field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1295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magnetic field of a single moving charge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13716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600" y="1828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Our textbook starts by stating “experiments show that …”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2214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-That is a valid point, always the supreme criterion, and historically what happened.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25146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However, we have shown already in our relativistic consideration that moving charges  of a current create a B-field.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Recall</a:t>
            </a:r>
            <a:r>
              <a:rPr lang="en-US" dirty="0" smtClean="0">
                <a:latin typeface="Comic Sans MS" pitchFamily="66" charset="0"/>
              </a:rPr>
              <a:t>: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3276600" y="5486400"/>
            <a:ext cx="3886200" cy="1066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950425"/>
            <a:ext cx="6477000" cy="188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rot="5400000" flipH="1" flipV="1">
            <a:off x="4544841" y="3155135"/>
            <a:ext cx="3048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200" y="4648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In the lab frame (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frame of the wire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) we interpret this as the magnetic Lorentz force</a:t>
            </a:r>
          </a:p>
        </p:txBody>
      </p:sp>
      <p:graphicFrame>
        <p:nvGraphicFramePr>
          <p:cNvPr id="36" name="Object 20"/>
          <p:cNvGraphicFramePr>
            <a:graphicFrameLocks noChangeAspect="1"/>
          </p:cNvGraphicFramePr>
          <p:nvPr/>
        </p:nvGraphicFramePr>
        <p:xfrm>
          <a:off x="215900" y="5686425"/>
          <a:ext cx="24066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0" name="Equation" r:id="rId5" imgW="1460160" imgH="431640" progId="Equation.DSMT4">
                  <p:embed/>
                </p:oleObj>
              </mc:Choice>
              <mc:Fallback>
                <p:oleObj name="Equation" r:id="rId5" imgW="146016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686425"/>
                        <a:ext cx="24066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590800" y="5867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graphicFrame>
        <p:nvGraphicFramePr>
          <p:cNvPr id="38" name="Object 21"/>
          <p:cNvGraphicFramePr>
            <a:graphicFrameLocks noChangeAspect="1"/>
          </p:cNvGraphicFramePr>
          <p:nvPr/>
        </p:nvGraphicFramePr>
        <p:xfrm>
          <a:off x="3376613" y="5732463"/>
          <a:ext cx="34988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1" name="Equation" r:id="rId7" imgW="2120760" imgH="431640" progId="Equation.DSMT4">
                  <p:embed/>
                </p:oleObj>
              </mc:Choice>
              <mc:Fallback>
                <p:oleObj name="Equation" r:id="rId7" imgW="21207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5732463"/>
                        <a:ext cx="34988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429000" y="6397823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magnetic B-field in distance r from a wire carrying the current I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800600" y="5867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53000" y="57150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22"/>
          <p:cNvGraphicFramePr>
            <a:graphicFrameLocks noChangeAspect="1"/>
          </p:cNvGraphicFramePr>
          <p:nvPr/>
        </p:nvGraphicFramePr>
        <p:xfrm>
          <a:off x="5010794" y="4955360"/>
          <a:ext cx="10271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2" name="Equation" r:id="rId9" imgW="622080" imgH="431640" progId="Equation.DSMT4">
                  <p:embed/>
                </p:oleObj>
              </mc:Choice>
              <mc:Fallback>
                <p:oleObj name="Equation" r:id="rId9" imgW="6220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794" y="4955360"/>
                        <a:ext cx="10271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8" grpId="0"/>
      <p:bldP spid="21" grpId="0"/>
      <p:bldP spid="30" grpId="0"/>
      <p:bldP spid="31" grpId="0" animBg="1"/>
      <p:bldP spid="35" grpId="0"/>
      <p:bldP spid="37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819400" y="228600"/>
            <a:ext cx="3352800" cy="576263"/>
            <a:chOff x="966630" y="304800"/>
            <a:chExt cx="5017105" cy="576263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66630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1530754" y="362716"/>
              <a:ext cx="44529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Ampere’s law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3400" y="1066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Similar to the simplified  calculation of electric fields of charge distributions using Gauss’ law we can often find a simplified way to calculate magnetic fields of currents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11430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3400" y="2057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Biot-Savart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works always but integration can be tough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26024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electric case we could use Gauss’ law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6229" y="3516868"/>
            <a:ext cx="239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Magnetic Gauss law 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2819400" y="3429000"/>
          <a:ext cx="1295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Equation" r:id="rId4" imgW="685800" imgH="304560" progId="Equation.DSMT4">
                  <p:embed/>
                </p:oleObj>
              </mc:Choice>
              <mc:Fallback>
                <p:oleObj name="Equation" r:id="rId4" imgW="68580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9000"/>
                        <a:ext cx="12954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267200" y="3505200"/>
            <a:ext cx="239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not so useful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4191000"/>
            <a:ext cx="674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explore what a line integral can do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57358" name="Object 14"/>
          <p:cNvGraphicFramePr>
            <a:graphicFrameLocks noChangeAspect="1"/>
          </p:cNvGraphicFramePr>
          <p:nvPr/>
        </p:nvGraphicFramePr>
        <p:xfrm>
          <a:off x="5029200" y="2462213"/>
          <a:ext cx="14636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0" name="Equation" r:id="rId6" imgW="774360" imgH="431640" progId="Equation.DSMT4">
                  <p:embed/>
                </p:oleObj>
              </mc:Choice>
              <mc:Fallback>
                <p:oleObj name="Equation" r:id="rId6" imgW="77436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62213"/>
                        <a:ext cx="1463675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228600" y="42672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2971800" y="4572000"/>
          <a:ext cx="1247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1" name="Equation" r:id="rId8" imgW="660240" imgH="304560" progId="Equation.DSMT4">
                  <p:embed/>
                </p:oleObj>
              </mc:Choice>
              <mc:Fallback>
                <p:oleObj name="Equation" r:id="rId8" imgW="66024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12477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09600" y="4648200"/>
            <a:ext cx="239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the electric case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4648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because E conservative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5257800"/>
            <a:ext cx="239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What about </a:t>
            </a:r>
            <a:endParaRPr lang="en-US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7360" name="Object 16"/>
          <p:cNvGraphicFramePr>
            <a:graphicFrameLocks noChangeAspect="1"/>
          </p:cNvGraphicFramePr>
          <p:nvPr/>
        </p:nvGraphicFramePr>
        <p:xfrm>
          <a:off x="696913" y="5791200"/>
          <a:ext cx="12239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2" name="Equation" r:id="rId10" imgW="647640" imgH="304560" progId="Equation.DSMT4">
                  <p:embed/>
                </p:oleObj>
              </mc:Choice>
              <mc:Fallback>
                <p:oleObj name="Equation" r:id="rId10" imgW="647640" imgH="3045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5791200"/>
                        <a:ext cx="122396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3048000" cy="272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3400" y="76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consider magnetic field caused by a long, straight conductor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600" y="1524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388" name="Object 20"/>
          <p:cNvGraphicFramePr>
            <a:graphicFrameLocks noChangeAspect="1"/>
          </p:cNvGraphicFramePr>
          <p:nvPr/>
        </p:nvGraphicFramePr>
        <p:xfrm>
          <a:off x="3200400" y="685800"/>
          <a:ext cx="1320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4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85800"/>
                        <a:ext cx="13208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242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We chose as integration path the path of the field line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3200400" y="2380306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3581400" y="2057400"/>
          <a:ext cx="5522913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5" name="Equation" r:id="rId7" imgW="2920680" imgH="812520" progId="Equation.DSMT4">
                  <p:embed/>
                </p:oleObj>
              </mc:Choice>
              <mc:Fallback>
                <p:oleObj name="Equation" r:id="rId7" imgW="2920680" imgH="81252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5522913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81000" y="3810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0" y="3657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Line integral just depends on the enclosed current (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not on r…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en-US" sz="20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4724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What if the integration path does not enclose the current ?</a:t>
            </a:r>
            <a:endParaRPr lang="en-US" b="1" baseline="-25000" dirty="0">
              <a:latin typeface="Comic Sans MS" pitchFamily="66" charset="0"/>
            </a:endParaRPr>
          </a:p>
        </p:txBody>
      </p:sp>
      <p:pic>
        <p:nvPicPr>
          <p:cNvPr id="58391" name="Picture 23" descr="http://www.lateralthinking.biz/wp-content/uploads/2009/11/what-i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181600"/>
            <a:ext cx="1305607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nimBg="1" autoUpdateAnimBg="0"/>
      <p:bldP spid="22" grpId="0" autoUpdateAnimBg="0"/>
      <p:bldP spid="23" grpId="0" animBg="1" autoUpdateAnimBg="0"/>
      <p:bldP spid="25" grpId="0" animBg="1" autoUpdateAnimBg="0"/>
      <p:bldP spid="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3048000" cy="25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228600" y="228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consider this example (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result holds in general see textbook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3429000" y="762000"/>
          <a:ext cx="45148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2" name="Equation" r:id="rId5" imgW="2387520" imgH="304560" progId="Equation.DSMT4">
                  <p:embed/>
                </p:oleObj>
              </mc:Choice>
              <mc:Fallback>
                <p:oleObj name="Equation" r:id="rId5" imgW="2387520" imgH="3045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62000"/>
                        <a:ext cx="45148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4267200" y="1371600"/>
            <a:ext cx="773220" cy="566835"/>
            <a:chOff x="4267200" y="1524000"/>
            <a:chExt cx="773220" cy="566835"/>
          </a:xfrm>
        </p:grpSpPr>
        <p:sp>
          <p:nvSpPr>
            <p:cNvPr id="31" name="Arc 30"/>
            <p:cNvSpPr/>
            <p:nvPr/>
          </p:nvSpPr>
          <p:spPr>
            <a:xfrm rot="18671089">
              <a:off x="4376836" y="1557435"/>
              <a:ext cx="5334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67200" y="15240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33926" y="15356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57800" y="1295400"/>
            <a:ext cx="306494" cy="762000"/>
            <a:chOff x="5257800" y="1447800"/>
            <a:chExt cx="306494" cy="762000"/>
          </a:xfrm>
        </p:grpSpPr>
        <p:cxnSp>
          <p:nvCxnSpPr>
            <p:cNvPr id="49" name="Straight Connector 48"/>
            <p:cNvCxnSpPr/>
            <p:nvPr/>
          </p:nvCxnSpPr>
          <p:spPr>
            <a:xfrm rot="5400000">
              <a:off x="5295900" y="17907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257800" y="14478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57800" y="18404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19800" y="1414365"/>
            <a:ext cx="773220" cy="566835"/>
            <a:chOff x="4267200" y="1524000"/>
            <a:chExt cx="773220" cy="566835"/>
          </a:xfrm>
        </p:grpSpPr>
        <p:sp>
          <p:nvSpPr>
            <p:cNvPr id="56" name="Arc 55"/>
            <p:cNvSpPr/>
            <p:nvPr/>
          </p:nvSpPr>
          <p:spPr>
            <a:xfrm rot="18671089">
              <a:off x="4376836" y="1557435"/>
              <a:ext cx="5334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67200" y="152400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33926" y="15356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086600" y="1371600"/>
            <a:ext cx="762000" cy="381000"/>
            <a:chOff x="7086600" y="1524000"/>
            <a:chExt cx="762000" cy="381000"/>
          </a:xfrm>
        </p:grpSpPr>
        <p:grpSp>
          <p:nvGrpSpPr>
            <p:cNvPr id="59" name="Group 58"/>
            <p:cNvGrpSpPr/>
            <p:nvPr/>
          </p:nvGrpSpPr>
          <p:grpSpPr>
            <a:xfrm>
              <a:off x="7086600" y="1524000"/>
              <a:ext cx="762000" cy="381000"/>
              <a:chOff x="4267200" y="1524000"/>
              <a:chExt cx="762000" cy="38100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267200" y="15240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733926" y="1535668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7239000" y="15240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4050" name="Object 18"/>
          <p:cNvGraphicFramePr>
            <a:graphicFrameLocks noChangeAspect="1"/>
          </p:cNvGraphicFramePr>
          <p:nvPr/>
        </p:nvGraphicFramePr>
        <p:xfrm>
          <a:off x="4375150" y="2133600"/>
          <a:ext cx="18970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3" name="Equation" r:id="rId7" imgW="1002960" imgH="304560" progId="Equation.DSMT4">
                  <p:embed/>
                </p:oleObj>
              </mc:Choice>
              <mc:Fallback>
                <p:oleObj name="Equation" r:id="rId7" imgW="1002960" imgH="3045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2133600"/>
                        <a:ext cx="18970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4381221" y="2743200"/>
            <a:ext cx="773220" cy="566835"/>
            <a:chOff x="4267200" y="1524000"/>
            <a:chExt cx="773220" cy="566835"/>
          </a:xfrm>
        </p:grpSpPr>
        <p:sp>
          <p:nvSpPr>
            <p:cNvPr id="70" name="Arc 69"/>
            <p:cNvSpPr/>
            <p:nvPr/>
          </p:nvSpPr>
          <p:spPr>
            <a:xfrm rot="18671089">
              <a:off x="4376836" y="1557435"/>
              <a:ext cx="5334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67200" y="15240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33926" y="15356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22780" y="2743200"/>
            <a:ext cx="773220" cy="566835"/>
            <a:chOff x="4267200" y="1524000"/>
            <a:chExt cx="773220" cy="566835"/>
          </a:xfrm>
        </p:grpSpPr>
        <p:sp>
          <p:nvSpPr>
            <p:cNvPr id="74" name="Arc 73"/>
            <p:cNvSpPr/>
            <p:nvPr/>
          </p:nvSpPr>
          <p:spPr>
            <a:xfrm rot="18671089">
              <a:off x="4376836" y="1557435"/>
              <a:ext cx="5334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67200" y="152400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33926" y="15356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aphicFrame>
        <p:nvGraphicFramePr>
          <p:cNvPr id="44052" name="Object 20"/>
          <p:cNvGraphicFramePr>
            <a:graphicFrameLocks noChangeAspect="1"/>
          </p:cNvGraphicFramePr>
          <p:nvPr/>
        </p:nvGraphicFramePr>
        <p:xfrm>
          <a:off x="228600" y="3276600"/>
          <a:ext cx="32178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" name="Equation" r:id="rId9" imgW="1701720" imgH="482400" progId="Equation.DSMT4">
                  <p:embed/>
                </p:oleObj>
              </mc:Choice>
              <mc:Fallback>
                <p:oleObj name="Equation" r:id="rId9" imgW="1701720" imgH="4824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76600"/>
                        <a:ext cx="3217863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21"/>
          <p:cNvGraphicFramePr>
            <a:graphicFrameLocks noChangeAspect="1"/>
          </p:cNvGraphicFramePr>
          <p:nvPr/>
        </p:nvGraphicFramePr>
        <p:xfrm>
          <a:off x="3429000" y="3352800"/>
          <a:ext cx="23288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5" name="Equation" r:id="rId11" imgW="1231560" imgH="393480" progId="Equation.DSMT4">
                  <p:embed/>
                </p:oleObj>
              </mc:Choice>
              <mc:Fallback>
                <p:oleObj name="Equation" r:id="rId11" imgW="1231560" imgH="3934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328863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533400" y="4267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Last step of generalization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28600" y="43434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33400" y="461198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a positive or a negative current is with respect to the integration path is determined by the right hand rule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44057" name="Picture 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920944"/>
            <a:ext cx="2475722" cy="220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Freeform 80"/>
          <p:cNvSpPr/>
          <p:nvPr/>
        </p:nvSpPr>
        <p:spPr>
          <a:xfrm>
            <a:off x="7172608" y="5486400"/>
            <a:ext cx="371192" cy="562825"/>
          </a:xfrm>
          <a:custGeom>
            <a:avLst/>
            <a:gdLst>
              <a:gd name="connsiteX0" fmla="*/ 371192 w 371192"/>
              <a:gd name="connsiteY0" fmla="*/ 0 h 562825"/>
              <a:gd name="connsiteX1" fmla="*/ 126748 w 371192"/>
              <a:gd name="connsiteY1" fmla="*/ 470781 h 562825"/>
              <a:gd name="connsiteX2" fmla="*/ 0 w 371192"/>
              <a:gd name="connsiteY2" fmla="*/ 552262 h 56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192" h="562825">
                <a:moveTo>
                  <a:pt x="371192" y="0"/>
                </a:moveTo>
                <a:cubicBezTo>
                  <a:pt x="279902" y="189368"/>
                  <a:pt x="188613" y="378737"/>
                  <a:pt x="126748" y="470781"/>
                </a:cubicBezTo>
                <a:cubicBezTo>
                  <a:pt x="64883" y="562825"/>
                  <a:pt x="32441" y="557543"/>
                  <a:pt x="0" y="55226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58000" y="5105400"/>
            <a:ext cx="224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Curl fingers of right hand around 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integration path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3" name="AutoShape 7"/>
          <p:cNvSpPr>
            <a:spLocks noChangeArrowheads="1"/>
          </p:cNvSpPr>
          <p:nvPr/>
        </p:nvSpPr>
        <p:spPr bwMode="auto">
          <a:xfrm>
            <a:off x="8202441" y="5392094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467600" y="5562600"/>
            <a:ext cx="170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Thumb defines direction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 of  positive current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3286408" y="5602587"/>
            <a:ext cx="1792586" cy="318379"/>
          </a:xfrm>
          <a:custGeom>
            <a:avLst/>
            <a:gdLst>
              <a:gd name="connsiteX0" fmla="*/ 1792586 w 1792586"/>
              <a:gd name="connsiteY0" fmla="*/ 291219 h 318379"/>
              <a:gd name="connsiteX1" fmla="*/ 1050202 w 1792586"/>
              <a:gd name="connsiteY1" fmla="*/ 10562 h 318379"/>
              <a:gd name="connsiteX2" fmla="*/ 597529 w 1792586"/>
              <a:gd name="connsiteY2" fmla="*/ 227845 h 318379"/>
              <a:gd name="connsiteX3" fmla="*/ 0 w 1792586"/>
              <a:gd name="connsiteY3" fmla="*/ 318379 h 31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586" h="318379">
                <a:moveTo>
                  <a:pt x="1792586" y="291219"/>
                </a:moveTo>
                <a:cubicBezTo>
                  <a:pt x="1520982" y="156171"/>
                  <a:pt x="1249378" y="21124"/>
                  <a:pt x="1050202" y="10562"/>
                </a:cubicBezTo>
                <a:cubicBezTo>
                  <a:pt x="851026" y="0"/>
                  <a:pt x="772563" y="176542"/>
                  <a:pt x="597529" y="227845"/>
                </a:cubicBezTo>
                <a:cubicBezTo>
                  <a:pt x="422495" y="279148"/>
                  <a:pt x="211247" y="298763"/>
                  <a:pt x="0" y="318379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0" y="5638800"/>
            <a:ext cx="3552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Arbitrary closed path around conductors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/>
      <p:bldP spid="85" grpId="0" animBg="1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2362200" y="45720"/>
            <a:ext cx="3581400" cy="1447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3169920" y="765119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Ampere’s law</a:t>
            </a:r>
            <a:endParaRPr lang="en-US" sz="2400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3200400" y="198120"/>
          <a:ext cx="211991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5" name="Equation" r:id="rId4" imgW="939600" imgH="304560" progId="Equation.DSMT4">
                  <p:embed/>
                </p:oleObj>
              </mc:Choice>
              <mc:Fallback>
                <p:oleObj name="Equation" r:id="rId4" imgW="93960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"/>
                        <a:ext cx="211991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3400" y="3913869"/>
            <a:ext cx="929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apply Ampere’s law (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we use the B-field version for now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8600" y="3990069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7535">
            <a:off x="254023" y="5042787"/>
            <a:ext cx="1624081" cy="16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28600" y="4447269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Of course we could use it to determine the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B-field of a long straight wire </a:t>
            </a:r>
            <a:endParaRPr lang="en-US" sz="20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3048000" y="4904469"/>
          <a:ext cx="1804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6" name="Equation" r:id="rId7" imgW="799920" imgH="304560" progId="Equation.DSMT4">
                  <p:embed/>
                </p:oleObj>
              </mc:Choice>
              <mc:Fallback>
                <p:oleObj name="Equation" r:id="rId7" imgW="79992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04469"/>
                        <a:ext cx="1804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3048000" y="5742669"/>
          <a:ext cx="28940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7" name="Equation" r:id="rId9" imgW="1282680" imgH="304560" progId="Equation.DSMT4">
                  <p:embed/>
                </p:oleObj>
              </mc:Choice>
              <mc:Fallback>
                <p:oleObj name="Equation" r:id="rId9" imgW="1282680" imgH="304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42669"/>
                        <a:ext cx="28940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72200" y="6047469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7086600" y="5666469"/>
          <a:ext cx="12890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8" name="Equation" r:id="rId11" imgW="571320" imgH="393480" progId="Equation.DSMT4">
                  <p:embed/>
                </p:oleObj>
              </mc:Choice>
              <mc:Fallback>
                <p:oleObj name="Equation" r:id="rId11" imgW="57132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66469"/>
                        <a:ext cx="128905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2400" y="1639669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Remark:</a:t>
            </a:r>
            <a:r>
              <a:rPr lang="en-US" dirty="0" smtClean="0">
                <a:latin typeface="Comic Sans MS" pitchFamily="66" charset="0"/>
              </a:rPr>
              <a:t> Often you find in the literature Ampere’s law written in term of the </a:t>
            </a:r>
          </a:p>
          <a:p>
            <a:r>
              <a:rPr lang="en-US" dirty="0" smtClean="0">
                <a:latin typeface="Comic Sans MS" pitchFamily="66" charset="0"/>
              </a:rPr>
              <a:t>              H-field</a:t>
            </a:r>
          </a:p>
          <a:p>
            <a:r>
              <a:rPr lang="en-US" dirty="0" smtClean="0">
                <a:latin typeface="Comic Sans MS" pitchFamily="66" charset="0"/>
              </a:rPr>
              <a:t>              </a:t>
            </a:r>
            <a:endParaRPr lang="en-US" sz="20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1143000" y="2286000"/>
          <a:ext cx="1866900" cy="67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9" name="Equation" r:id="rId13" imgW="838080" imgH="304560" progId="Equation.DSMT4">
                  <p:embed/>
                </p:oleObj>
              </mc:Choice>
              <mc:Fallback>
                <p:oleObj name="Equation" r:id="rId13" imgW="838080" imgH="3045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1866900" cy="67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6" y="285886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vacuum the relation between B and H is simple</a:t>
            </a:r>
            <a:endParaRPr lang="en-US" sz="20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8149" name="Object 21"/>
          <p:cNvGraphicFramePr>
            <a:graphicFrameLocks noChangeAspect="1"/>
          </p:cNvGraphicFramePr>
          <p:nvPr/>
        </p:nvGraphicFramePr>
        <p:xfrm>
          <a:off x="5593081" y="2806418"/>
          <a:ext cx="1188720" cy="45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0" name="Equation" r:id="rId15" imgW="596880" imgH="228600" progId="Equation.DSMT4">
                  <p:embed/>
                </p:oleObj>
              </mc:Choice>
              <mc:Fallback>
                <p:oleObj name="Equation" r:id="rId15" imgW="596880" imgH="2286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81" y="2806418"/>
                        <a:ext cx="1188720" cy="453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31358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When fields in matter are considered situation is more complex </a:t>
            </a:r>
            <a:endParaRPr lang="en-US" sz="20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7153656" y="3093720"/>
          <a:ext cx="18544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1" name="Equation" r:id="rId17" imgW="1028520" imgH="253800" progId="Equation.DSMT4">
                  <p:embed/>
                </p:oleObj>
              </mc:Choice>
              <mc:Fallback>
                <p:oleObj name="Equation" r:id="rId17" imgW="1028520" imgH="253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656" y="3093720"/>
                        <a:ext cx="18544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5400000" flipH="1" flipV="1">
            <a:off x="8478806" y="2856706"/>
            <a:ext cx="533400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7306056" y="25908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09104" y="2286000"/>
            <a:ext cx="152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magnetization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3924300" y="6438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2286000" y="66294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91533" y="6288024"/>
            <a:ext cx="1799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Radial symmetry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of B-field is input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23" grpId="0"/>
      <p:bldP spid="24" grpId="0" animBg="1"/>
      <p:bldP spid="32" grpId="0"/>
      <p:bldP spid="34" grpId="0" animBg="1"/>
      <p:bldP spid="21" grpId="0"/>
      <p:bldP spid="25" grpId="0"/>
      <p:bldP spid="31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B-field inside a long straight wire </a:t>
            </a:r>
            <a:endParaRPr lang="en-US" sz="20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2078"/>
            <a:ext cx="3124200" cy="201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28600" y="2209799"/>
          <a:ext cx="5562600" cy="80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6" name="Equation" r:id="rId5" imgW="2882880" imgH="419040" progId="Equation.DSMT4">
                  <p:embed/>
                </p:oleObj>
              </mc:Choice>
              <mc:Fallback>
                <p:oleObj name="Equation" r:id="rId5" imgW="28828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799"/>
                        <a:ext cx="5562600" cy="806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04800" y="3374135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914400" y="3047999"/>
          <a:ext cx="16922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7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7999"/>
                        <a:ext cx="169227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1464" y="3657600"/>
            <a:ext cx="51979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9"/>
          <p:cNvSpPr>
            <a:spLocks noChangeArrowheads="1"/>
          </p:cNvSpPr>
          <p:nvPr/>
        </p:nvSpPr>
        <p:spPr bwMode="auto">
          <a:xfrm>
            <a:off x="5486400" y="4191000"/>
            <a:ext cx="1676400" cy="990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" y="2286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B-field of a long solenoid</a:t>
            </a:r>
            <a:endParaRPr lang="en-US" sz="20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2210594" y="914400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38400" y="11430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4872" y="810244"/>
            <a:ext cx="2224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Field is homogeneous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inside a central part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139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876800" y="152400"/>
            <a:ext cx="2209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65832"/>
            <a:ext cx="36385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ight Brace 40"/>
          <p:cNvSpPr/>
          <p:nvPr/>
        </p:nvSpPr>
        <p:spPr>
          <a:xfrm rot="5400000">
            <a:off x="6172200" y="914400"/>
            <a:ext cx="3048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96000" y="1447800"/>
            <a:ext cx="2546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Let’s have a look to a central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part of the solenoid</a:t>
            </a:r>
            <a:endParaRPr lang="en-US" sz="1600" dirty="0">
              <a:solidFill>
                <a:srgbClr val="00B050"/>
              </a:solidFill>
            </a:endParaRPr>
          </a:p>
        </p:txBody>
      </p:sp>
      <p:graphicFrame>
        <p:nvGraphicFramePr>
          <p:cNvPr id="101392" name="Object 16"/>
          <p:cNvGraphicFramePr>
            <a:graphicFrameLocks noChangeAspect="1"/>
          </p:cNvGraphicFramePr>
          <p:nvPr/>
        </p:nvGraphicFramePr>
        <p:xfrm>
          <a:off x="3657600" y="2846832"/>
          <a:ext cx="17526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3" name="Equation" r:id="rId6" imgW="927000" imgH="304560" progId="Equation.DSMT4">
                  <p:embed/>
                </p:oleObj>
              </mc:Choice>
              <mc:Fallback>
                <p:oleObj name="Equation" r:id="rId6" imgW="927000" imgH="3045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46832"/>
                        <a:ext cx="17526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93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380231"/>
            <a:ext cx="762000" cy="6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4495800" y="3532632"/>
            <a:ext cx="773220" cy="381000"/>
            <a:chOff x="4495800" y="3810000"/>
            <a:chExt cx="773220" cy="381000"/>
          </a:xfrm>
        </p:grpSpPr>
        <p:grpSp>
          <p:nvGrpSpPr>
            <p:cNvPr id="44" name="Group 43"/>
            <p:cNvGrpSpPr/>
            <p:nvPr/>
          </p:nvGrpSpPr>
          <p:grpSpPr>
            <a:xfrm>
              <a:off x="4495800" y="3810000"/>
              <a:ext cx="773220" cy="381000"/>
              <a:chOff x="4267200" y="1524000"/>
              <a:chExt cx="773220" cy="38100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267200" y="152400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733926" y="153566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 rot="10800000">
              <a:off x="4648200" y="38862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1395" name="Object 19"/>
          <p:cNvGraphicFramePr>
            <a:graphicFrameLocks noChangeAspect="1"/>
          </p:cNvGraphicFramePr>
          <p:nvPr/>
        </p:nvGraphicFramePr>
        <p:xfrm>
          <a:off x="5516880" y="2923032"/>
          <a:ext cx="15605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4" name="Equation" r:id="rId9" imgW="825480" imgH="228600" progId="Equation.DSMT4">
                  <p:embed/>
                </p:oleObj>
              </mc:Choice>
              <mc:Fallback>
                <p:oleObj name="Equation" r:id="rId9" imgW="82548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880" y="2923032"/>
                        <a:ext cx="15605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81000" y="444703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 n=N/L number of turn per unit length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5105400" y="4572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396" name="Object 20"/>
          <p:cNvGraphicFramePr>
            <a:graphicFrameLocks noChangeAspect="1"/>
          </p:cNvGraphicFramePr>
          <p:nvPr/>
        </p:nvGraphicFramePr>
        <p:xfrm>
          <a:off x="5807075" y="4447032"/>
          <a:ext cx="1127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5"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447032"/>
                        <a:ext cx="11271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6" grpId="0"/>
      <p:bldP spid="34" grpId="0"/>
      <p:bldP spid="41" grpId="0" animBg="1"/>
      <p:bldP spid="43" grpId="0"/>
      <p:bldP spid="53" grpId="0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28600" y="685800"/>
            <a:ext cx="8227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can you say about the relation between the direction of the </a:t>
            </a:r>
          </a:p>
          <a:p>
            <a:r>
              <a:rPr lang="en-US" dirty="0" smtClean="0">
                <a:latin typeface="Comic Sans MS" pitchFamily="66" charset="0"/>
              </a:rPr>
              <a:t>B-field in the solenoid and the direction of the magnetic dipole moment?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152400"/>
            <a:ext cx="250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Clicker question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28600" y="1792069"/>
            <a:ext cx="822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Comic Sans MS" pitchFamily="66" charset="0"/>
              </a:rPr>
              <a:t>There is no relation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28600" y="2362200"/>
            <a:ext cx="822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2) They point in the same direction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2895600"/>
            <a:ext cx="822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3) They are </a:t>
            </a:r>
            <a:r>
              <a:rPr lang="en-US" dirty="0" err="1" smtClean="0">
                <a:latin typeface="Comic Sans MS" pitchFamily="66" charset="0"/>
              </a:rPr>
              <a:t>antiparallel</a:t>
            </a:r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6888" y="3505200"/>
            <a:ext cx="822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4) They are orthogonal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3464" y="4114800"/>
            <a:ext cx="822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5) They make angle of cos</a:t>
            </a:r>
            <a:r>
              <a:rPr lang="en-US" baseline="30000" dirty="0" smtClean="0">
                <a:latin typeface="Comic Sans MS" pitchFamily="66" charset="0"/>
              </a:rPr>
              <a:t>-1</a:t>
            </a:r>
            <a:r>
              <a:rPr lang="en-US" u="sng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u="sng" dirty="0" smtClean="0">
                <a:latin typeface="Comic Sans MS" pitchFamily="66" charset="0"/>
                <a:sym typeface="Symbol"/>
              </a:rPr>
              <a:t></a:t>
            </a:r>
            <a:endParaRPr lang="en-US" u="sng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65334">
            <a:off x="81042" y="3585857"/>
            <a:ext cx="2204653" cy="229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0" y="228600"/>
            <a:ext cx="929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Next we show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r>
              <a:rPr lang="en-US" dirty="0" smtClean="0">
                <a:latin typeface="Comic Sans MS" pitchFamily="66" charset="0"/>
              </a:rPr>
              <a:t>the field of the straight wire can be understood in terms of the sum of the contributions from individual moving charges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1143000"/>
            <a:ext cx="929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field of a moving charge measured in P at </a:t>
            </a:r>
            <a:r>
              <a:rPr lang="en-US" sz="2000" u="sng" dirty="0" smtClean="0">
                <a:latin typeface="Comic Sans MS" pitchFamily="66" charset="0"/>
              </a:rPr>
              <a:t>r</a:t>
            </a:r>
            <a:r>
              <a:rPr lang="en-US" sz="2000" dirty="0" smtClean="0">
                <a:latin typeface="Comic Sans MS" pitchFamily="66" charset="0"/>
              </a:rPr>
              <a:t> from the moving charge</a:t>
            </a:r>
          </a:p>
          <a:p>
            <a:r>
              <a:rPr lang="en-US" sz="2000" dirty="0" smtClean="0">
                <a:latin typeface="Comic Sans MS" pitchFamily="66" charset="0"/>
              </a:rPr>
              <a:t>reads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066800" y="1752600"/>
            <a:ext cx="2209800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n-US" sz="1600">
              <a:latin typeface="Comic Sans MS" pitchFamily="66" charset="0"/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1219200" y="1803400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2" name="Equation" r:id="rId5" imgW="888840" imgH="393480" progId="Equation.DSMT4">
                  <p:embed/>
                </p:oleObj>
              </mc:Choice>
              <mc:Fallback>
                <p:oleObj name="Equation" r:id="rId5" imgW="888840" imgH="393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03400"/>
                        <a:ext cx="1778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32004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For an infinitesimal small charge </a:t>
            </a: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dq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we get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2037813" y="3679634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3" name="Equation" r:id="rId7" imgW="1054080" imgH="393480" progId="Equation.DSMT4">
                  <p:embed/>
                </p:oleObj>
              </mc:Choice>
              <mc:Fallback>
                <p:oleObj name="Equation" r:id="rId7" imgW="10540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813" y="3679634"/>
                        <a:ext cx="2108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2692400" y="3352800"/>
          <a:ext cx="3251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4" name="Equation" r:id="rId9" imgW="1625400" imgH="571320" progId="Equation.DSMT4">
                  <p:embed/>
                </p:oleObj>
              </mc:Choice>
              <mc:Fallback>
                <p:oleObj name="Equation" r:id="rId9" imgW="162540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352800"/>
                        <a:ext cx="32512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6096000" y="3447854"/>
          <a:ext cx="3065462" cy="1022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5" name="Equation" r:id="rId11" imgW="1714320" imgH="571320" progId="Equation.DSMT4">
                  <p:embed/>
                </p:oleObj>
              </mc:Choice>
              <mc:Fallback>
                <p:oleObj name="Equation" r:id="rId11" imgW="171432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47854"/>
                        <a:ext cx="3065462" cy="1022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1143000" y="4889985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1219200" y="4889985"/>
            <a:ext cx="990600" cy="68580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685800" y="5302735"/>
          <a:ext cx="3746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6" name="Equation" r:id="rId13" imgW="190440" imgH="215640" progId="Equation.DSMT4">
                  <p:embed/>
                </p:oleObj>
              </mc:Choice>
              <mc:Fallback>
                <p:oleObj name="Equation" r:id="rId13" imgW="19044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02735"/>
                        <a:ext cx="3746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rot="5400000" flipH="1" flipV="1">
            <a:off x="991394" y="5530541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05000" y="4585185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1239838" y="5139223"/>
          <a:ext cx="2492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7" name="Equation" r:id="rId15" imgW="126720" imgH="203040" progId="Equation.DSMT4">
                  <p:embed/>
                </p:oleObj>
              </mc:Choice>
              <mc:Fallback>
                <p:oleObj name="Equation" r:id="rId15" imgW="12672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139223"/>
                        <a:ext cx="2492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1604963" y="5270500"/>
          <a:ext cx="225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8" name="Equation" r:id="rId17" imgW="114120" imgH="215640" progId="Equation.DSMT4">
                  <p:embed/>
                </p:oleObj>
              </mc:Choice>
              <mc:Fallback>
                <p:oleObj name="Equation" r:id="rId17" imgW="11412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5270500"/>
                        <a:ext cx="2254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2566988" y="4983163"/>
          <a:ext cx="35702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9" name="Equation" r:id="rId19" imgW="1815840" imgH="482400" progId="Equation.DSMT4">
                  <p:embed/>
                </p:oleObj>
              </mc:Choice>
              <mc:Fallback>
                <p:oleObj name="Equation" r:id="rId19" imgW="181584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983163"/>
                        <a:ext cx="357028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7" name="Object 9"/>
          <p:cNvGraphicFramePr>
            <a:graphicFrameLocks noChangeAspect="1"/>
          </p:cNvGraphicFramePr>
          <p:nvPr/>
        </p:nvGraphicFramePr>
        <p:xfrm>
          <a:off x="6143625" y="5012024"/>
          <a:ext cx="2771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30" name="Equation" r:id="rId21" imgW="1409400" imgH="457200" progId="Equation.DSMT4">
                  <p:embed/>
                </p:oleObj>
              </mc:Choice>
              <mc:Fallback>
                <p:oleObj name="Equation" r:id="rId21" imgW="1409400" imgH="457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5012024"/>
                        <a:ext cx="2771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2867025" y="5791200"/>
          <a:ext cx="2771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31" name="Equation" r:id="rId23" imgW="1409400" imgH="457200" progId="Equation.DSMT4">
                  <p:embed/>
                </p:oleObj>
              </mc:Choice>
              <mc:Fallback>
                <p:oleObj name="Equation" r:id="rId23" imgW="1409400" imgH="457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5791200"/>
                        <a:ext cx="2771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5715000" y="5853113"/>
          <a:ext cx="19970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32" name="Equation" r:id="rId25" imgW="1015920" imgH="393480" progId="Equation.DSMT4">
                  <p:embed/>
                </p:oleObj>
              </mc:Choice>
              <mc:Fallback>
                <p:oleObj name="Equation" r:id="rId25" imgW="101592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853113"/>
                        <a:ext cx="19970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80" name="Picture 12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523999"/>
            <a:ext cx="2514600" cy="211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2209800" y="485794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48292" y="471497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6743700" y="6515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34200" y="6705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772400" y="6092992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As we have shown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before in the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relativistic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consideration</a:t>
            </a:r>
          </a:p>
        </p:txBody>
      </p:sp>
      <p:pic>
        <p:nvPicPr>
          <p:cNvPr id="28" name="Picture 21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486"/>
          <a:stretch/>
        </p:blipFill>
        <p:spPr bwMode="auto">
          <a:xfrm rot="16865334">
            <a:off x="283676" y="5271936"/>
            <a:ext cx="1664811" cy="229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 animBg="1"/>
      <p:bldP spid="15" grpId="0"/>
      <p:bldP spid="35" grpId="0"/>
      <p:bldP spid="23" grpId="0" animBg="1"/>
      <p:bldP spid="2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7" name="Picture 35" descr="File:Sinh cosh tanh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0"/>
            <a:ext cx="4368800" cy="3276600"/>
          </a:xfrm>
          <a:prstGeom prst="rect">
            <a:avLst/>
          </a:prstGeom>
          <a:noFill/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2286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Auxiliary consideration (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keep practicing</a:t>
            </a:r>
            <a:r>
              <a:rPr lang="en-US" dirty="0" smtClean="0">
                <a:latin typeface="Comic Sans MS" pitchFamily="66" charset="0"/>
              </a:rPr>
              <a:t>):</a:t>
            </a:r>
          </a:p>
        </p:txBody>
      </p:sp>
      <p:graphicFrame>
        <p:nvGraphicFramePr>
          <p:cNvPr id="23581" name="Object 29"/>
          <p:cNvGraphicFramePr>
            <a:graphicFrameLocks noChangeAspect="1"/>
          </p:cNvGraphicFramePr>
          <p:nvPr/>
        </p:nvGraphicFramePr>
        <p:xfrm>
          <a:off x="152400" y="685800"/>
          <a:ext cx="20224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6" name="Equation" r:id="rId6" imgW="1028520" imgH="482400" progId="Equation.DSMT4">
                  <p:embed/>
                </p:oleObj>
              </mc:Choice>
              <mc:Fallback>
                <p:oleObj name="Equation" r:id="rId6" imgW="1028520" imgH="4824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5800"/>
                        <a:ext cx="20224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30"/>
          <p:cNvGraphicFramePr>
            <a:graphicFrameLocks noChangeAspect="1"/>
          </p:cNvGraphicFramePr>
          <p:nvPr/>
        </p:nvGraphicFramePr>
        <p:xfrm>
          <a:off x="2286000" y="762000"/>
          <a:ext cx="30464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7" name="Equation" r:id="rId8" imgW="1549080" imgH="495000" progId="Equation.DSMT4">
                  <p:embed/>
                </p:oleObj>
              </mc:Choice>
              <mc:Fallback>
                <p:oleObj name="Equation" r:id="rId8" imgW="1549080" imgH="4950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62000"/>
                        <a:ext cx="30464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84" name="Picture 32" descr="http://cdn-www.cracked.com/phpimages/article/8/6/2/208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1465" y="165229"/>
            <a:ext cx="1143000" cy="123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52400" y="19050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 substitution </a:t>
            </a:r>
            <a:r>
              <a:rPr lang="en-US" dirty="0" err="1" smtClean="0">
                <a:latin typeface="Comic Sans MS" pitchFamily="66" charset="0"/>
              </a:rPr>
              <a:t>sinh</a:t>
            </a:r>
            <a:r>
              <a:rPr lang="en-US" dirty="0" smtClean="0">
                <a:latin typeface="Comic Sans MS" pitchFamily="66" charset="0"/>
              </a:rPr>
              <a:t> x= l/R</a:t>
            </a: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3581400" y="1999306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85" name="Object 33"/>
          <p:cNvGraphicFramePr>
            <a:graphicFrameLocks noChangeAspect="1"/>
          </p:cNvGraphicFramePr>
          <p:nvPr/>
        </p:nvGraphicFramePr>
        <p:xfrm>
          <a:off x="228600" y="2362200"/>
          <a:ext cx="2022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8" name="Equation" r:id="rId11" imgW="1028520" imgH="203040" progId="Equation.DSMT4">
                  <p:embed/>
                </p:oleObj>
              </mc:Choice>
              <mc:Fallback>
                <p:oleObj name="Equation" r:id="rId11" imgW="1028520" imgH="20304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2022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8" name="Object 36"/>
          <p:cNvGraphicFramePr>
            <a:graphicFrameLocks noChangeAspect="1"/>
          </p:cNvGraphicFramePr>
          <p:nvPr/>
        </p:nvGraphicFramePr>
        <p:xfrm>
          <a:off x="304800" y="2895600"/>
          <a:ext cx="309721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9" name="Equation" r:id="rId13" imgW="1574640" imgH="482400" progId="Equation.DSMT4">
                  <p:embed/>
                </p:oleObj>
              </mc:Choice>
              <mc:Fallback>
                <p:oleObj name="Equation" r:id="rId13" imgW="1574640" imgH="4824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309721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77249"/>
              </p:ext>
            </p:extLst>
          </p:nvPr>
        </p:nvGraphicFramePr>
        <p:xfrm>
          <a:off x="369715" y="4003675"/>
          <a:ext cx="6918326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0" name="Equation" r:id="rId15" imgW="3517560" imgH="482400" progId="Equation.DSMT4">
                  <p:embed/>
                </p:oleObj>
              </mc:Choice>
              <mc:Fallback>
                <p:oleObj name="Equation" r:id="rId15" imgW="3517560" imgH="4824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15" y="4003675"/>
                        <a:ext cx="6918326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5261576" y="3244164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hlinkClick r:id="rId17"/>
              </a:rPr>
              <a:t>http://en.wikipedia.org/wiki/File:Sinh_cosh_tanh.svg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28600" y="51816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graphicFrame>
        <p:nvGraphicFramePr>
          <p:cNvPr id="23590" name="Object 38"/>
          <p:cNvGraphicFramePr>
            <a:graphicFrameLocks noChangeAspect="1"/>
          </p:cNvGraphicFramePr>
          <p:nvPr/>
        </p:nvGraphicFramePr>
        <p:xfrm>
          <a:off x="914400" y="4916788"/>
          <a:ext cx="631983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1" name="Equation" r:id="rId18" imgW="3213000" imgH="457200" progId="Equation.DSMT4">
                  <p:embed/>
                </p:oleObj>
              </mc:Choice>
              <mc:Fallback>
                <p:oleObj name="Equation" r:id="rId18" imgW="3213000" imgH="4572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16788"/>
                        <a:ext cx="6319838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7848600" y="5334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91" name="Object 39"/>
          <p:cNvGraphicFramePr>
            <a:graphicFrameLocks noChangeAspect="1"/>
          </p:cNvGraphicFramePr>
          <p:nvPr/>
        </p:nvGraphicFramePr>
        <p:xfrm>
          <a:off x="381000" y="5908675"/>
          <a:ext cx="42957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" name="Equation" r:id="rId20" imgW="2184120" imgH="482400" progId="Equation.DSMT4">
                  <p:embed/>
                </p:oleObj>
              </mc:Choice>
              <mc:Fallback>
                <p:oleObj name="Equation" r:id="rId20" imgW="2184120" imgH="4824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908675"/>
                        <a:ext cx="42957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939414" y="4276993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35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 animBg="1"/>
      <p:bldP spid="33" grpId="0"/>
      <p:bldP spid="37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19400" y="381000"/>
            <a:ext cx="3352800" cy="576263"/>
            <a:chOff x="966630" y="304800"/>
            <a:chExt cx="5017105" cy="576263"/>
          </a:xfrm>
        </p:grpSpPr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966630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1530754" y="362716"/>
              <a:ext cx="44529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Comic Sans MS" pitchFamily="66" charset="0"/>
                </a:rPr>
                <a:t>Biot-Savart</a:t>
              </a:r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 law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3400" y="1295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vector magnetic field expression for the infinitesimal current element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13716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1600200" y="5486400"/>
            <a:ext cx="5943600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n-US" sz="1600" dirty="0">
              <a:latin typeface="Comic Sans MS" pitchFamily="66" charset="0"/>
            </a:endParaRPr>
          </a:p>
        </p:txBody>
      </p:sp>
      <p:graphicFrame>
        <p:nvGraphicFramePr>
          <p:cNvPr id="46" name="Object 1"/>
          <p:cNvGraphicFramePr>
            <a:graphicFrameLocks noChangeAspect="1"/>
          </p:cNvGraphicFramePr>
          <p:nvPr/>
        </p:nvGraphicFramePr>
        <p:xfrm>
          <a:off x="685800" y="2032000"/>
          <a:ext cx="205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4" imgW="1028520" imgH="393480" progId="Equation.DSMT4">
                  <p:embed/>
                </p:oleObj>
              </mc:Choice>
              <mc:Fallback>
                <p:oleObj name="Equation" r:id="rId4" imgW="1028520" imgH="3934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32000"/>
                        <a:ext cx="2057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57200" y="4114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is known as law of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Biot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Savart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507468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It can be used to find the </a:t>
            </a:r>
            <a:r>
              <a:rPr lang="en-US" u="sng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-field at any point in space by and arbitrary current in a circuit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1752600" y="5562600"/>
          <a:ext cx="205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6" imgW="1028520" imgH="393480" progId="Equation.DSMT4">
                  <p:embed/>
                </p:oleObj>
              </mc:Choice>
              <mc:Fallback>
                <p:oleObj name="Equation" r:id="rId6" imgW="1028520" imgH="393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2057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267200" y="5715000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Biot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dirty="0" err="1" smtClean="0">
                <a:latin typeface="Comic Sans MS" pitchFamily="66" charset="0"/>
              </a:rPr>
              <a:t>Savart</a:t>
            </a:r>
            <a:r>
              <a:rPr lang="en-US" sz="2400" dirty="0" smtClean="0">
                <a:latin typeface="Comic Sans MS" pitchFamily="66" charset="0"/>
              </a:rPr>
              <a:t> law</a:t>
            </a:r>
            <a:endParaRPr lang="en-US" sz="2400" dirty="0"/>
          </a:p>
        </p:txBody>
      </p:sp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524000"/>
            <a:ext cx="4029075" cy="278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45" grpId="0" animBg="1"/>
      <p:bldP spid="47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85800" y="228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consider an important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381000" y="3048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57200" y="83820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Magnetic field of a circular current loop </a:t>
            </a: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at a distance x from the center  </a:t>
            </a:r>
            <a:endParaRPr lang="en-US" sz="1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4505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5849294" y="2133600"/>
          <a:ext cx="1676400" cy="64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2" name="Equation" r:id="rId5" imgW="1028520" imgH="393480" progId="Equation.DSMT4">
                  <p:embed/>
                </p:oleObj>
              </mc:Choice>
              <mc:Fallback>
                <p:oleObj name="Equation" r:id="rId5" imgW="1028520" imgH="393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294" y="2133600"/>
                        <a:ext cx="1676400" cy="641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eform 33"/>
          <p:cNvSpPr/>
          <p:nvPr/>
        </p:nvSpPr>
        <p:spPr>
          <a:xfrm>
            <a:off x="4191001" y="1752600"/>
            <a:ext cx="1447800" cy="1931406"/>
          </a:xfrm>
          <a:custGeom>
            <a:avLst/>
            <a:gdLst>
              <a:gd name="connsiteX0" fmla="*/ 0 w 1539089"/>
              <a:gd name="connsiteY0" fmla="*/ 1321806 h 1321806"/>
              <a:gd name="connsiteX1" fmla="*/ 733331 w 1539089"/>
              <a:gd name="connsiteY1" fmla="*/ 1167897 h 1321806"/>
              <a:gd name="connsiteX2" fmla="*/ 1068309 w 1539089"/>
              <a:gd name="connsiteY2" fmla="*/ 461727 h 1321806"/>
              <a:gd name="connsiteX3" fmla="*/ 1376127 w 1539089"/>
              <a:gd name="connsiteY3" fmla="*/ 117695 h 1321806"/>
              <a:gd name="connsiteX4" fmla="*/ 1539089 w 1539089"/>
              <a:gd name="connsiteY4" fmla="*/ 0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089" h="1321806">
                <a:moveTo>
                  <a:pt x="0" y="1321806"/>
                </a:moveTo>
                <a:cubicBezTo>
                  <a:pt x="277640" y="1316524"/>
                  <a:pt x="555280" y="1311243"/>
                  <a:pt x="733331" y="1167897"/>
                </a:cubicBezTo>
                <a:cubicBezTo>
                  <a:pt x="911382" y="1024551"/>
                  <a:pt x="961176" y="636761"/>
                  <a:pt x="1068309" y="461727"/>
                </a:cubicBezTo>
                <a:cubicBezTo>
                  <a:pt x="1175442" y="286693"/>
                  <a:pt x="1297664" y="194649"/>
                  <a:pt x="1376127" y="117695"/>
                </a:cubicBezTo>
                <a:cubicBezTo>
                  <a:pt x="1454590" y="40741"/>
                  <a:pt x="1496839" y="20370"/>
                  <a:pt x="1539089" y="0"/>
                </a:cubicBezTo>
              </a:path>
            </a:pathLst>
          </a:cu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15000" y="1524000"/>
            <a:ext cx="256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know this is </a:t>
            </a:r>
            <a:r>
              <a:rPr lang="en-US" i="1" dirty="0" smtClean="0">
                <a:sym typeface="Symbol"/>
              </a:rPr>
              <a:t>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36882" y="1828800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Due to</a:t>
            </a:r>
            <a:endParaRPr lang="en-US" i="1" dirty="0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7620000" y="3886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005" name="Object 21"/>
          <p:cNvGraphicFramePr>
            <a:graphicFrameLocks noChangeAspect="1"/>
          </p:cNvGraphicFramePr>
          <p:nvPr/>
        </p:nvGraphicFramePr>
        <p:xfrm>
          <a:off x="5867400" y="2819400"/>
          <a:ext cx="7874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3" name="Equation" r:id="rId7" imgW="482400" imgH="215640" progId="Equation.DSMT4">
                  <p:embed/>
                </p:oleObj>
              </mc:Choice>
              <mc:Fallback>
                <p:oleObj name="Equation" r:id="rId7" imgW="482400" imgH="2156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19400"/>
                        <a:ext cx="78740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029200" y="3200400"/>
            <a:ext cx="426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you calculate for this particular element:</a:t>
            </a:r>
            <a:endParaRPr lang="en-US" i="1" dirty="0"/>
          </a:p>
        </p:txBody>
      </p:sp>
      <p:graphicFrame>
        <p:nvGraphicFramePr>
          <p:cNvPr id="42006" name="Object 22"/>
          <p:cNvGraphicFramePr>
            <a:graphicFrameLocks noChangeAspect="1"/>
          </p:cNvGraphicFramePr>
          <p:nvPr/>
        </p:nvGraphicFramePr>
        <p:xfrm>
          <a:off x="5105400" y="3611563"/>
          <a:ext cx="10144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4" name="Equation" r:id="rId9" imgW="622080" imgH="215640" progId="Equation.DSMT4">
                  <p:embed/>
                </p:oleObj>
              </mc:Choice>
              <mc:Fallback>
                <p:oleObj name="Equation" r:id="rId9" imgW="622080" imgH="2156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11563"/>
                        <a:ext cx="101441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23"/>
          <p:cNvGraphicFramePr>
            <a:graphicFrameLocks noChangeAspect="1"/>
          </p:cNvGraphicFramePr>
          <p:nvPr/>
        </p:nvGraphicFramePr>
        <p:xfrm>
          <a:off x="5117499" y="3944294"/>
          <a:ext cx="21939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5" name="Equation" r:id="rId11" imgW="1346040" imgH="253800" progId="Equation.DSMT4">
                  <p:embed/>
                </p:oleObj>
              </mc:Choice>
              <mc:Fallback>
                <p:oleObj name="Equation" r:id="rId11" imgW="1346040" imgH="253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499" y="3944294"/>
                        <a:ext cx="21939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ight Brace 44"/>
          <p:cNvSpPr/>
          <p:nvPr/>
        </p:nvSpPr>
        <p:spPr>
          <a:xfrm>
            <a:off x="7162800" y="3581400"/>
            <a:ext cx="3048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008" name="Object 24"/>
          <p:cNvGraphicFramePr>
            <a:graphicFrameLocks noChangeAspect="1"/>
          </p:cNvGraphicFramePr>
          <p:nvPr/>
        </p:nvGraphicFramePr>
        <p:xfrm>
          <a:off x="8077200" y="3779065"/>
          <a:ext cx="8270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6" name="Equation" r:id="rId13" imgW="507960" imgH="215640" progId="Equation.DSMT4">
                  <p:embed/>
                </p:oleObj>
              </mc:Choice>
              <mc:Fallback>
                <p:oleObj name="Equation" r:id="rId13" imgW="507960" imgH="2156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779065"/>
                        <a:ext cx="827087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25"/>
          <p:cNvGraphicFramePr>
            <a:graphicFrameLocks noChangeAspect="1"/>
          </p:cNvGraphicFramePr>
          <p:nvPr/>
        </p:nvGraphicFramePr>
        <p:xfrm>
          <a:off x="4160837" y="4419600"/>
          <a:ext cx="49831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7" name="Equation" r:id="rId15" imgW="3060360" imgH="711000" progId="Equation.DSMT4">
                  <p:embed/>
                </p:oleObj>
              </mc:Choice>
              <mc:Fallback>
                <p:oleObj name="Equation" r:id="rId15" imgW="3060360" imgH="7110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7" y="4419600"/>
                        <a:ext cx="498316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28600" y="5791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take advantage of the symmetry to conclude:</a:t>
            </a:r>
          </a:p>
          <a:p>
            <a:r>
              <a:rPr lang="en-US" dirty="0" smtClean="0">
                <a:latin typeface="Comic Sans MS" pitchFamily="66" charset="0"/>
              </a:rPr>
              <a:t>The y-components of the B-field cancel out</a:t>
            </a: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5715000" y="6172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010" name="Object 26"/>
          <p:cNvGraphicFramePr>
            <a:graphicFrameLocks noChangeAspect="1"/>
          </p:cNvGraphicFramePr>
          <p:nvPr/>
        </p:nvGraphicFramePr>
        <p:xfrm>
          <a:off x="6540500" y="5943600"/>
          <a:ext cx="20701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8" name="Equation" r:id="rId17" imgW="1269720" imgH="393480" progId="Equation.DSMT4">
                  <p:embed/>
                </p:oleObj>
              </mc:Choice>
              <mc:Fallback>
                <p:oleObj name="Equation" r:id="rId17" imgW="1269720" imgH="393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943600"/>
                        <a:ext cx="20701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7848600" y="2407465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1" grpId="0"/>
      <p:bldP spid="34" grpId="0" animBg="1"/>
      <p:bldP spid="36" grpId="0"/>
      <p:bldP spid="37" grpId="0"/>
      <p:bldP spid="42" grpId="0" animBg="1"/>
      <p:bldP spid="44" grpId="0"/>
      <p:bldP spid="45" grpId="0" animBg="1"/>
      <p:bldP spid="48" grpId="0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228600" y="381000"/>
          <a:ext cx="19256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4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1925637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53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 </a:t>
            </a:r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3352800" y="533400"/>
          <a:ext cx="12223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5" name="Equation" r:id="rId6" imgW="749160" imgH="203040" progId="Equation.DSMT4">
                  <p:embed/>
                </p:oleObj>
              </mc:Choice>
              <mc:Fallback>
                <p:oleObj name="Equation" r:id="rId6" imgW="7491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"/>
                        <a:ext cx="12223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8200" y="53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  </a:t>
            </a:r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5334000" y="533400"/>
          <a:ext cx="12223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6" name="Equation" r:id="rId8" imgW="749160" imgH="177480" progId="Equation.DSMT4">
                  <p:embed/>
                </p:oleObj>
              </mc:Choice>
              <mc:Fallback>
                <p:oleObj name="Equation" r:id="rId8" imgW="74916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3400"/>
                        <a:ext cx="12223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086600" y="609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228600" y="1219200"/>
          <a:ext cx="231933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7" name="Equation" r:id="rId10" imgW="1422360" imgH="495000" progId="Equation.DSMT4">
                  <p:embed/>
                </p:oleObj>
              </mc:Choice>
              <mc:Fallback>
                <p:oleObj name="Equation" r:id="rId10" imgW="142236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231933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971800" y="14478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3429000" y="1143000"/>
          <a:ext cx="48260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8" name="Equation" r:id="rId12" imgW="2958840" imgH="520560" progId="Equation.DSMT4">
                  <p:embed/>
                </p:oleObj>
              </mc:Choice>
              <mc:Fallback>
                <p:oleObj name="Equation" r:id="rId12" imgW="2958840" imgH="520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143000"/>
                        <a:ext cx="4826000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0" y="22098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For a thin coil of N loops we get for the magnetic field on the coil axis</a:t>
            </a:r>
            <a:endParaRPr lang="en-US" sz="1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115888" y="2895600"/>
          <a:ext cx="21939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9" name="Equation" r:id="rId14" imgW="1346040" imgH="520560" progId="Equation.DSMT4">
                  <p:embed/>
                </p:oleObj>
              </mc:Choice>
              <mc:Fallback>
                <p:oleObj name="Equation" r:id="rId14" imgW="1346040" imgH="520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2895600"/>
                        <a:ext cx="2193925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62200" y="3124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 specifically at the center x=0 </a:t>
            </a:r>
          </a:p>
        </p:txBody>
      </p:sp>
      <p:graphicFrame>
        <p:nvGraphicFramePr>
          <p:cNvPr id="123913" name="Object 9"/>
          <p:cNvGraphicFramePr>
            <a:graphicFrameLocks noChangeAspect="1"/>
          </p:cNvGraphicFramePr>
          <p:nvPr/>
        </p:nvGraphicFramePr>
        <p:xfrm>
          <a:off x="6297613" y="2971800"/>
          <a:ext cx="13239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0" name="Equation" r:id="rId16" imgW="812520" imgH="393480" progId="Equation.DSMT4">
                  <p:embed/>
                </p:oleObj>
              </mc:Choice>
              <mc:Fallback>
                <p:oleObj name="Equation" r:id="rId16" imgW="81252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2971800"/>
                        <a:ext cx="13239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2400" y="38862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We can also express the field in terms of the recently introduced magnetic moment </a:t>
            </a:r>
          </a:p>
        </p:txBody>
      </p:sp>
      <p:graphicFrame>
        <p:nvGraphicFramePr>
          <p:cNvPr id="123914" name="Object 10"/>
          <p:cNvGraphicFramePr>
            <a:graphicFrameLocks noChangeAspect="1"/>
          </p:cNvGraphicFramePr>
          <p:nvPr/>
        </p:nvGraphicFramePr>
        <p:xfrm>
          <a:off x="207963" y="4800600"/>
          <a:ext cx="21113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1" name="Equation" r:id="rId18" imgW="1295280" imgH="520560" progId="Equation.DSMT4">
                  <p:embed/>
                </p:oleObj>
              </mc:Choice>
              <mc:Fallback>
                <p:oleObj name="Equation" r:id="rId18" imgW="1295280" imgH="5205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4800600"/>
                        <a:ext cx="2111375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 rot="16200000">
            <a:off x="1562100" y="4305300"/>
            <a:ext cx="3048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>
          <a:xfrm rot="16200000" flipH="1">
            <a:off x="2419350" y="386715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662070" y="4267200"/>
            <a:ext cx="3886200" cy="338554"/>
            <a:chOff x="3352800" y="4572000"/>
            <a:chExt cx="3886200" cy="338554"/>
          </a:xfrm>
        </p:grpSpPr>
        <p:graphicFrame>
          <p:nvGraphicFramePr>
            <p:cNvPr id="123915" name="Object 11"/>
            <p:cNvGraphicFramePr>
              <a:graphicFrameLocks noChangeAspect="1"/>
            </p:cNvGraphicFramePr>
            <p:nvPr/>
          </p:nvGraphicFramePr>
          <p:xfrm>
            <a:off x="5105400" y="4635371"/>
            <a:ext cx="249238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22" name="Equation" r:id="rId20" imgW="152280" imgH="164880" progId="Equation.DSMT4">
                    <p:embed/>
                  </p:oleObj>
                </mc:Choice>
                <mc:Fallback>
                  <p:oleObj name="Equation" r:id="rId20" imgW="152280" imgH="1648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4635371"/>
                          <a:ext cx="249238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3352800" y="4572000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Magnetic moment    of N loops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2" grpId="0" animBg="1"/>
      <p:bldP spid="14" grpId="0"/>
      <p:bldP spid="16" grpId="0"/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4400"/>
            <a:ext cx="9144001" cy="4392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71" y="5638800"/>
            <a:ext cx="803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www.pnas.org/content/105/37/13716.full.pdf+html</a:t>
            </a:r>
            <a:r>
              <a:rPr lang="en-US" dirty="0" smtClean="0"/>
              <a:t> for complete article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28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Application of Bio-</a:t>
            </a:r>
            <a:r>
              <a:rPr lang="en-US" dirty="0" err="1" smtClean="0">
                <a:latin typeface="Comic Sans MS" pitchFamily="66" charset="0"/>
              </a:rPr>
              <a:t>Savat</a:t>
            </a:r>
            <a:r>
              <a:rPr lang="en-US" dirty="0" smtClean="0">
                <a:latin typeface="Comic Sans MS" pitchFamily="66" charset="0"/>
              </a:rPr>
              <a:t> law for potential future fusion technology</a:t>
            </a:r>
          </a:p>
        </p:txBody>
      </p:sp>
      <p:sp>
        <p:nvSpPr>
          <p:cNvPr id="8" name="Oval 7"/>
          <p:cNvSpPr/>
          <p:nvPr/>
        </p:nvSpPr>
        <p:spPr>
          <a:xfrm>
            <a:off x="381000" y="3048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4112623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739640"/>
            <a:ext cx="272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https://www.iter.org/mach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ITER (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International Thermonuclear Experimental Reactor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ased on </a:t>
            </a:r>
            <a:r>
              <a:rPr lang="en-US" dirty="0" err="1" smtClean="0">
                <a:latin typeface="Comic Sans MS" pitchFamily="66" charset="0"/>
              </a:rPr>
              <a:t>tokamak</a:t>
            </a:r>
            <a:r>
              <a:rPr lang="en-US" dirty="0" smtClean="0">
                <a:latin typeface="Comic Sans MS" pitchFamily="66" charset="0"/>
              </a:rPr>
              <a:t> concept</a:t>
            </a:r>
          </a:p>
        </p:txBody>
      </p:sp>
      <p:pic>
        <p:nvPicPr>
          <p:cNvPr id="137218" name="Picture 2" descr="HSX 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425745" cy="25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94272" y="304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HSX (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Helically Symmetric </a:t>
            </a:r>
            <a:r>
              <a:rPr lang="en-US" sz="1200" dirty="0" err="1" smtClean="0">
                <a:solidFill>
                  <a:srgbClr val="00B050"/>
                </a:solidFill>
                <a:latin typeface="Comic Sans MS" pitchFamily="66" charset="0"/>
              </a:rPr>
              <a:t>eXperiment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smtClean="0">
                <a:latin typeface="Comic Sans MS" pitchFamily="66" charset="0"/>
              </a:rPr>
              <a:t>@Univ. of Wisconsin-Madison</a:t>
            </a:r>
          </a:p>
          <a:p>
            <a:r>
              <a:rPr lang="en-US" dirty="0" smtClean="0">
                <a:latin typeface="Comic Sans MS" pitchFamily="66" charset="0"/>
              </a:rPr>
              <a:t>Modular coil </a:t>
            </a:r>
            <a:r>
              <a:rPr lang="en-US" dirty="0" err="1" smtClean="0">
                <a:latin typeface="Comic Sans MS" pitchFamily="66" charset="0"/>
              </a:rPr>
              <a:t>stellarator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032" y="5334000"/>
            <a:ext cx="340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Video from February 2014 on ITER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22272" y="59283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Latest News April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47514" y="304800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defTabSz="914400" hangingPunct="1"/>
            <a:r>
              <a:rPr lang="en-GB" sz="1800" dirty="0">
                <a:latin typeface="Comic Sans MS" pitchFamily="66" charset="0"/>
              </a:rPr>
              <a:t>Diagram of the QAS2 </a:t>
            </a:r>
            <a:r>
              <a:rPr lang="en-GB" sz="1800" dirty="0" err="1" smtClean="0">
                <a:latin typeface="Comic Sans MS" pitchFamily="66" charset="0"/>
              </a:rPr>
              <a:t>stellarator</a:t>
            </a:r>
            <a:endParaRPr lang="en-GB" sz="18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1"/>
            <a:ext cx="4038600" cy="24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7514" y="3745411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GB" sz="1200" b="1" dirty="0" err="1">
                <a:latin typeface="Arial" panose="020B0604020202020204" pitchFamily="34" charset="0"/>
              </a:rPr>
              <a:t>Garabedian</a:t>
            </a:r>
            <a:r>
              <a:rPr lang="en-GB" sz="1200" b="1" dirty="0">
                <a:latin typeface="Arial" panose="020B0604020202020204" pitchFamily="34" charset="0"/>
              </a:rPr>
              <a:t> P R PNAS 2008;105:13716-13719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00400" y="914400"/>
            <a:ext cx="1492908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17257" y="685800"/>
            <a:ext cx="370165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</a:pPr>
            <a:r>
              <a:rPr lang="en-GB" dirty="0" err="1">
                <a:latin typeface="Comic Sans MS" pitchFamily="66" charset="0"/>
              </a:rPr>
              <a:t>color</a:t>
            </a:r>
            <a:r>
              <a:rPr lang="en-GB" dirty="0">
                <a:latin typeface="Comic Sans MS" pitchFamily="66" charset="0"/>
              </a:rPr>
              <a:t> map of the plasma surface 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14800" y="1600200"/>
            <a:ext cx="11430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57800" y="1488077"/>
            <a:ext cx="3810000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</a:pPr>
            <a:r>
              <a:rPr lang="en-GB" dirty="0">
                <a:latin typeface="Comic Sans MS" pitchFamily="66" charset="0"/>
              </a:rPr>
              <a:t>12 coils produce a magnetic field </a:t>
            </a:r>
          </a:p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</a:pPr>
            <a:r>
              <a:rPr lang="en-GB" dirty="0">
                <a:latin typeface="Comic Sans MS" pitchFamily="66" charset="0"/>
              </a:rPr>
              <a:t>designed to confine the plasma in equilibrium</a:t>
            </a:r>
            <a:r>
              <a:rPr lang="en-GB" dirty="0">
                <a:latin typeface="Arial" panose="020B0604020202020204" pitchFamily="34" charset="0"/>
                <a:ea typeface="msgothic" charset="0"/>
                <a:cs typeface="msgothic" charset="0"/>
              </a:rPr>
              <a:t>.</a:t>
            </a:r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37" y="2961698"/>
            <a:ext cx="4153830" cy="31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4898" y="5474467"/>
            <a:ext cx="4572000" cy="11228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8572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latin typeface="Comic Sans MS" pitchFamily="66" charset="0"/>
              </a:rPr>
              <a:t>Four of 12 modular coils that produce the magnetic field of the QAS2 </a:t>
            </a:r>
            <a:r>
              <a:rPr lang="en-GB" dirty="0" err="1">
                <a:latin typeface="Comic Sans MS" pitchFamily="66" charset="0"/>
              </a:rPr>
              <a:t>stellarator</a:t>
            </a:r>
            <a:r>
              <a:rPr lang="en-GB" dirty="0">
                <a:latin typeface="Comic Sans MS" pitchFamily="66" charset="0"/>
              </a:rPr>
              <a:t> </a:t>
            </a:r>
            <a:endParaRPr lang="en-GB" dirty="0" smtClean="0">
              <a:latin typeface="Comic Sans MS" pitchFamily="66" charset="0"/>
            </a:endParaRPr>
          </a:p>
          <a:p>
            <a:pPr lvl="0" indent="-85725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latin typeface="Comic Sans MS" pitchFamily="66" charset="0"/>
              </a:rPr>
              <a:t>using </a:t>
            </a:r>
            <a:r>
              <a:rPr lang="en-GB" dirty="0">
                <a:latin typeface="Comic Sans MS" pitchFamily="66" charset="0"/>
              </a:rPr>
              <a:t>the </a:t>
            </a:r>
            <a:r>
              <a:rPr lang="en-GB" b="1" dirty="0" err="1" smtClean="0">
                <a:solidFill>
                  <a:srgbClr val="FF0000"/>
                </a:solidFill>
                <a:latin typeface="Comic Sans MS" pitchFamily="66" charset="0"/>
              </a:rPr>
              <a:t>Biot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–</a:t>
            </a:r>
            <a:r>
              <a:rPr lang="en-GB" b="1" dirty="0" err="1" smtClean="0">
                <a:solidFill>
                  <a:srgbClr val="FF0000"/>
                </a:solidFill>
                <a:latin typeface="Comic Sans MS" pitchFamily="66" charset="0"/>
              </a:rPr>
              <a:t>Savart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law</a:t>
            </a:r>
            <a:r>
              <a:rPr lang="en-GB" dirty="0">
                <a:latin typeface="Comic Sans MS" pitchFamily="66" charset="0"/>
              </a:rPr>
              <a:t>.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85920" y="5006381"/>
            <a:ext cx="571500" cy="455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property id=&quot;20226&quot; value=&quot;F:\Education\Teaching\Lectures\Phys212\Phys212_Spring2014\Course\Unit_20 Sources of magnetic field.pptx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78&quot;/&gt;&lt;/object&gt;&lt;object type=&quot;3&quot; unique_id=&quot;10009&quot;&gt;&lt;property id=&quot;20148&quot; value=&quot;5&quot;/&gt;&lt;property id=&quot;20300&quot; value=&quot;Slide 10&quot;/&gt;&lt;property id=&quot;20307&quot; value=&quot;274&quot;/&gt;&lt;/object&gt;&lt;object type=&quot;3&quot; unique_id=&quot;10010&quot;&gt;&lt;property id=&quot;20148&quot; value=&quot;5&quot;/&gt;&lt;property id=&quot;20300&quot; value=&quot;Slide 11&quot;/&gt;&lt;property id=&quot;20307&quot; value=&quot;275&quot;/&gt;&lt;/object&gt;&lt;object type=&quot;3&quot; unique_id=&quot;10011&quot;&gt;&lt;property id=&quot;20148&quot; value=&quot;5&quot;/&gt;&lt;property id=&quot;20300&quot; value=&quot;Slide 12&quot;/&gt;&lt;property id=&quot;20307&quot; value=&quot;265&quot;/&gt;&lt;/object&gt;&lt;object type=&quot;3&quot; unique_id=&quot;10012&quot;&gt;&lt;property id=&quot;20148&quot; value=&quot;5&quot;/&gt;&lt;property id=&quot;20300&quot; value=&quot;Slide 13&quot;/&gt;&lt;property id=&quot;20307&quot; value=&quot;266&quot;/&gt;&lt;/object&gt;&lt;object type=&quot;3&quot; unique_id=&quot;10013&quot;&gt;&lt;property id=&quot;20148&quot; value=&quot;5&quot;/&gt;&lt;property id=&quot;20300&quot; value=&quot;Slide 14&quot;/&gt;&lt;property id=&quot;20307&quot; value=&quot;279&quot;/&gt;&lt;/object&gt;&lt;object type=&quot;3&quot; unique_id=&quot;10014&quot;&gt;&lt;property id=&quot;20148&quot; value=&quot;5&quot;/&gt;&lt;property id=&quot;20300&quot; value=&quot;Slide 15&quot;/&gt;&lt;property id=&quot;20307&quot; value=&quot;267&quot;/&gt;&lt;/object&gt;&lt;object type=&quot;3&quot; unique_id=&quot;10015&quot;&gt;&lt;property id=&quot;20148&quot; value=&quot;5&quot;/&gt;&lt;property id=&quot;20300&quot; value=&quot;Slide 16&quot;/&gt;&lt;property id=&quot;20307&quot; value=&quot;262&quot;/&gt;&lt;/object&gt;&lt;object type=&quot;3&quot; unique_id=&quot;10362&quot;&gt;&lt;property id=&quot;20148&quot; value=&quot;5&quot;/&gt;&lt;property id=&quot;20300&quot; value=&quot;Slide 7&quot;/&gt;&lt;property id=&quot;20307&quot; value=&quot;280&quot;/&gt;&lt;/object&gt;&lt;object type=&quot;3&quot; unique_id=&quot;10363&quot;&gt;&lt;property id=&quot;20148&quot; value=&quot;5&quot;/&gt;&lt;property id=&quot;20300&quot; value=&quot;Slide 9&quot;/&gt;&lt;property id=&quot;20307&quot; value=&quot;281&quot;/&gt;&lt;/object&gt;&lt;object type=&quot;3&quot; unique_id=&quot;10415&quot;&gt;&lt;property id=&quot;20148&quot; value=&quot;5&quot;/&gt;&lt;property id=&quot;20300&quot; value=&quot;Slide 8&quot;/&gt;&lt;property id=&quot;20307&quot; value=&quot;282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23619</TotalTime>
  <Words>783</Words>
  <Application>Microsoft Office PowerPoint</Application>
  <PresentationFormat>On-screen Show (4:3)</PresentationFormat>
  <Paragraphs>134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msgothic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Christian Binek</cp:lastModifiedBy>
  <cp:revision>717</cp:revision>
  <dcterms:created xsi:type="dcterms:W3CDTF">2011-03-14T16:43:15Z</dcterms:created>
  <dcterms:modified xsi:type="dcterms:W3CDTF">2017-04-06T16:22:44Z</dcterms:modified>
</cp:coreProperties>
</file>