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m4a" ContentType="audio/mp4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7" r:id="rId3"/>
    <p:sldId id="262" r:id="rId4"/>
    <p:sldId id="263" r:id="rId5"/>
    <p:sldId id="261" r:id="rId6"/>
    <p:sldId id="264" r:id="rId7"/>
    <p:sldId id="274" r:id="rId8"/>
    <p:sldId id="275" r:id="rId9"/>
    <p:sldId id="265" r:id="rId10"/>
    <p:sldId id="266" r:id="rId11"/>
    <p:sldId id="267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1" autoAdjust="0"/>
    <p:restoredTop sz="94660"/>
  </p:normalViewPr>
  <p:slideViewPr>
    <p:cSldViewPr>
      <p:cViewPr varScale="1">
        <p:scale>
          <a:sx n="105" d="100"/>
          <a:sy n="105" d="100"/>
        </p:scale>
        <p:origin x="17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1.wmf"/><Relationship Id="rId4" Type="http://schemas.openxmlformats.org/officeDocument/2006/relationships/image" Target="../media/image5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532F8F-2767-42E6-9775-48C67BB836F5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408C9-FED1-4E25-9635-FC524EB95C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625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408C9-FED1-4E25-9635-FC524EB95CF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6204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408C9-FED1-4E25-9635-FC524EB95CF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086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408C9-FED1-4E25-9635-FC524EB95CF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998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408C9-FED1-4E25-9635-FC524EB95CF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287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408C9-FED1-4E25-9635-FC524EB95CF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95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408C9-FED1-4E25-9635-FC524EB95CF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474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408C9-FED1-4E25-9635-FC524EB95CF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135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408C9-FED1-4E25-9635-FC524EB95CF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2699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408C9-FED1-4E25-9635-FC524EB95CF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737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408C9-FED1-4E25-9635-FC524EB95CF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2838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408C9-FED1-4E25-9635-FC524EB95CF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12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1A8E-96A1-4A5F-B947-B8D9559EBBCC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EE21-68D1-4DA6-8009-E27AB18F0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1A8E-96A1-4A5F-B947-B8D9559EBBCC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EE21-68D1-4DA6-8009-E27AB18F0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1A8E-96A1-4A5F-B947-B8D9559EBBCC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EE21-68D1-4DA6-8009-E27AB18F0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1A8E-96A1-4A5F-B947-B8D9559EBBCC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EE21-68D1-4DA6-8009-E27AB18F0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1A8E-96A1-4A5F-B947-B8D9559EBBCC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EE21-68D1-4DA6-8009-E27AB18F0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1A8E-96A1-4A5F-B947-B8D9559EBBCC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EE21-68D1-4DA6-8009-E27AB18F0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1A8E-96A1-4A5F-B947-B8D9559EBBCC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EE21-68D1-4DA6-8009-E27AB18F0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1A8E-96A1-4A5F-B947-B8D9559EBBCC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EE21-68D1-4DA6-8009-E27AB18F0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1A8E-96A1-4A5F-B947-B8D9559EBBCC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EE21-68D1-4DA6-8009-E27AB18F0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1A8E-96A1-4A5F-B947-B8D9559EBBCC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EE21-68D1-4DA6-8009-E27AB18F0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1A8E-96A1-4A5F-B947-B8D9559EBBCC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EE21-68D1-4DA6-8009-E27AB18F0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81A8E-96A1-4A5F-B947-B8D9559EBBCC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DEE21-68D1-4DA6-8009-E27AB18F0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2.jpe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hyperlink" Target="Track%201.mp3" TargetMode="External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53.wmf"/><Relationship Id="rId12" Type="http://schemas.openxmlformats.org/officeDocument/2006/relationships/image" Target="../media/image5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8.bin"/><Relationship Id="rId11" Type="http://schemas.openxmlformats.org/officeDocument/2006/relationships/oleObject" Target="../embeddings/oleObject40.bin"/><Relationship Id="rId5" Type="http://schemas.openxmlformats.org/officeDocument/2006/relationships/image" Target="../media/image51.wmf"/><Relationship Id="rId10" Type="http://schemas.openxmlformats.org/officeDocument/2006/relationships/image" Target="../media/image54.wmf"/><Relationship Id="rId4" Type="http://schemas.openxmlformats.org/officeDocument/2006/relationships/oleObject" Target="../embeddings/oleObject37.bin"/><Relationship Id="rId9" Type="http://schemas.openxmlformats.org/officeDocument/2006/relationships/oleObject" Target="../embeddings/oleObject3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13" Type="http://schemas.openxmlformats.org/officeDocument/2006/relationships/image" Target="../media/image58.w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61.png"/><Relationship Id="rId12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60.png"/><Relationship Id="rId11" Type="http://schemas.openxmlformats.org/officeDocument/2006/relationships/image" Target="../media/image57.wmf"/><Relationship Id="rId5" Type="http://schemas.openxmlformats.org/officeDocument/2006/relationships/hyperlink" Target="http://www.magnet.fsu.edu/education/tutorials/java/dcmotor/index.html" TargetMode="External"/><Relationship Id="rId15" Type="http://schemas.openxmlformats.org/officeDocument/2006/relationships/image" Target="../media/image59.wmf"/><Relationship Id="rId10" Type="http://schemas.openxmlformats.org/officeDocument/2006/relationships/oleObject" Target="../embeddings/oleObject41.bin"/><Relationship Id="rId4" Type="http://schemas.openxmlformats.org/officeDocument/2006/relationships/hyperlink" Target="https://nationalmaglab.org/education/magnet-academy/watch-play/interactive/dc-motor" TargetMode="External"/><Relationship Id="rId9" Type="http://schemas.openxmlformats.org/officeDocument/2006/relationships/image" Target="../media/image63.png"/><Relationship Id="rId14" Type="http://schemas.openxmlformats.org/officeDocument/2006/relationships/oleObject" Target="../embeddings/oleObject4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11" Type="http://schemas.openxmlformats.org/officeDocument/2006/relationships/image" Target="../media/image10.jpeg"/><Relationship Id="rId5" Type="http://schemas.openxmlformats.org/officeDocument/2006/relationships/oleObject" Target="../embeddings/oleObject1.bin"/><Relationship Id="rId10" Type="http://schemas.openxmlformats.org/officeDocument/2006/relationships/hyperlink" Target="http://upload.wikimedia.org/wikipedia/commons/5/55/Wilhelm_Eduard_Weber_II.jpg" TargetMode="External"/><Relationship Id="rId4" Type="http://schemas.openxmlformats.org/officeDocument/2006/relationships/image" Target="../media/image9.png"/><Relationship Id="rId9" Type="http://schemas.openxmlformats.org/officeDocument/2006/relationships/hyperlink" Target="http://en.wikipedia.org/wiki/Wilhelm_Eduard_Weber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hyperlink" Target="http://physicsworld.com/cws/article/news/18338" TargetMode="External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2.wmf"/><Relationship Id="rId12" Type="http://schemas.openxmlformats.org/officeDocument/2006/relationships/hyperlink" Target="http://en.wikipedia.org/wiki/Magnetic_monopole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3.wmf"/><Relationship Id="rId5" Type="http://schemas.openxmlformats.org/officeDocument/2006/relationships/image" Target="../media/image15.png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4.bin"/><Relationship Id="rId4" Type="http://schemas.openxmlformats.org/officeDocument/2006/relationships/image" Target="../media/image1.jpeg"/><Relationship Id="rId9" Type="http://schemas.openxmlformats.org/officeDocument/2006/relationships/image" Target="../media/image17.png"/><Relationship Id="rId1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10.bin"/><Relationship Id="rId18" Type="http://schemas.openxmlformats.org/officeDocument/2006/relationships/image" Target="../media/image24.wmf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25.wmf"/><Relationship Id="rId7" Type="http://schemas.openxmlformats.org/officeDocument/2006/relationships/oleObject" Target="../embeddings/oleObject7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wmf"/><Relationship Id="rId20" Type="http://schemas.openxmlformats.org/officeDocument/2006/relationships/oleObject" Target="../embeddings/oleObject13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20.wmf"/><Relationship Id="rId19" Type="http://schemas.openxmlformats.org/officeDocument/2006/relationships/image" Target="../media/image27.png"/><Relationship Id="rId4" Type="http://schemas.openxmlformats.org/officeDocument/2006/relationships/image" Target="../media/image26.png"/><Relationship Id="rId9" Type="http://schemas.openxmlformats.org/officeDocument/2006/relationships/oleObject" Target="../embeddings/oleObject8.bin"/><Relationship Id="rId14" Type="http://schemas.openxmlformats.org/officeDocument/2006/relationships/image" Target="../media/image2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34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9.wmf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3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17.bin"/><Relationship Id="rId5" Type="http://schemas.openxmlformats.org/officeDocument/2006/relationships/image" Target="../media/image28.wmf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35.png"/><Relationship Id="rId4" Type="http://schemas.openxmlformats.org/officeDocument/2006/relationships/oleObject" Target="../embeddings/oleObject14.bin"/><Relationship Id="rId9" Type="http://schemas.openxmlformats.org/officeDocument/2006/relationships/image" Target="../media/image30.wmf"/><Relationship Id="rId14" Type="http://schemas.openxmlformats.org/officeDocument/2006/relationships/image" Target="../media/image3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40.wmf"/><Relationship Id="rId18" Type="http://schemas.openxmlformats.org/officeDocument/2006/relationships/oleObject" Target="../embeddings/oleObject28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44.wmf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4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7.bin"/><Relationship Id="rId20" Type="http://schemas.openxmlformats.org/officeDocument/2006/relationships/oleObject" Target="../embeddings/oleObject29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5" Type="http://schemas.openxmlformats.org/officeDocument/2006/relationships/image" Target="../media/image41.wmf"/><Relationship Id="rId10" Type="http://schemas.openxmlformats.org/officeDocument/2006/relationships/oleObject" Target="../embeddings/oleObject24.bin"/><Relationship Id="rId19" Type="http://schemas.openxmlformats.org/officeDocument/2006/relationships/image" Target="../media/image43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26.bin"/><Relationship Id="rId22" Type="http://schemas.openxmlformats.org/officeDocument/2006/relationships/hyperlink" Target="http://www.youtube.com/watch?v=o7ENNyGlmQY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oleObject" Target="../embeddings/oleObject34.bin"/><Relationship Id="rId18" Type="http://schemas.openxmlformats.org/officeDocument/2006/relationships/image" Target="../media/image51.wmf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48.wmf"/><Relationship Id="rId1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0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10" Type="http://schemas.openxmlformats.org/officeDocument/2006/relationships/image" Target="../media/image47.wmf"/><Relationship Id="rId4" Type="http://schemas.openxmlformats.org/officeDocument/2006/relationships/image" Target="../media/image52.png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4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14400" y="304800"/>
            <a:ext cx="6477000" cy="576263"/>
            <a:chOff x="1080655" y="304800"/>
            <a:chExt cx="4789055" cy="576263"/>
          </a:xfrm>
        </p:grpSpPr>
        <p:sp>
          <p:nvSpPr>
            <p:cNvPr id="5" name="Rectangle 26"/>
            <p:cNvSpPr>
              <a:spLocks noChangeArrowheads="1"/>
            </p:cNvSpPr>
            <p:nvPr/>
          </p:nvSpPr>
          <p:spPr bwMode="auto">
            <a:xfrm>
              <a:off x="1080655" y="304800"/>
              <a:ext cx="4789055" cy="576263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6" name="Text Box 33"/>
            <p:cNvSpPr txBox="1">
              <a:spLocks noChangeArrowheads="1"/>
            </p:cNvSpPr>
            <p:nvPr/>
          </p:nvSpPr>
          <p:spPr bwMode="auto">
            <a:xfrm>
              <a:off x="1248692" y="362716"/>
              <a:ext cx="445298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Magnetic field lines and magnetic flux</a:t>
              </a:r>
              <a:endParaRPr lang="en-US" sz="2000" b="1" baseline="-250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33400" y="12954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The magnetic field is a vector field 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28600" y="13716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utoShape 7"/>
          <p:cNvSpPr>
            <a:spLocks noChangeArrowheads="1"/>
          </p:cNvSpPr>
          <p:nvPr/>
        </p:nvSpPr>
        <p:spPr bwMode="auto">
          <a:xfrm>
            <a:off x="4648200" y="1420641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09600" y="1688068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We can introduce magnetic field lines in the same we introduced electric field lines  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0" y="2667000"/>
            <a:ext cx="9296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Let’s recall: Properties of field lines:</a:t>
            </a:r>
          </a:p>
          <a:p>
            <a:pPr>
              <a:buFontTx/>
              <a:buChar char="-"/>
            </a:pPr>
            <a:r>
              <a:rPr lang="en-US" dirty="0" smtClean="0">
                <a:latin typeface="Comic Sans MS" pitchFamily="66" charset="0"/>
              </a:rPr>
              <a:t>Imaginary curve such that tangent at any point is along the B-field in this point</a:t>
            </a:r>
          </a:p>
          <a:p>
            <a:endParaRPr lang="en-US" dirty="0" smtClean="0"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en-US" dirty="0" smtClean="0">
                <a:latin typeface="Comic Sans MS" pitchFamily="66" charset="0"/>
              </a:rPr>
              <a:t>density of field lines in a given region allows to picture the magnitude of the B-field</a:t>
            </a: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60960" y="4038600"/>
            <a:ext cx="868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At any particular point in space the B-field has a well defined direction</a:t>
            </a:r>
          </a:p>
        </p:txBody>
      </p:sp>
      <p:sp>
        <p:nvSpPr>
          <p:cNvPr id="24" name="AutoShape 7"/>
          <p:cNvSpPr>
            <a:spLocks noChangeArrowheads="1"/>
          </p:cNvSpPr>
          <p:nvPr/>
        </p:nvSpPr>
        <p:spPr bwMode="auto">
          <a:xfrm>
            <a:off x="213360" y="47244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518160" y="4610100"/>
            <a:ext cx="6324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Only one field line can pass through each point </a:t>
            </a:r>
          </a:p>
        </p:txBody>
      </p:sp>
      <p:sp>
        <p:nvSpPr>
          <p:cNvPr id="26" name="AutoShape 7"/>
          <p:cNvSpPr>
            <a:spLocks noChangeArrowheads="1"/>
          </p:cNvSpPr>
          <p:nvPr/>
        </p:nvSpPr>
        <p:spPr bwMode="auto">
          <a:xfrm>
            <a:off x="4495800" y="6019800"/>
            <a:ext cx="1524000" cy="457200"/>
          </a:xfrm>
          <a:prstGeom prst="rightArrow">
            <a:avLst>
              <a:gd name="adj1" fmla="val 50000"/>
              <a:gd name="adj2" fmla="val 8323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r>
              <a:rPr lang="en-US" dirty="0" smtClean="0"/>
              <a:t>Click </a:t>
            </a:r>
            <a:r>
              <a:rPr lang="en-US" dirty="0" err="1" smtClean="0"/>
              <a:t>Wastson</a:t>
            </a:r>
            <a:endParaRPr lang="en-US" dirty="0"/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3108960" y="5105400"/>
            <a:ext cx="3352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Field lines never cross</a:t>
            </a: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817280" y="5932213"/>
            <a:ext cx="2895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Comic Sans MS" pitchFamily="66" charset="0"/>
              </a:rPr>
              <a:t>Anything new </a:t>
            </a:r>
          </a:p>
        </p:txBody>
      </p:sp>
      <p:pic>
        <p:nvPicPr>
          <p:cNvPr id="29" name="Picture 28" descr="http://whateverebay.com/question-mark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80027" y="5943600"/>
            <a:ext cx="715773" cy="609600"/>
          </a:xfrm>
          <a:prstGeom prst="rect">
            <a:avLst/>
          </a:prstGeom>
          <a:noFill/>
        </p:spPr>
      </p:pic>
      <p:pic>
        <p:nvPicPr>
          <p:cNvPr id="5122" name="Picture 2" descr="http://singularityhub.com/wp-content/uploads/2010/06/IBM-watson-jeopardy-challenge.jpg">
            <a:hlinkClick r:id="rId6" action="ppaction://hlinkfile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72200" y="5486400"/>
            <a:ext cx="1809750" cy="1200150"/>
          </a:xfrm>
          <a:prstGeom prst="rect">
            <a:avLst/>
          </a:prstGeom>
          <a:noFill/>
        </p:spPr>
      </p:pic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8174320" y="5907388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4" dur="389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9" grpId="0"/>
      <p:bldP spid="10" grpId="0" animBg="1"/>
      <p:bldP spid="19" grpId="0" animBg="1"/>
      <p:bldP spid="20" grpId="0"/>
      <p:bldP spid="22" grpId="0"/>
      <p:bldP spid="23" grpId="0"/>
      <p:bldP spid="24" grpId="0" animBg="1"/>
      <p:bldP spid="25" grpId="0"/>
      <p:bldP spid="26" grpId="0" animBg="1"/>
      <p:bldP spid="27" grpId="0"/>
      <p:bldP spid="2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609600" y="3810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Let’s generalize into a full vector notation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304800" y="4572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8136" name="Object 8"/>
          <p:cNvGraphicFramePr>
            <a:graphicFrameLocks noChangeAspect="1"/>
          </p:cNvGraphicFramePr>
          <p:nvPr/>
        </p:nvGraphicFramePr>
        <p:xfrm>
          <a:off x="762000" y="1066800"/>
          <a:ext cx="161607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77" name="Equation" r:id="rId4" imgW="901440" imgH="203040" progId="Equation.DSMT4">
                  <p:embed/>
                </p:oleObj>
              </mc:Choice>
              <mc:Fallback>
                <p:oleObj name="Equation" r:id="rId4" imgW="901440" imgH="203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066800"/>
                        <a:ext cx="1616075" cy="36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ight Brace 27"/>
          <p:cNvSpPr/>
          <p:nvPr/>
        </p:nvSpPr>
        <p:spPr>
          <a:xfrm rot="5400000">
            <a:off x="1295400" y="1371600"/>
            <a:ext cx="228600" cy="381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371600" y="1676400"/>
            <a:ext cx="6449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  <a:sym typeface="Symbol"/>
              </a:rPr>
              <a:t>=: the absolute value of the magnetic moment of the loop</a:t>
            </a:r>
            <a:endParaRPr lang="en-US" dirty="0">
              <a:solidFill>
                <a:srgbClr val="00B050"/>
              </a:solidFill>
              <a:latin typeface="Comic Sans MS" pitchFamily="66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516540" y="2209800"/>
            <a:ext cx="4988910" cy="968375"/>
            <a:chOff x="516540" y="2209800"/>
            <a:chExt cx="4988910" cy="968375"/>
          </a:xfrm>
        </p:grpSpPr>
        <p:sp>
          <p:nvSpPr>
            <p:cNvPr id="30" name="TextBox 29"/>
            <p:cNvSpPr txBox="1"/>
            <p:nvPr/>
          </p:nvSpPr>
          <p:spPr>
            <a:xfrm>
              <a:off x="516540" y="2209800"/>
              <a:ext cx="466506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omic Sans MS" pitchFamily="66" charset="0"/>
                  <a:sym typeface="Symbol"/>
                </a:rPr>
                <a:t>We are used to assign a vector to an area</a:t>
              </a:r>
            </a:p>
            <a:p>
              <a:endParaRPr lang="en-US" dirty="0" smtClean="0">
                <a:latin typeface="Comic Sans MS" pitchFamily="66" charset="0"/>
                <a:sym typeface="Symbol"/>
              </a:endParaRPr>
            </a:p>
            <a:p>
              <a:r>
                <a:rPr lang="en-US" dirty="0" smtClean="0">
                  <a:latin typeface="Comic Sans MS" pitchFamily="66" charset="0"/>
                  <a:sym typeface="Symbol"/>
                </a:rPr>
                <a:t>It appears natural to define a vector </a:t>
              </a:r>
              <a:endParaRPr lang="en-US" dirty="0">
                <a:latin typeface="Comic Sans MS" pitchFamily="66" charset="0"/>
              </a:endParaRPr>
            </a:p>
          </p:txBody>
        </p:sp>
        <p:graphicFrame>
          <p:nvGraphicFramePr>
            <p:cNvPr id="48137" name="Object 9"/>
            <p:cNvGraphicFramePr>
              <a:graphicFrameLocks noChangeAspect="1"/>
            </p:cNvGraphicFramePr>
            <p:nvPr/>
          </p:nvGraphicFramePr>
          <p:xfrm>
            <a:off x="4572000" y="2743200"/>
            <a:ext cx="933450" cy="434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178" name="Equation" r:id="rId6" imgW="520560" imgH="241200" progId="Equation.DSMT4">
                    <p:embed/>
                  </p:oleObj>
                </mc:Choice>
                <mc:Fallback>
                  <p:oleObj name="Equation" r:id="rId6" imgW="520560" imgH="241200" progId="Equation.DSMT4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2000" y="2743200"/>
                          <a:ext cx="933450" cy="4349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33" name="Straight Arrow Connector 32"/>
          <p:cNvCxnSpPr/>
          <p:nvPr/>
        </p:nvCxnSpPr>
        <p:spPr>
          <a:xfrm rot="5400000" flipH="1" flipV="1">
            <a:off x="5105400" y="3429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>
            <a:off x="1600200" y="3657600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136222" y="3298482"/>
            <a:ext cx="441499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 smtClean="0">
                <a:solidFill>
                  <a:srgbClr val="00B050"/>
                </a:solidFill>
                <a:latin typeface="Comic Sans MS" pitchFamily="66" charset="0"/>
                <a:sym typeface="Symbol"/>
              </a:rPr>
              <a:t>A</a:t>
            </a:r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  <a:sym typeface="Symbol"/>
              </a:rPr>
              <a:t> is normal to the loop area. </a:t>
            </a:r>
          </a:p>
          <a:p>
            <a:endParaRPr lang="en-US" sz="1000" dirty="0" smtClean="0">
              <a:solidFill>
                <a:srgbClr val="00B050"/>
              </a:solidFill>
              <a:latin typeface="Comic Sans MS" pitchFamily="66" charset="0"/>
              <a:sym typeface="Symbol"/>
            </a:endParaRPr>
          </a:p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  <a:sym typeface="Symbol"/>
              </a:rPr>
              <a:t>Its direction is determined by the right hand rule </a:t>
            </a:r>
            <a:endParaRPr lang="en-US" sz="14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48138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91200" y="2576470"/>
            <a:ext cx="28956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0" name="Group 39"/>
          <p:cNvGrpSpPr/>
          <p:nvPr/>
        </p:nvGrpSpPr>
        <p:grpSpPr>
          <a:xfrm>
            <a:off x="304800" y="4535788"/>
            <a:ext cx="7467600" cy="434975"/>
            <a:chOff x="304800" y="4535788"/>
            <a:chExt cx="7467600" cy="434975"/>
          </a:xfrm>
        </p:grpSpPr>
        <p:sp>
          <p:nvSpPr>
            <p:cNvPr id="38" name="TextBox 37"/>
            <p:cNvSpPr txBox="1"/>
            <p:nvPr/>
          </p:nvSpPr>
          <p:spPr>
            <a:xfrm>
              <a:off x="304800" y="4572000"/>
              <a:ext cx="746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Since </a:t>
              </a:r>
              <a:r>
                <a:rPr lang="en-US" dirty="0" smtClean="0">
                  <a:latin typeface="Comic Sans MS" pitchFamily="66" charset="0"/>
                  <a:sym typeface="Symbol"/>
                </a:rPr>
                <a:t> is the angle between        and </a:t>
              </a:r>
              <a:r>
                <a:rPr lang="en-US" u="sng" dirty="0" smtClean="0">
                  <a:latin typeface="Comic Sans MS" pitchFamily="66" charset="0"/>
                  <a:sym typeface="Symbol"/>
                </a:rPr>
                <a:t>B</a:t>
              </a:r>
              <a:r>
                <a:rPr lang="en-US" dirty="0" smtClean="0">
                  <a:latin typeface="Comic Sans MS" pitchFamily="66" charset="0"/>
                  <a:sym typeface="Symbol"/>
                </a:rPr>
                <a:t> </a:t>
              </a:r>
              <a:endParaRPr lang="en-US" baseline="-25000" dirty="0">
                <a:latin typeface="Comic Sans MS" pitchFamily="66" charset="0"/>
              </a:endParaRPr>
            </a:p>
          </p:txBody>
        </p:sp>
        <p:graphicFrame>
          <p:nvGraphicFramePr>
            <p:cNvPr id="39" name="Object 9"/>
            <p:cNvGraphicFramePr>
              <a:graphicFrameLocks noChangeAspect="1"/>
            </p:cNvGraphicFramePr>
            <p:nvPr/>
          </p:nvGraphicFramePr>
          <p:xfrm>
            <a:off x="3518029" y="4535788"/>
            <a:ext cx="273050" cy="434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179" name="Equation" r:id="rId9" imgW="152280" imgH="241200" progId="Equation.DSMT4">
                    <p:embed/>
                  </p:oleObj>
                </mc:Choice>
                <mc:Fallback>
                  <p:oleObj name="Equation" r:id="rId9" imgW="152280" imgH="241200" progId="Equation.DSMT4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18029" y="4535788"/>
                          <a:ext cx="273050" cy="4349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" name="AutoShape 7"/>
          <p:cNvSpPr>
            <a:spLocks noChangeArrowheads="1"/>
          </p:cNvSpPr>
          <p:nvPr/>
        </p:nvSpPr>
        <p:spPr bwMode="auto">
          <a:xfrm>
            <a:off x="1600200" y="55626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AutoShape 19"/>
          <p:cNvSpPr>
            <a:spLocks noChangeArrowheads="1"/>
          </p:cNvSpPr>
          <p:nvPr/>
        </p:nvSpPr>
        <p:spPr bwMode="auto">
          <a:xfrm>
            <a:off x="2438400" y="5105400"/>
            <a:ext cx="4038600" cy="14478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2819400" y="5864423"/>
            <a:ext cx="3276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Vector  torque of on current loop</a:t>
            </a:r>
            <a:endParaRPr lang="en-US" sz="1400" baseline="-25000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  <p:graphicFrame>
        <p:nvGraphicFramePr>
          <p:cNvPr id="44" name="Object 16"/>
          <p:cNvGraphicFramePr>
            <a:graphicFrameLocks noChangeAspect="1"/>
          </p:cNvGraphicFramePr>
          <p:nvPr/>
        </p:nvGraphicFramePr>
        <p:xfrm>
          <a:off x="3724275" y="5429250"/>
          <a:ext cx="12287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0" name="Equation" r:id="rId11" imgW="685800" imgH="241200" progId="Equation.DSMT4">
                  <p:embed/>
                </p:oleObj>
              </mc:Choice>
              <mc:Fallback>
                <p:oleObj name="Equation" r:id="rId11" imgW="685800" imgH="2412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4275" y="5429250"/>
                        <a:ext cx="1228725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304800" y="6445963"/>
            <a:ext cx="9144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>
                <a:solidFill>
                  <a:srgbClr val="FF0000"/>
                </a:solidFill>
                <a:latin typeface="Comic Sans MS" pitchFamily="66" charset="0"/>
              </a:rPr>
              <a:t>This equation is in wonderful analogy to the torque on an electric dipole in an E-field</a:t>
            </a:r>
            <a:endParaRPr lang="en-US" sz="17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 animBg="1"/>
      <p:bldP spid="28" grpId="0" animBg="1"/>
      <p:bldP spid="29" grpId="0"/>
      <p:bldP spid="36" grpId="0"/>
      <p:bldP spid="41" grpId="0" animBg="1"/>
      <p:bldP spid="42" grpId="0" animBg="1"/>
      <p:bldP spid="43" grpId="0"/>
      <p:bldP spid="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The direct current motor</a:t>
            </a:r>
            <a:endParaRPr lang="en-US" b="1" baseline="-25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358140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Click here for a java applet  </a:t>
            </a:r>
            <a:endParaRPr lang="en-US" sz="1600" dirty="0" smtClean="0">
              <a:solidFill>
                <a:srgbClr val="00B050"/>
              </a:solidFill>
            </a:endParaRPr>
          </a:p>
          <a:p>
            <a:r>
              <a:rPr lang="en-US" sz="1600" dirty="0" smtClean="0">
                <a:solidFill>
                  <a:srgbClr val="00B050"/>
                </a:solidFill>
                <a:hlinkClick r:id="rId4"/>
              </a:rPr>
              <a:t>https</a:t>
            </a:r>
            <a:r>
              <a:rPr lang="en-US" sz="1600" dirty="0">
                <a:solidFill>
                  <a:srgbClr val="00B050"/>
                </a:solidFill>
                <a:hlinkClick r:id="rId4"/>
              </a:rPr>
              <a:t>://nationalmaglab.org/education/magnet-academy/watch-play/interactive/dc-motor</a:t>
            </a:r>
            <a:endParaRPr lang="en-US" sz="1600" dirty="0">
              <a:solidFill>
                <a:srgbClr val="00B050"/>
              </a:solidFill>
            </a:endParaRPr>
          </a:p>
        </p:txBody>
      </p:sp>
      <p:pic>
        <p:nvPicPr>
          <p:cNvPr id="101383" name="Picture 7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47800" y="533400"/>
            <a:ext cx="566785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384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4343400"/>
            <a:ext cx="1447800" cy="157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385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549099">
            <a:off x="1920792" y="4593594"/>
            <a:ext cx="402215" cy="620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0" y="60198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  <a:latin typeface="Comic Sans MS" pitchFamily="66" charset="0"/>
              </a:rPr>
              <a:t>From the right hand rule we get </a:t>
            </a:r>
          </a:p>
          <a:p>
            <a:r>
              <a:rPr lang="en-US" sz="1600" dirty="0" smtClean="0">
                <a:solidFill>
                  <a:srgbClr val="00B050"/>
                </a:solidFill>
                <a:latin typeface="Comic Sans MS" pitchFamily="66" charset="0"/>
              </a:rPr>
              <a:t>direction of the magnetic moment</a:t>
            </a:r>
            <a:endParaRPr lang="en-US" sz="1600" baseline="-25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101386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38600" y="4267200"/>
            <a:ext cx="93051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Straight Arrow Connector 16"/>
          <p:cNvCxnSpPr/>
          <p:nvPr/>
        </p:nvCxnSpPr>
        <p:spPr>
          <a:xfrm rot="5400000">
            <a:off x="3619500" y="5067300"/>
            <a:ext cx="990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3735688" y="5075559"/>
            <a:ext cx="990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3887294" y="5075559"/>
            <a:ext cx="990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4030641" y="5093665"/>
            <a:ext cx="990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581400" y="6172200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B-field</a:t>
            </a:r>
            <a:r>
              <a:rPr lang="en-US" sz="1600" dirty="0" smtClean="0">
                <a:solidFill>
                  <a:srgbClr val="00B050"/>
                </a:solidFill>
                <a:latin typeface="Comic Sans MS" pitchFamily="66" charset="0"/>
              </a:rPr>
              <a:t> points from N to S</a:t>
            </a:r>
            <a:endParaRPr lang="en-US" sz="1600" baseline="-25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25" name="AutoShape 7"/>
          <p:cNvSpPr>
            <a:spLocks noChangeArrowheads="1"/>
          </p:cNvSpPr>
          <p:nvPr/>
        </p:nvSpPr>
        <p:spPr bwMode="auto">
          <a:xfrm>
            <a:off x="5715000" y="51054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7391400" y="4876800"/>
            <a:ext cx="762000" cy="304800"/>
          </a:xfrm>
          <a:prstGeom prst="straightConnector1">
            <a:avLst/>
          </a:prstGeom>
          <a:ln w="28575"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6896894" y="5676106"/>
            <a:ext cx="990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1387" name="Object 11"/>
          <p:cNvGraphicFramePr>
            <a:graphicFrameLocks noChangeAspect="1"/>
          </p:cNvGraphicFramePr>
          <p:nvPr/>
        </p:nvGraphicFramePr>
        <p:xfrm>
          <a:off x="7543800" y="4572000"/>
          <a:ext cx="27305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20" name="Equation" r:id="rId10" imgW="152280" imgH="241200" progId="Equation.DSMT4">
                  <p:embed/>
                </p:oleObj>
              </mc:Choice>
              <mc:Fallback>
                <p:oleObj name="Equation" r:id="rId10" imgW="152280" imgH="2412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4572000"/>
                        <a:ext cx="273050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8" name="Object 12"/>
          <p:cNvGraphicFramePr>
            <a:graphicFrameLocks noChangeAspect="1"/>
          </p:cNvGraphicFramePr>
          <p:nvPr/>
        </p:nvGraphicFramePr>
        <p:xfrm>
          <a:off x="7467600" y="5508625"/>
          <a:ext cx="273050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21" name="Equation" r:id="rId12" imgW="152280" imgH="215640" progId="Equation.DSMT4">
                  <p:embed/>
                </p:oleObj>
              </mc:Choice>
              <mc:Fallback>
                <p:oleObj name="Equation" r:id="rId12" imgW="152280" imgH="2156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5508625"/>
                        <a:ext cx="273050" cy="388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Straight Arrow Connector 31"/>
          <p:cNvCxnSpPr/>
          <p:nvPr/>
        </p:nvCxnSpPr>
        <p:spPr>
          <a:xfrm rot="10800000">
            <a:off x="6858000" y="4800600"/>
            <a:ext cx="533400" cy="3810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1389" name="Object 13"/>
          <p:cNvGraphicFramePr>
            <a:graphicFrameLocks noChangeAspect="1"/>
          </p:cNvGraphicFramePr>
          <p:nvPr/>
        </p:nvGraphicFramePr>
        <p:xfrm>
          <a:off x="6934200" y="4953000"/>
          <a:ext cx="273050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22" name="Equation" r:id="rId14" imgW="152280" imgH="215640" progId="Equation.DSMT4">
                  <p:embed/>
                </p:oleObj>
              </mc:Choice>
              <mc:Fallback>
                <p:oleObj name="Equation" r:id="rId14" imgW="152280" imgH="21564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4953000"/>
                        <a:ext cx="273050" cy="388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Freeform 34"/>
          <p:cNvSpPr/>
          <p:nvPr/>
        </p:nvSpPr>
        <p:spPr>
          <a:xfrm>
            <a:off x="6883650" y="5423026"/>
            <a:ext cx="583949" cy="1130174"/>
          </a:xfrm>
          <a:custGeom>
            <a:avLst/>
            <a:gdLst>
              <a:gd name="connsiteX0" fmla="*/ 558298 w 558298"/>
              <a:gd name="connsiteY0" fmla="*/ 1004934 h 1004934"/>
              <a:gd name="connsiteX1" fmla="*/ 69410 w 558298"/>
              <a:gd name="connsiteY1" fmla="*/ 724277 h 1004934"/>
              <a:gd name="connsiteX2" fmla="*/ 141838 w 558298"/>
              <a:gd name="connsiteY2" fmla="*/ 0 h 1004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8298" h="1004934">
                <a:moveTo>
                  <a:pt x="558298" y="1004934"/>
                </a:moveTo>
                <a:cubicBezTo>
                  <a:pt x="348559" y="948350"/>
                  <a:pt x="138820" y="891766"/>
                  <a:pt x="69410" y="724277"/>
                </a:cubicBezTo>
                <a:cubicBezTo>
                  <a:pt x="0" y="556788"/>
                  <a:pt x="70919" y="278394"/>
                  <a:pt x="141838" y="0"/>
                </a:cubicBezTo>
              </a:path>
            </a:pathLst>
          </a:custGeom>
          <a:ln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096000" y="6519446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  <a:latin typeface="Comic Sans MS" pitchFamily="66" charset="0"/>
              </a:rPr>
              <a:t>Determines the direction of </a:t>
            </a:r>
            <a:r>
              <a:rPr lang="en-US" sz="1600" dirty="0" smtClean="0">
                <a:solidFill>
                  <a:srgbClr val="00B050"/>
                </a:solidFill>
                <a:latin typeface="Comic Sans MS" pitchFamily="66" charset="0"/>
                <a:sym typeface="Symbol"/>
              </a:rPr>
              <a:t></a:t>
            </a:r>
            <a:r>
              <a:rPr lang="en-US" sz="1600" dirty="0" smtClean="0">
                <a:solidFill>
                  <a:srgbClr val="00B050"/>
                </a:solidFill>
                <a:latin typeface="Comic Sans MS" pitchFamily="66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0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01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0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  <p:bldP spid="24" grpId="0"/>
      <p:bldP spid="25" grpId="0" animBg="1"/>
      <p:bldP spid="35" grpId="0" animBg="1"/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2057400" y="304800"/>
            <a:ext cx="487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Magnetic field lines are not force lines !</a:t>
            </a: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-39988" y="926068"/>
            <a:ext cx="9296400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So what do they visualize then:</a:t>
            </a:r>
          </a:p>
          <a:p>
            <a:r>
              <a:rPr lang="en-US" sz="1700" dirty="0" smtClean="0">
                <a:solidFill>
                  <a:srgbClr val="00B050"/>
                </a:solidFill>
                <a:latin typeface="Comic Sans MS" pitchFamily="66" charset="0"/>
              </a:rPr>
              <a:t>Magnetic field lines have the direction that a compass needle would point at each location</a:t>
            </a:r>
          </a:p>
        </p:txBody>
      </p:sp>
      <p:pic>
        <p:nvPicPr>
          <p:cNvPr id="23573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0"/>
            <a:ext cx="196215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1981200" y="2362200"/>
            <a:ext cx="487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Comic Sans MS" pitchFamily="66" charset="0"/>
              </a:rPr>
              <a:t>Examples of magnetic field lines </a:t>
            </a:r>
          </a:p>
        </p:txBody>
      </p:sp>
      <p:pic>
        <p:nvPicPr>
          <p:cNvPr id="23574" name="Picture 2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CCC"/>
              </a:clrFrom>
              <a:clrTo>
                <a:srgbClr val="FFFCC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893667">
            <a:off x="2265529" y="3512344"/>
            <a:ext cx="743244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5" name="Picture 2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05425" y="2743200"/>
            <a:ext cx="3305175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228600" y="5105400"/>
            <a:ext cx="2590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Current through wire</a:t>
            </a: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5867400" y="5105400"/>
            <a:ext cx="2590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Permanent magnet</a:t>
            </a:r>
          </a:p>
        </p:txBody>
      </p:sp>
      <p:cxnSp>
        <p:nvCxnSpPr>
          <p:cNvPr id="27" name="Straight Arrow Connector 26"/>
          <p:cNvCxnSpPr>
            <a:endCxn id="23574" idx="3"/>
          </p:cNvCxnSpPr>
          <p:nvPr/>
        </p:nvCxnSpPr>
        <p:spPr>
          <a:xfrm rot="16200000" flipV="1">
            <a:off x="2502384" y="4559784"/>
            <a:ext cx="582520" cy="203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2895600" y="4953000"/>
            <a:ext cx="2590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Right hand rule gives</a:t>
            </a:r>
          </a:p>
          <a:p>
            <a:r>
              <a:rPr lang="en-US" sz="1600" dirty="0" smtClean="0">
                <a:latin typeface="Comic Sans MS" pitchFamily="66" charset="0"/>
              </a:rPr>
              <a:t>direction of field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22" grpId="0"/>
      <p:bldP spid="23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228600" y="685800"/>
            <a:ext cx="82277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What happens if you cut a permanent magnet in half?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8600" y="152400"/>
            <a:ext cx="250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</a:rPr>
              <a:t>Clicker question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228600" y="1792069"/>
            <a:ext cx="82277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en-US" dirty="0" smtClean="0">
                <a:latin typeface="Comic Sans MS" pitchFamily="66" charset="0"/>
              </a:rPr>
              <a:t>You get a separate north pole and south pole similar to electric plus and</a:t>
            </a:r>
          </a:p>
          <a:p>
            <a:pPr marL="342900" indent="-342900"/>
            <a:r>
              <a:rPr lang="en-US" dirty="0" smtClean="0">
                <a:latin typeface="Comic Sans MS" pitchFamily="66" charset="0"/>
              </a:rPr>
              <a:t>     minus charges</a:t>
            </a: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228600" y="2602468"/>
            <a:ext cx="82277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2) There is no magnetic charge. Any permanent magnet has two poles,</a:t>
            </a:r>
          </a:p>
          <a:p>
            <a:r>
              <a:rPr lang="en-US" dirty="0" smtClean="0">
                <a:latin typeface="Comic Sans MS" pitchFamily="66" charset="0"/>
              </a:rPr>
              <a:t>     if you cut a magnetic dipole in half you end up with two dipoles.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23" name="Picture 2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743200"/>
            <a:ext cx="3276600" cy="2735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4" name="Group 23"/>
          <p:cNvGrpSpPr/>
          <p:nvPr/>
        </p:nvGrpSpPr>
        <p:grpSpPr>
          <a:xfrm>
            <a:off x="2819400" y="381000"/>
            <a:ext cx="3352800" cy="576263"/>
            <a:chOff x="966630" y="304800"/>
            <a:chExt cx="5017105" cy="576263"/>
          </a:xfrm>
        </p:grpSpPr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966630" y="304800"/>
              <a:ext cx="4789055" cy="576263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29" name="Text Box 33"/>
            <p:cNvSpPr txBox="1">
              <a:spLocks noChangeArrowheads="1"/>
            </p:cNvSpPr>
            <p:nvPr/>
          </p:nvSpPr>
          <p:spPr bwMode="auto">
            <a:xfrm>
              <a:off x="1530753" y="362716"/>
              <a:ext cx="445298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Magnetic flux</a:t>
              </a:r>
              <a:endParaRPr lang="en-US" sz="2000" b="1" baseline="-250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533400" y="12954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The magnetic field is a vector field 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228600" y="13716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utoShape 7"/>
          <p:cNvSpPr>
            <a:spLocks noChangeArrowheads="1"/>
          </p:cNvSpPr>
          <p:nvPr/>
        </p:nvSpPr>
        <p:spPr bwMode="auto">
          <a:xfrm>
            <a:off x="4648200" y="1420641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029200" y="12954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we can define a magnetic flux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609600" y="1752600"/>
            <a:ext cx="7924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Remember:</a:t>
            </a:r>
          </a:p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Flux </a:t>
            </a:r>
            <a:r>
              <a:rPr lang="en-US" dirty="0" smtClean="0">
                <a:latin typeface="Comic Sans MS" pitchFamily="66" charset="0"/>
              </a:rPr>
              <a:t>: scalar quantity,</a:t>
            </a:r>
            <a:r>
              <a:rPr lang="en-US" dirty="0" smtClean="0">
                <a:latin typeface="Comic Sans MS" pitchFamily="66" charset="0"/>
                <a:sym typeface="Symbol"/>
              </a:rPr>
              <a:t> ,</a:t>
            </a:r>
            <a:r>
              <a:rPr lang="en-US" dirty="0" smtClean="0">
                <a:latin typeface="Comic Sans MS" pitchFamily="66" charset="0"/>
              </a:rPr>
              <a:t> </a:t>
            </a:r>
          </a:p>
          <a:p>
            <a:r>
              <a:rPr lang="en-US" dirty="0" smtClean="0">
                <a:latin typeface="Comic Sans MS" pitchFamily="66" charset="0"/>
              </a:rPr>
              <a:t>         which results from a surface integration over a vector field.  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rot="16200000" flipV="1">
            <a:off x="2514600" y="4800600"/>
            <a:ext cx="762000" cy="4572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667000" y="53456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surface</a:t>
            </a:r>
            <a:endParaRPr lang="en-US" baseline="-25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43" name="Freeform 42"/>
          <p:cNvSpPr/>
          <p:nvPr/>
        </p:nvSpPr>
        <p:spPr>
          <a:xfrm>
            <a:off x="2190939" y="3739081"/>
            <a:ext cx="1131683" cy="698626"/>
          </a:xfrm>
          <a:custGeom>
            <a:avLst/>
            <a:gdLst>
              <a:gd name="connsiteX0" fmla="*/ 1131683 w 1131683"/>
              <a:gd name="connsiteY0" fmla="*/ 597529 h 698626"/>
              <a:gd name="connsiteX1" fmla="*/ 715223 w 1131683"/>
              <a:gd name="connsiteY1" fmla="*/ 497941 h 698626"/>
              <a:gd name="connsiteX2" fmla="*/ 371192 w 1131683"/>
              <a:gd name="connsiteY2" fmla="*/ 615636 h 698626"/>
              <a:gd name="connsiteX3" fmla="*/ 0 w 1131683"/>
              <a:gd name="connsiteY3" fmla="*/ 0 h 698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1683" h="698626">
                <a:moveTo>
                  <a:pt x="1131683" y="597529"/>
                </a:moveTo>
                <a:cubicBezTo>
                  <a:pt x="986827" y="546226"/>
                  <a:pt x="841971" y="494923"/>
                  <a:pt x="715223" y="497941"/>
                </a:cubicBezTo>
                <a:cubicBezTo>
                  <a:pt x="588475" y="500959"/>
                  <a:pt x="490396" y="698626"/>
                  <a:pt x="371192" y="615636"/>
                </a:cubicBezTo>
                <a:cubicBezTo>
                  <a:pt x="251988" y="532646"/>
                  <a:pt x="125994" y="266323"/>
                  <a:pt x="0" y="0"/>
                </a:cubicBezTo>
              </a:path>
            </a:pathLst>
          </a:custGeom>
          <a:ln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2971800" y="42672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vector field</a:t>
            </a:r>
            <a:endParaRPr lang="en-US" baseline="-25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45" name="Rectangle 26"/>
          <p:cNvSpPr>
            <a:spLocks noChangeArrowheads="1"/>
          </p:cNvSpPr>
          <p:nvPr/>
        </p:nvSpPr>
        <p:spPr bwMode="auto">
          <a:xfrm>
            <a:off x="4038600" y="3276600"/>
            <a:ext cx="2057400" cy="9144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</p:spPr>
        <p:txBody>
          <a:bodyPr wrap="none" anchor="ctr"/>
          <a:lstStyle/>
          <a:p>
            <a:endParaRPr lang="en-US" sz="1600">
              <a:latin typeface="Comic Sans MS" pitchFamily="66" charset="0"/>
            </a:endParaRPr>
          </a:p>
        </p:txBody>
      </p:sp>
      <p:graphicFrame>
        <p:nvGraphicFramePr>
          <p:cNvPr id="46" name="Object 1"/>
          <p:cNvGraphicFramePr>
            <a:graphicFrameLocks noChangeAspect="1"/>
          </p:cNvGraphicFramePr>
          <p:nvPr/>
        </p:nvGraphicFramePr>
        <p:xfrm>
          <a:off x="4267200" y="3327400"/>
          <a:ext cx="15240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4" name="Equation" r:id="rId5" imgW="761760" imgH="393480" progId="Equation.DSMT4">
                  <p:embed/>
                </p:oleObj>
              </mc:Choice>
              <mc:Fallback>
                <p:oleObj name="Equation" r:id="rId5" imgW="761760" imgH="39348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327400"/>
                        <a:ext cx="15240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6172200" y="33528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magnetic flux </a:t>
            </a:r>
          </a:p>
          <a:p>
            <a:r>
              <a:rPr lang="en-US" dirty="0" smtClean="0">
                <a:latin typeface="Comic Sans MS" pitchFamily="66" charset="0"/>
              </a:rPr>
              <a:t>through surface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114800" y="46482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The SI unit of magnetic flux</a:t>
            </a:r>
            <a:endParaRPr lang="en-US" baseline="-25000" dirty="0">
              <a:latin typeface="Comic Sans MS" pitchFamily="66" charset="0"/>
            </a:endParaRPr>
          </a:p>
        </p:txBody>
      </p:sp>
      <p:graphicFrame>
        <p:nvGraphicFramePr>
          <p:cNvPr id="25625" name="Object 25"/>
          <p:cNvGraphicFramePr>
            <a:graphicFrameLocks noChangeAspect="1"/>
          </p:cNvGraphicFramePr>
          <p:nvPr/>
        </p:nvGraphicFramePr>
        <p:xfrm>
          <a:off x="4191000" y="5105400"/>
          <a:ext cx="3302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5" name="Equation" r:id="rId7" imgW="1650960" imgH="241200" progId="Equation.DSMT4">
                  <p:embed/>
                </p:oleObj>
              </mc:Choice>
              <mc:Fallback>
                <p:oleObj name="Equation" r:id="rId7" imgW="1650960" imgH="241200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5105400"/>
                        <a:ext cx="33020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4191000" y="56388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mic Sans MS" pitchFamily="66" charset="0"/>
              </a:rPr>
              <a:t>Wb</a:t>
            </a:r>
            <a:r>
              <a:rPr lang="en-US" dirty="0" smtClean="0">
                <a:latin typeface="Comic Sans MS" pitchFamily="66" charset="0"/>
              </a:rPr>
              <a:t> read Weber in honor of </a:t>
            </a:r>
            <a:r>
              <a:rPr lang="en-US" dirty="0" smtClean="0">
                <a:latin typeface="Comic Sans MS" pitchFamily="66" charset="0"/>
                <a:hlinkClick r:id="rId9"/>
              </a:rPr>
              <a:t>Wilhelm Weber</a:t>
            </a:r>
            <a:endParaRPr lang="en-US" baseline="-25000" dirty="0">
              <a:latin typeface="Comic Sans MS" pitchFamily="66" charset="0"/>
            </a:endParaRPr>
          </a:p>
        </p:txBody>
      </p:sp>
      <p:pic>
        <p:nvPicPr>
          <p:cNvPr id="25627" name="Picture 27" descr="File:Wilhelm Eduard Weber II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7200" y="5754988"/>
            <a:ext cx="1066800" cy="1066800"/>
          </a:xfrm>
          <a:prstGeom prst="rect">
            <a:avLst/>
          </a:prstGeom>
          <a:noFill/>
        </p:spPr>
      </p:pic>
      <p:pic>
        <p:nvPicPr>
          <p:cNvPr id="25629" name="Picture 29" descr="http://upload.wikimedia.org/wikipedia/en/4/49/Wilhelm_Eduard_Weber_sig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477000" y="6515100"/>
            <a:ext cx="1555296" cy="342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utoUpdateAnimBg="0"/>
      <p:bldP spid="32" grpId="0" animBg="1" autoUpdateAnimBg="0"/>
      <p:bldP spid="34" grpId="0" animBg="1" autoUpdateAnimBg="0"/>
      <p:bldP spid="36" grpId="0" autoUpdateAnimBg="0"/>
      <p:bldP spid="37" grpId="0" autoUpdateAnimBg="0"/>
      <p:bldP spid="42" grpId="0" autoUpdateAnimBg="0"/>
      <p:bldP spid="43" grpId="0" animBg="1" autoUpdateAnimBg="0"/>
      <p:bldP spid="44" grpId="0" autoUpdateAnimBg="0"/>
      <p:bldP spid="45" grpId="0" animBg="1" autoUpdateAnimBg="0"/>
      <p:bldP spid="47" grpId="0" autoUpdateAnimBg="0"/>
      <p:bldP spid="48" grpId="0" autoUpdateAnimBg="0"/>
      <p:bldP spid="4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AutoShape 19"/>
          <p:cNvSpPr>
            <a:spLocks noChangeArrowheads="1"/>
          </p:cNvSpPr>
          <p:nvPr/>
        </p:nvSpPr>
        <p:spPr bwMode="auto">
          <a:xfrm>
            <a:off x="2971800" y="3810000"/>
            <a:ext cx="6096000" cy="24384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0" y="144780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Remember Gauss law for electric flux and let’s apply it by enclosing electric dipoles: </a:t>
            </a: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304800" y="838200"/>
            <a:ext cx="861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Yes, and it surprisingly simple with deep fundamental meaning</a:t>
            </a: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228600" y="228600"/>
            <a:ext cx="800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omic Sans MS" pitchFamily="66" charset="0"/>
              </a:rPr>
              <a:t>Is there something like Gauss’ law for magnetic flux</a:t>
            </a:r>
          </a:p>
        </p:txBody>
      </p:sp>
      <p:pic>
        <p:nvPicPr>
          <p:cNvPr id="30" name="Picture 29" descr="http://whateverebay.com/question-mar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800" y="152400"/>
            <a:ext cx="715773" cy="609600"/>
          </a:xfrm>
          <a:prstGeom prst="rect">
            <a:avLst/>
          </a:prstGeom>
          <a:noFill/>
        </p:spPr>
      </p:pic>
      <p:pic>
        <p:nvPicPr>
          <p:cNvPr id="32" name="Picture 1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1752600"/>
            <a:ext cx="2514600" cy="1827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2743200" y="1981200"/>
            <a:ext cx="586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Since the total enclosed charge is zero we have</a:t>
            </a:r>
          </a:p>
        </p:txBody>
      </p:sp>
      <p:graphicFrame>
        <p:nvGraphicFramePr>
          <p:cNvPr id="23577" name="Object 25"/>
          <p:cNvGraphicFramePr>
            <a:graphicFrameLocks noChangeAspect="1"/>
          </p:cNvGraphicFramePr>
          <p:nvPr/>
        </p:nvGraphicFramePr>
        <p:xfrm>
          <a:off x="2895600" y="2438400"/>
          <a:ext cx="2590800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8" name="Equation" r:id="rId6" imgW="1688760" imgH="431640" progId="Equation.DSMT4">
                  <p:embed/>
                </p:oleObj>
              </mc:Choice>
              <mc:Fallback>
                <p:oleObj name="Equation" r:id="rId6" imgW="1688760" imgH="431640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438400"/>
                        <a:ext cx="2590800" cy="661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152400" y="3657600"/>
            <a:ext cx="586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Since there is no such thing as magnetic monopoles </a:t>
            </a:r>
          </a:p>
        </p:txBody>
      </p:sp>
      <p:pic>
        <p:nvPicPr>
          <p:cNvPr id="36" name="Picture 4" descr="http://www.willmcgugan.com/media/uploads/images/spherelight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3106" y="4169118"/>
            <a:ext cx="2286000" cy="2286000"/>
          </a:xfrm>
          <a:prstGeom prst="rect">
            <a:avLst/>
          </a:prstGeom>
          <a:noFill/>
        </p:spPr>
      </p:pic>
      <p:pic>
        <p:nvPicPr>
          <p:cNvPr id="23578" name="Picture 2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-75620" y="4647619"/>
            <a:ext cx="1524000" cy="915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2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8778715">
            <a:off x="1123393" y="4361872"/>
            <a:ext cx="914401" cy="549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2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1601359" y="5715000"/>
            <a:ext cx="914401" cy="549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2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7663415">
            <a:off x="1649880" y="4829045"/>
            <a:ext cx="1194879" cy="717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AutoShape 7"/>
          <p:cNvSpPr>
            <a:spLocks noChangeArrowheads="1"/>
          </p:cNvSpPr>
          <p:nvPr/>
        </p:nvSpPr>
        <p:spPr bwMode="auto">
          <a:xfrm>
            <a:off x="5867400" y="3797171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579" name="Object 27"/>
          <p:cNvGraphicFramePr>
            <a:graphicFrameLocks noChangeAspect="1"/>
          </p:cNvGraphicFramePr>
          <p:nvPr/>
        </p:nvGraphicFramePr>
        <p:xfrm>
          <a:off x="3803650" y="4267200"/>
          <a:ext cx="16891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9" name="Equation" r:id="rId10" imgW="660240" imgH="304560" progId="Equation.DSMT4">
                  <p:embed/>
                </p:oleObj>
              </mc:Choice>
              <mc:Fallback>
                <p:oleObj name="Equation" r:id="rId10" imgW="660240" imgH="30456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3650" y="4267200"/>
                        <a:ext cx="1689100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3276600" y="4953000"/>
            <a:ext cx="5867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The magnetic flux through any closed surface is zero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(magnetic monopoles have never been observed,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 magnetic field lines always close )</a:t>
            </a:r>
          </a:p>
        </p:txBody>
      </p:sp>
      <p:sp>
        <p:nvSpPr>
          <p:cNvPr id="46" name="Right Brace 45"/>
          <p:cNvSpPr/>
          <p:nvPr/>
        </p:nvSpPr>
        <p:spPr>
          <a:xfrm rot="16200000">
            <a:off x="1915941" y="2476499"/>
            <a:ext cx="304800" cy="2362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>
            <a:stCxn id="46" idx="1"/>
          </p:cNvCxnSpPr>
          <p:nvPr/>
        </p:nvCxnSpPr>
        <p:spPr>
          <a:xfrm rot="16200000" flipH="1">
            <a:off x="5529970" y="43569"/>
            <a:ext cx="1" cy="69232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 Box 9"/>
          <p:cNvSpPr txBox="1">
            <a:spLocks noChangeArrowheads="1"/>
          </p:cNvSpPr>
          <p:nvPr/>
        </p:nvSpPr>
        <p:spPr bwMode="auto">
          <a:xfrm>
            <a:off x="1981200" y="3249441"/>
            <a:ext cx="7391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  <a:latin typeface="Comic Sans MS" pitchFamily="66" charset="0"/>
              </a:rPr>
              <a:t>has never been observed (and that is why physicists </a:t>
            </a:r>
            <a:r>
              <a:rPr lang="en-US" sz="1200" dirty="0" smtClean="0">
                <a:solidFill>
                  <a:srgbClr val="00B050"/>
                </a:solidFill>
                <a:latin typeface="Comic Sans MS" pitchFamily="66" charset="0"/>
                <a:hlinkClick r:id="rId12"/>
              </a:rPr>
              <a:t>keep looking </a:t>
            </a:r>
            <a:r>
              <a:rPr lang="en-US" sz="1200" dirty="0" smtClean="0">
                <a:solidFill>
                  <a:srgbClr val="00B050"/>
                </a:solidFill>
                <a:latin typeface="Comic Sans MS" pitchFamily="66" charset="0"/>
              </a:rPr>
              <a:t>for it -&gt; “I want my Nobel prize” )</a:t>
            </a:r>
          </a:p>
        </p:txBody>
      </p:sp>
      <p:sp>
        <p:nvSpPr>
          <p:cNvPr id="54" name="Text Box 9"/>
          <p:cNvSpPr txBox="1">
            <a:spLocks noChangeArrowheads="1"/>
          </p:cNvSpPr>
          <p:nvPr/>
        </p:nvSpPr>
        <p:spPr bwMode="auto">
          <a:xfrm>
            <a:off x="94306" y="6439627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If you don’t feel sufficiently confused yet  read also </a:t>
            </a:r>
            <a:r>
              <a:rPr lang="en-US" dirty="0" smtClean="0">
                <a:latin typeface="Comic Sans MS" pitchFamily="66" charset="0"/>
              </a:rPr>
              <a:t>“</a:t>
            </a:r>
            <a:r>
              <a:rPr lang="en-US" sz="1600" b="1" dirty="0" smtClean="0">
                <a:hlinkClick r:id="rId13"/>
              </a:rPr>
              <a:t>Have physicists seen magnetic monopoles</a:t>
            </a:r>
            <a:r>
              <a:rPr lang="en-US" sz="1600" b="1" dirty="0" smtClean="0"/>
              <a:t>?”</a:t>
            </a:r>
            <a:endParaRPr lang="en-US" sz="1600" dirty="0" smtClean="0">
              <a:latin typeface="Comic Sans MS" pitchFamily="66" charset="0"/>
            </a:endParaRPr>
          </a:p>
        </p:txBody>
      </p:sp>
      <p:graphicFrame>
        <p:nvGraphicFramePr>
          <p:cNvPr id="23580" name="Object 28"/>
          <p:cNvGraphicFramePr>
            <a:graphicFrameLocks noChangeAspect="1"/>
          </p:cNvGraphicFramePr>
          <p:nvPr/>
        </p:nvGraphicFramePr>
        <p:xfrm>
          <a:off x="5584654" y="4343400"/>
          <a:ext cx="363537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0" name="Equation" r:id="rId14" imgW="114120" imgH="177480" progId="Equation.DSMT4">
                  <p:embed/>
                </p:oleObj>
              </mc:Choice>
              <mc:Fallback>
                <p:oleObj name="Equation" r:id="rId14" imgW="114120" imgH="177480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4654" y="4343400"/>
                        <a:ext cx="363537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22" grpId="0"/>
      <p:bldP spid="23" grpId="0"/>
      <p:bldP spid="29" grpId="0"/>
      <p:bldP spid="34" grpId="0"/>
      <p:bldP spid="35" grpId="0"/>
      <p:bldP spid="42" grpId="0" animBg="1"/>
      <p:bldP spid="45" grpId="0"/>
      <p:bldP spid="46" grpId="0" animBg="1"/>
      <p:bldP spid="52" grpId="1"/>
      <p:bldP spid="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533400" y="304800"/>
            <a:ext cx="8153400" cy="576263"/>
            <a:chOff x="1080655" y="304800"/>
            <a:chExt cx="4789055" cy="576263"/>
          </a:xfrm>
        </p:grpSpPr>
        <p:sp>
          <p:nvSpPr>
            <p:cNvPr id="25" name="Rectangle 26"/>
            <p:cNvSpPr>
              <a:spLocks noChangeArrowheads="1"/>
            </p:cNvSpPr>
            <p:nvPr/>
          </p:nvSpPr>
          <p:spPr bwMode="auto">
            <a:xfrm>
              <a:off x="1080655" y="304800"/>
              <a:ext cx="4789055" cy="576263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27" name="Text Box 33"/>
            <p:cNvSpPr txBox="1">
              <a:spLocks noChangeArrowheads="1"/>
            </p:cNvSpPr>
            <p:nvPr/>
          </p:nvSpPr>
          <p:spPr bwMode="auto">
            <a:xfrm>
              <a:off x="1248692" y="362716"/>
              <a:ext cx="457626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Magnetic force on a current carrying conductor</a:t>
              </a:r>
              <a:endParaRPr lang="en-US" sz="2000" b="1" baseline="-250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905000"/>
            <a:ext cx="2371725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27"/>
          <p:cNvSpPr txBox="1"/>
          <p:nvPr/>
        </p:nvSpPr>
        <p:spPr>
          <a:xfrm>
            <a:off x="685800" y="12192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Let’s consider a conducting wire carrying a current I=</a:t>
            </a:r>
            <a:r>
              <a:rPr lang="en-US" dirty="0" err="1" smtClean="0">
                <a:latin typeface="Comic Sans MS" pitchFamily="66" charset="0"/>
              </a:rPr>
              <a:t>jA</a:t>
            </a:r>
            <a:r>
              <a:rPr lang="en-US" dirty="0" smtClean="0">
                <a:latin typeface="Comic Sans MS" pitchFamily="66" charset="0"/>
              </a:rPr>
              <a:t> </a:t>
            </a:r>
          </a:p>
          <a:p>
            <a:r>
              <a:rPr lang="en-US" dirty="0" smtClean="0">
                <a:latin typeface="Comic Sans MS" pitchFamily="66" charset="0"/>
              </a:rPr>
              <a:t>in a </a:t>
            </a:r>
            <a:r>
              <a:rPr lang="en-US" u="sng" dirty="0" smtClean="0">
                <a:latin typeface="Comic Sans MS" pitchFamily="66" charset="0"/>
              </a:rPr>
              <a:t>B</a:t>
            </a:r>
            <a:r>
              <a:rPr lang="en-US" dirty="0" smtClean="0">
                <a:latin typeface="Comic Sans MS" pitchFamily="66" charset="0"/>
              </a:rPr>
              <a:t>-Field </a:t>
            </a:r>
            <a:r>
              <a:rPr lang="en-US" dirty="0" smtClean="0">
                <a:latin typeface="Comic Sans MS" pitchFamily="66" charset="0"/>
                <a:sym typeface="Symbol"/>
              </a:rPr>
              <a:t> to the current density vector </a:t>
            </a:r>
            <a:r>
              <a:rPr lang="en-US" u="sng" dirty="0" smtClean="0">
                <a:latin typeface="Comic Sans MS" pitchFamily="66" charset="0"/>
                <a:sym typeface="Symbol"/>
              </a:rPr>
              <a:t>j</a:t>
            </a:r>
            <a:r>
              <a:rPr lang="en-US" dirty="0" smtClean="0">
                <a:latin typeface="Comic Sans MS" pitchFamily="66" charset="0"/>
              </a:rPr>
              <a:t> 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381000" y="12954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596077" y="19812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Lorentz force on an individual charge q with drift velocity</a:t>
            </a:r>
          </a:p>
          <a:p>
            <a:r>
              <a:rPr lang="en-US" dirty="0" err="1" smtClean="0">
                <a:latin typeface="Comic Sans MS" pitchFamily="66" charset="0"/>
              </a:rPr>
              <a:t>v</a:t>
            </a:r>
            <a:r>
              <a:rPr lang="en-US" baseline="-25000" dirty="0" err="1" smtClean="0">
                <a:latin typeface="Comic Sans MS" pitchFamily="66" charset="0"/>
              </a:rPr>
              <a:t>d</a:t>
            </a:r>
            <a:r>
              <a:rPr lang="en-US" dirty="0" smtClean="0">
                <a:latin typeface="Comic Sans MS" pitchFamily="66" charset="0"/>
              </a:rPr>
              <a:t> (</a:t>
            </a:r>
            <a:r>
              <a:rPr lang="en-US" sz="1200" dirty="0" smtClean="0">
                <a:solidFill>
                  <a:srgbClr val="00B050"/>
                </a:solidFill>
                <a:latin typeface="Comic Sans MS" pitchFamily="66" charset="0"/>
              </a:rPr>
              <a:t>remember </a:t>
            </a:r>
            <a:r>
              <a:rPr lang="en-US" sz="1200" dirty="0" err="1" smtClean="0">
                <a:solidFill>
                  <a:srgbClr val="00B050"/>
                </a:solidFill>
                <a:latin typeface="Comic Sans MS" pitchFamily="66" charset="0"/>
              </a:rPr>
              <a:t>Drude</a:t>
            </a:r>
            <a:r>
              <a:rPr lang="en-US" sz="1200" dirty="0" smtClean="0">
                <a:solidFill>
                  <a:srgbClr val="00B050"/>
                </a:solidFill>
                <a:latin typeface="Comic Sans MS" pitchFamily="66" charset="0"/>
              </a:rPr>
              <a:t> model</a:t>
            </a:r>
            <a:r>
              <a:rPr lang="en-US" dirty="0" smtClean="0">
                <a:latin typeface="Comic Sans MS" pitchFamily="66" charset="0"/>
              </a:rPr>
              <a:t>) reads</a:t>
            </a:r>
            <a:endParaRPr lang="en-US" baseline="-25000" dirty="0">
              <a:latin typeface="Comic Sans MS" pitchFamily="66" charset="0"/>
            </a:endParaRPr>
          </a:p>
        </p:txBody>
      </p:sp>
      <p:graphicFrame>
        <p:nvGraphicFramePr>
          <p:cNvPr id="3" name="Object 10"/>
          <p:cNvGraphicFramePr>
            <a:graphicFrameLocks noChangeAspect="1"/>
          </p:cNvGraphicFramePr>
          <p:nvPr/>
        </p:nvGraphicFramePr>
        <p:xfrm>
          <a:off x="2743200" y="2743200"/>
          <a:ext cx="954087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5" name="Equation" r:id="rId5" imgW="622080" imgH="228600" progId="Equation.DSMT4">
                  <p:embed/>
                </p:oleObj>
              </mc:Choice>
              <mc:Fallback>
                <p:oleObj name="Equation" r:id="rId5" imgW="622080" imgH="2286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743200"/>
                        <a:ext cx="954087" cy="350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2667000" y="31242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For N charges we have therefore a total force</a:t>
            </a:r>
            <a:endParaRPr lang="en-US" baseline="-25000" dirty="0">
              <a:latin typeface="Comic Sans MS" pitchFamily="66" charset="0"/>
            </a:endParaRPr>
          </a:p>
        </p:txBody>
      </p:sp>
      <p:graphicFrame>
        <p:nvGraphicFramePr>
          <p:cNvPr id="41995" name="Object 11"/>
          <p:cNvGraphicFramePr>
            <a:graphicFrameLocks noChangeAspect="1"/>
          </p:cNvGraphicFramePr>
          <p:nvPr/>
        </p:nvGraphicFramePr>
        <p:xfrm>
          <a:off x="2757488" y="3535363"/>
          <a:ext cx="1128712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6" name="Equation" r:id="rId7" imgW="736560" imgH="228600" progId="Equation.DSMT4">
                  <p:embed/>
                </p:oleObj>
              </mc:Choice>
              <mc:Fallback>
                <p:oleObj name="Equation" r:id="rId7" imgW="736560" imgH="2286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7488" y="3535363"/>
                        <a:ext cx="1128712" cy="350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2667000" y="3897868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In the wire of volume V=l A we have N=n </a:t>
            </a:r>
            <a:r>
              <a:rPr lang="en-US" dirty="0" err="1" smtClean="0">
                <a:latin typeface="Comic Sans MS" pitchFamily="66" charset="0"/>
              </a:rPr>
              <a:t>lA</a:t>
            </a:r>
            <a:r>
              <a:rPr lang="en-US" dirty="0" smtClean="0">
                <a:latin typeface="Comic Sans MS" pitchFamily="66" charset="0"/>
              </a:rPr>
              <a:t> charges q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38" name="AutoShape 7"/>
          <p:cNvSpPr>
            <a:spLocks noChangeArrowheads="1"/>
          </p:cNvSpPr>
          <p:nvPr/>
        </p:nvSpPr>
        <p:spPr bwMode="auto">
          <a:xfrm>
            <a:off x="152400" y="50292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996" name="Object 12"/>
          <p:cNvGraphicFramePr>
            <a:graphicFrameLocks noChangeAspect="1"/>
          </p:cNvGraphicFramePr>
          <p:nvPr/>
        </p:nvGraphicFramePr>
        <p:xfrm>
          <a:off x="531813" y="4924425"/>
          <a:ext cx="1285875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7" name="Equation" r:id="rId9" imgW="838080" imgH="228600" progId="Equation.DSMT4">
                  <p:embed/>
                </p:oleObj>
              </mc:Choice>
              <mc:Fallback>
                <p:oleObj name="Equation" r:id="rId9" imgW="838080" imgH="2286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4924425"/>
                        <a:ext cx="1285875" cy="350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1895947" y="4913012"/>
            <a:ext cx="6028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using the transport expression for the current density</a:t>
            </a:r>
            <a:endParaRPr lang="en-US" baseline="-25000" dirty="0">
              <a:latin typeface="Comic Sans MS" pitchFamily="66" charset="0"/>
            </a:endParaRPr>
          </a:p>
        </p:txBody>
      </p:sp>
      <p:graphicFrame>
        <p:nvGraphicFramePr>
          <p:cNvPr id="41997" name="Object 13"/>
          <p:cNvGraphicFramePr>
            <a:graphicFrameLocks noChangeAspect="1"/>
          </p:cNvGraphicFramePr>
          <p:nvPr/>
        </p:nvGraphicFramePr>
        <p:xfrm>
          <a:off x="1905000" y="5181600"/>
          <a:ext cx="1947863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8" name="Equation" r:id="rId11" imgW="1269720" imgH="419040" progId="Equation.DSMT4">
                  <p:embed/>
                </p:oleObj>
              </mc:Choice>
              <mc:Fallback>
                <p:oleObj name="Equation" r:id="rId11" imgW="1269720" imgH="41904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181600"/>
                        <a:ext cx="1947863" cy="642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AutoShape 7"/>
          <p:cNvSpPr>
            <a:spLocks noChangeArrowheads="1"/>
          </p:cNvSpPr>
          <p:nvPr/>
        </p:nvSpPr>
        <p:spPr bwMode="auto">
          <a:xfrm>
            <a:off x="152400" y="6097191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998" name="Object 14"/>
          <p:cNvGraphicFramePr>
            <a:graphicFrameLocks noChangeAspect="1"/>
          </p:cNvGraphicFramePr>
          <p:nvPr/>
        </p:nvGraphicFramePr>
        <p:xfrm>
          <a:off x="492125" y="6019800"/>
          <a:ext cx="131762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9" name="Equation" r:id="rId13" imgW="698400" imgH="203040" progId="Equation.DSMT4">
                  <p:embed/>
                </p:oleObj>
              </mc:Choice>
              <mc:Fallback>
                <p:oleObj name="Equation" r:id="rId13" imgW="698400" imgH="20304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25" y="6019800"/>
                        <a:ext cx="1317625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ight Brace 40"/>
          <p:cNvSpPr/>
          <p:nvPr/>
        </p:nvSpPr>
        <p:spPr>
          <a:xfrm rot="5400000">
            <a:off x="1237306" y="6261229"/>
            <a:ext cx="228600" cy="32668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1999" name="Object 15"/>
          <p:cNvGraphicFramePr>
            <a:graphicFrameLocks noChangeAspect="1"/>
          </p:cNvGraphicFramePr>
          <p:nvPr/>
        </p:nvGraphicFramePr>
        <p:xfrm>
          <a:off x="1237306" y="6525397"/>
          <a:ext cx="239712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0" name="Equation" r:id="rId15" imgW="126720" imgH="152280" progId="Equation.DSMT4">
                  <p:embed/>
                </p:oleObj>
              </mc:Choice>
              <mc:Fallback>
                <p:oleObj name="Equation" r:id="rId15" imgW="126720" imgH="15228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7306" y="6525397"/>
                        <a:ext cx="239712" cy="28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AutoShape 7"/>
          <p:cNvSpPr>
            <a:spLocks noChangeArrowheads="1"/>
          </p:cNvSpPr>
          <p:nvPr/>
        </p:nvSpPr>
        <p:spPr bwMode="auto">
          <a:xfrm>
            <a:off x="2039294" y="6141265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2000" name="Object 16"/>
          <p:cNvGraphicFramePr>
            <a:graphicFrameLocks noChangeAspect="1"/>
          </p:cNvGraphicFramePr>
          <p:nvPr/>
        </p:nvGraphicFramePr>
        <p:xfrm>
          <a:off x="2636838" y="6029325"/>
          <a:ext cx="1150937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1" name="Equation" r:id="rId17" imgW="609480" imgH="203040" progId="Equation.DSMT4">
                  <p:embed/>
                </p:oleObj>
              </mc:Choice>
              <mc:Fallback>
                <p:oleObj name="Equation" r:id="rId17" imgW="609480" imgH="20304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6838" y="6029325"/>
                        <a:ext cx="1150937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2001" name="Picture 17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5225783"/>
            <a:ext cx="1752600" cy="1708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TextBox 45"/>
          <p:cNvSpPr txBox="1"/>
          <p:nvPr/>
        </p:nvSpPr>
        <p:spPr>
          <a:xfrm>
            <a:off x="3800947" y="6031468"/>
            <a:ext cx="6028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If B makes an angle </a:t>
            </a:r>
            <a:r>
              <a:rPr lang="en-US" dirty="0" smtClean="0">
                <a:latin typeface="Comic Sans MS" pitchFamily="66" charset="0"/>
                <a:sym typeface="Symbol"/>
              </a:rPr>
              <a:t> with the wire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47" name="AutoShape 7"/>
          <p:cNvSpPr>
            <a:spLocks noChangeArrowheads="1"/>
          </p:cNvSpPr>
          <p:nvPr/>
        </p:nvSpPr>
        <p:spPr bwMode="auto">
          <a:xfrm>
            <a:off x="2057400" y="65532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2002" name="Object 18"/>
          <p:cNvGraphicFramePr>
            <a:graphicFrameLocks noChangeAspect="1"/>
          </p:cNvGraphicFramePr>
          <p:nvPr/>
        </p:nvGraphicFramePr>
        <p:xfrm>
          <a:off x="2632375" y="6399213"/>
          <a:ext cx="1751013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2" name="Equation" r:id="rId20" imgW="927000" imgH="203040" progId="Equation.DSMT4">
                  <p:embed/>
                </p:oleObj>
              </mc:Choice>
              <mc:Fallback>
                <p:oleObj name="Equation" r:id="rId20" imgW="927000" imgH="20304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2375" y="6399213"/>
                        <a:ext cx="1751013" cy="38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1" dur="5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 animBg="1"/>
      <p:bldP spid="30" grpId="0"/>
      <p:bldP spid="33" grpId="0"/>
      <p:bldP spid="35" grpId="0"/>
      <p:bldP spid="38" grpId="0" animBg="1"/>
      <p:bldP spid="39" grpId="0"/>
      <p:bldP spid="40" grpId="0" animBg="1"/>
      <p:bldP spid="41" grpId="0" animBg="1"/>
      <p:bldP spid="43" grpId="0" animBg="1"/>
      <p:bldP spid="46" grpId="0"/>
      <p:bldP spid="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304800" y="4572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AutoShape 19"/>
          <p:cNvSpPr>
            <a:spLocks noChangeArrowheads="1"/>
          </p:cNvSpPr>
          <p:nvPr/>
        </p:nvSpPr>
        <p:spPr bwMode="auto">
          <a:xfrm>
            <a:off x="838200" y="76200"/>
            <a:ext cx="4343400" cy="12192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1143000" y="264812"/>
          <a:ext cx="143827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20" name="Equation" r:id="rId4" imgW="761760" imgH="215640" progId="Equation.DSMT4">
                  <p:embed/>
                </p:oleObj>
              </mc:Choice>
              <mc:Fallback>
                <p:oleObj name="Equation" r:id="rId4" imgW="761760" imgH="215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64812"/>
                        <a:ext cx="1438275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1066800" y="609600"/>
            <a:ext cx="601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Where </a:t>
            </a:r>
            <a:r>
              <a:rPr lang="en-US" sz="1400" u="sng" dirty="0" smtClean="0">
                <a:solidFill>
                  <a:srgbClr val="00B050"/>
                </a:solidFill>
                <a:latin typeface="Comic Sans MS" pitchFamily="66" charset="0"/>
              </a:rPr>
              <a:t>l </a:t>
            </a:r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is a vector pointing in the direction</a:t>
            </a:r>
          </a:p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 of the current  and has the magnitude l</a:t>
            </a:r>
            <a:endParaRPr lang="en-US" sz="1400" baseline="-25000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401" y="15240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If the conductor is not straight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18" name="AutoShape 7"/>
          <p:cNvSpPr>
            <a:spLocks noChangeArrowheads="1"/>
          </p:cNvSpPr>
          <p:nvPr/>
        </p:nvSpPr>
        <p:spPr bwMode="auto">
          <a:xfrm>
            <a:off x="3842436" y="1640188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52400" y="19050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consider infinitesimal short segments contributing with</a:t>
            </a:r>
            <a:endParaRPr lang="en-US" baseline="-25000" dirty="0">
              <a:latin typeface="Comic Sans MS" pitchFamily="66" charset="0"/>
            </a:endParaRPr>
          </a:p>
        </p:txBody>
      </p:sp>
      <p:graphicFrame>
        <p:nvGraphicFramePr>
          <p:cNvPr id="57350" name="Object 6"/>
          <p:cNvGraphicFramePr>
            <a:graphicFrameLocks noChangeAspect="1"/>
          </p:cNvGraphicFramePr>
          <p:nvPr/>
        </p:nvGraphicFramePr>
        <p:xfrm>
          <a:off x="6145213" y="1905000"/>
          <a:ext cx="1798637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21" name="Equation" r:id="rId6" imgW="952200" imgH="215640" progId="Equation.DSMT4">
                  <p:embed/>
                </p:oleObj>
              </mc:Choice>
              <mc:Fallback>
                <p:oleObj name="Equation" r:id="rId6" imgW="952200" imgH="2156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5213" y="1905000"/>
                        <a:ext cx="1798637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AutoShape 7"/>
          <p:cNvSpPr>
            <a:spLocks noChangeArrowheads="1"/>
          </p:cNvSpPr>
          <p:nvPr/>
        </p:nvSpPr>
        <p:spPr bwMode="auto">
          <a:xfrm>
            <a:off x="228600" y="25908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7351" name="Object 7"/>
          <p:cNvGraphicFramePr>
            <a:graphicFrameLocks noChangeAspect="1"/>
          </p:cNvGraphicFramePr>
          <p:nvPr/>
        </p:nvGraphicFramePr>
        <p:xfrm>
          <a:off x="932078" y="2381422"/>
          <a:ext cx="117475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22" name="Equation" r:id="rId8" imgW="622080" imgH="304560" progId="Equation.DSMT4">
                  <p:embed/>
                </p:oleObj>
              </mc:Choice>
              <mc:Fallback>
                <p:oleObj name="Equation" r:id="rId8" imgW="622080" imgH="30456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2078" y="2381422"/>
                        <a:ext cx="1174750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52400" y="3212068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Example: Magnetic force on a curved conductor</a:t>
            </a:r>
            <a:endParaRPr lang="en-US" b="1" baseline="-25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57352" name="Picture 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8600" y="3886200"/>
            <a:ext cx="479107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152400" y="35814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Let’s find the total magnetic force on the conductor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53000" y="38862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Start with the straight segment:</a:t>
            </a:r>
            <a:endParaRPr lang="en-US" baseline="-25000" dirty="0">
              <a:latin typeface="Comic Sans MS" pitchFamily="66" charset="0"/>
            </a:endParaRPr>
          </a:p>
        </p:txBody>
      </p:sp>
      <p:graphicFrame>
        <p:nvGraphicFramePr>
          <p:cNvPr id="57353" name="Object 9"/>
          <p:cNvGraphicFramePr>
            <a:graphicFrameLocks noChangeAspect="1"/>
          </p:cNvGraphicFramePr>
          <p:nvPr/>
        </p:nvGraphicFramePr>
        <p:xfrm>
          <a:off x="5105400" y="4495800"/>
          <a:ext cx="982662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23" name="Equation" r:id="rId11" imgW="520560" imgH="215640" progId="Equation.DSMT4">
                  <p:embed/>
                </p:oleObj>
              </mc:Choice>
              <mc:Fallback>
                <p:oleObj name="Equation" r:id="rId11" imgW="520560" imgH="2156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495800"/>
                        <a:ext cx="982662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4" name="Object 10"/>
          <p:cNvGraphicFramePr>
            <a:graphicFrameLocks noChangeAspect="1"/>
          </p:cNvGraphicFramePr>
          <p:nvPr/>
        </p:nvGraphicFramePr>
        <p:xfrm>
          <a:off x="5087294" y="4953000"/>
          <a:ext cx="100647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24" name="Equation" r:id="rId13" imgW="533160" imgH="215640" progId="Equation.DSMT4">
                  <p:embed/>
                </p:oleObj>
              </mc:Choice>
              <mc:Fallback>
                <p:oleObj name="Equation" r:id="rId13" imgW="533160" imgH="2156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7294" y="4953000"/>
                        <a:ext cx="1006475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ight Brace 27"/>
          <p:cNvSpPr/>
          <p:nvPr/>
        </p:nvSpPr>
        <p:spPr>
          <a:xfrm>
            <a:off x="6248400" y="4572000"/>
            <a:ext cx="228600" cy="838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7355" name="Object 11"/>
          <p:cNvGraphicFramePr>
            <a:graphicFrameLocks noChangeAspect="1"/>
          </p:cNvGraphicFramePr>
          <p:nvPr/>
        </p:nvGraphicFramePr>
        <p:xfrm>
          <a:off x="6477001" y="4343400"/>
          <a:ext cx="2667000" cy="1145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25" name="Equation" r:id="rId15" imgW="1650960" imgH="711000" progId="Equation.DSMT4">
                  <p:embed/>
                </p:oleObj>
              </mc:Choice>
              <mc:Fallback>
                <p:oleObj name="Equation" r:id="rId15" imgW="1650960" imgH="7110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1" y="4343400"/>
                        <a:ext cx="2667000" cy="11453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AutoShape 7"/>
          <p:cNvSpPr>
            <a:spLocks noChangeArrowheads="1"/>
          </p:cNvSpPr>
          <p:nvPr/>
        </p:nvSpPr>
        <p:spPr bwMode="auto">
          <a:xfrm>
            <a:off x="5334000" y="578944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1" name="Object 7"/>
          <p:cNvGraphicFramePr>
            <a:graphicFrameLocks noChangeAspect="1"/>
          </p:cNvGraphicFramePr>
          <p:nvPr/>
        </p:nvGraphicFramePr>
        <p:xfrm>
          <a:off x="5737441" y="5638800"/>
          <a:ext cx="1774825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26" name="Equation" r:id="rId17" imgW="939600" imgH="241200" progId="Equation.DSMT4">
                  <p:embed/>
                </p:oleObj>
              </mc:Choice>
              <mc:Fallback>
                <p:oleObj name="Equation" r:id="rId17" imgW="939600" imgH="2412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7441" y="5638800"/>
                        <a:ext cx="1774825" cy="45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9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/>
      <p:bldP spid="17" grpId="0"/>
      <p:bldP spid="18" grpId="0" animBg="1"/>
      <p:bldP spid="19" grpId="0"/>
      <p:bldP spid="20" grpId="0" animBg="1"/>
      <p:bldP spid="22" grpId="0"/>
      <p:bldP spid="24" grpId="0"/>
      <p:bldP spid="25" grpId="0"/>
      <p:bldP spid="28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228600" y="152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Curved part:</a:t>
            </a:r>
            <a:endParaRPr lang="en-US" baseline="-25000" dirty="0">
              <a:latin typeface="Comic Sans MS" pitchFamily="66" charset="0"/>
            </a:endParaRPr>
          </a:p>
        </p:txBody>
      </p:sp>
      <p:graphicFrame>
        <p:nvGraphicFramePr>
          <p:cNvPr id="58378" name="Object 10"/>
          <p:cNvGraphicFramePr>
            <a:graphicFrameLocks noChangeAspect="1"/>
          </p:cNvGraphicFramePr>
          <p:nvPr/>
        </p:nvGraphicFramePr>
        <p:xfrm>
          <a:off x="304800" y="609600"/>
          <a:ext cx="2420938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68" name="Equation" r:id="rId4" imgW="1282680" imgH="253800" progId="Equation.DSMT4">
                  <p:embed/>
                </p:oleObj>
              </mc:Choice>
              <mc:Fallback>
                <p:oleObj name="Equation" r:id="rId4" imgW="1282680" imgH="2538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09600"/>
                        <a:ext cx="2420938" cy="4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9" name="Object 11"/>
          <p:cNvGraphicFramePr>
            <a:graphicFrameLocks noChangeAspect="1"/>
          </p:cNvGraphicFramePr>
          <p:nvPr/>
        </p:nvGraphicFramePr>
        <p:xfrm>
          <a:off x="228600" y="1219200"/>
          <a:ext cx="4625975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69" name="Equation" r:id="rId6" imgW="2450880" imgH="393480" progId="Equation.DSMT4">
                  <p:embed/>
                </p:oleObj>
              </mc:Choice>
              <mc:Fallback>
                <p:oleObj name="Equation" r:id="rId6" imgW="2450880" imgH="393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219200"/>
                        <a:ext cx="4625975" cy="73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0" name="Object 12"/>
          <p:cNvGraphicFramePr>
            <a:graphicFrameLocks noChangeAspect="1"/>
          </p:cNvGraphicFramePr>
          <p:nvPr/>
        </p:nvGraphicFramePr>
        <p:xfrm>
          <a:off x="228600" y="1981200"/>
          <a:ext cx="3163888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70" name="Equation" r:id="rId8" imgW="1676160" imgH="253800" progId="Equation.DSMT4">
                  <p:embed/>
                </p:oleObj>
              </mc:Choice>
              <mc:Fallback>
                <p:oleObj name="Equation" r:id="rId8" imgW="1676160" imgH="2538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981200"/>
                        <a:ext cx="3163888" cy="4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AutoShape 7"/>
          <p:cNvSpPr>
            <a:spLocks noChangeArrowheads="1"/>
          </p:cNvSpPr>
          <p:nvPr/>
        </p:nvSpPr>
        <p:spPr bwMode="auto">
          <a:xfrm>
            <a:off x="331572" y="2835103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5" name="Object 7"/>
          <p:cNvGraphicFramePr>
            <a:graphicFrameLocks noChangeAspect="1"/>
          </p:cNvGraphicFramePr>
          <p:nvPr/>
        </p:nvGraphicFramePr>
        <p:xfrm>
          <a:off x="782638" y="2625725"/>
          <a:ext cx="167957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71" name="Equation" r:id="rId10" imgW="888840" imgH="304560" progId="Equation.DSMT4">
                  <p:embed/>
                </p:oleObj>
              </mc:Choice>
              <mc:Fallback>
                <p:oleObj name="Equation" r:id="rId10" imgW="888840" imgH="30456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638" y="2625725"/>
                        <a:ext cx="1679575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Arc 36"/>
          <p:cNvSpPr/>
          <p:nvPr/>
        </p:nvSpPr>
        <p:spPr>
          <a:xfrm rot="17699192">
            <a:off x="1706301" y="3230302"/>
            <a:ext cx="457200" cy="457200"/>
          </a:xfrm>
          <a:prstGeom prst="arc">
            <a:avLst>
              <a:gd name="adj1" fmla="val 16200000"/>
              <a:gd name="adj2" fmla="val 1901595"/>
            </a:avLst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8382" name="Object 14"/>
          <p:cNvGraphicFramePr>
            <a:graphicFrameLocks noChangeAspect="1"/>
          </p:cNvGraphicFramePr>
          <p:nvPr/>
        </p:nvGraphicFramePr>
        <p:xfrm>
          <a:off x="2479675" y="2232025"/>
          <a:ext cx="3624263" cy="134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72" name="Equation" r:id="rId12" imgW="1917360" imgH="711000" progId="Equation.DSMT4">
                  <p:embed/>
                </p:oleObj>
              </mc:Choice>
              <mc:Fallback>
                <p:oleObj name="Equation" r:id="rId12" imgW="1917360" imgH="7110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9675" y="2232025"/>
                        <a:ext cx="3624263" cy="1341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3" name="Object 15"/>
          <p:cNvGraphicFramePr>
            <a:graphicFrameLocks noChangeAspect="1"/>
          </p:cNvGraphicFramePr>
          <p:nvPr/>
        </p:nvGraphicFramePr>
        <p:xfrm>
          <a:off x="690563" y="3581400"/>
          <a:ext cx="3935412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73" name="Equation" r:id="rId14" imgW="2082600" imgH="482400" progId="Equation.DSMT4">
                  <p:embed/>
                </p:oleObj>
              </mc:Choice>
              <mc:Fallback>
                <p:oleObj name="Equation" r:id="rId14" imgW="2082600" imgH="4824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3" y="3581400"/>
                        <a:ext cx="3935412" cy="909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4" name="Object 16"/>
          <p:cNvGraphicFramePr>
            <a:graphicFrameLocks noChangeAspect="1"/>
          </p:cNvGraphicFramePr>
          <p:nvPr/>
        </p:nvGraphicFramePr>
        <p:xfrm>
          <a:off x="4684713" y="3771900"/>
          <a:ext cx="371792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74" name="Equation" r:id="rId16" imgW="1968480" imgH="279360" progId="Equation.DSMT4">
                  <p:embed/>
                </p:oleObj>
              </mc:Choice>
              <mc:Fallback>
                <p:oleObj name="Equation" r:id="rId16" imgW="1968480" imgH="27936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4713" y="3771900"/>
                        <a:ext cx="3717925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5" name="Object 17"/>
          <p:cNvGraphicFramePr>
            <a:graphicFrameLocks noChangeAspect="1"/>
          </p:cNvGraphicFramePr>
          <p:nvPr/>
        </p:nvGraphicFramePr>
        <p:xfrm>
          <a:off x="4818706" y="4419600"/>
          <a:ext cx="1176338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75" name="Equation" r:id="rId18" imgW="622080" imgH="241200" progId="Equation.DSMT4">
                  <p:embed/>
                </p:oleObj>
              </mc:Choice>
              <mc:Fallback>
                <p:oleObj name="Equation" r:id="rId18" imgW="622080" imgH="2412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8706" y="4419600"/>
                        <a:ext cx="1176338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AutoShape 7"/>
          <p:cNvSpPr>
            <a:spLocks noChangeArrowheads="1"/>
          </p:cNvSpPr>
          <p:nvPr/>
        </p:nvSpPr>
        <p:spPr bwMode="auto">
          <a:xfrm>
            <a:off x="381000" y="4964668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8386" name="Object 18"/>
          <p:cNvGraphicFramePr>
            <a:graphicFrameLocks noChangeAspect="1"/>
          </p:cNvGraphicFramePr>
          <p:nvPr/>
        </p:nvGraphicFramePr>
        <p:xfrm>
          <a:off x="914400" y="4781333"/>
          <a:ext cx="247015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76" name="Equation" r:id="rId20" imgW="1307880" imgH="253800" progId="Equation.DSMT4">
                  <p:embed/>
                </p:oleObj>
              </mc:Choice>
              <mc:Fallback>
                <p:oleObj name="Equation" r:id="rId20" imgW="1307880" imgH="2538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781333"/>
                        <a:ext cx="2470150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228600" y="519326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The force a straight wire of length l+2R would experience.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28600" y="5650468"/>
            <a:ext cx="579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That makes sense when considering the symmetry. </a:t>
            </a:r>
            <a:endParaRPr lang="en-US" baseline="-25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28600" y="6091535"/>
            <a:ext cx="7924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Edwardian Script ITC" pitchFamily="66" charset="0"/>
              </a:rPr>
              <a:t>Luke, the Force runs strong in your family. Pass on what you have learned.</a:t>
            </a:r>
          </a:p>
          <a:p>
            <a:r>
              <a:rPr lang="en-US" sz="1200" dirty="0" smtClean="0">
                <a:latin typeface="Comic Sans MS" pitchFamily="66" charset="0"/>
              </a:rPr>
              <a:t>If  you think you deserve a break see also </a:t>
            </a:r>
            <a:r>
              <a:rPr lang="en-US" sz="1200" dirty="0" smtClean="0">
                <a:latin typeface="Comic Sans MS" pitchFamily="66" charset="0"/>
                <a:hlinkClick r:id="rId22"/>
              </a:rPr>
              <a:t>http://www.youtube.com/watch?v=o7ENNyGlmQY</a:t>
            </a:r>
            <a:endParaRPr lang="en-US" sz="1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utoUpdateAnimBg="0"/>
      <p:bldP spid="33" grpId="0" animBg="1" autoUpdateAnimBg="0"/>
      <p:bldP spid="37" grpId="0" animBg="1" autoUpdateAnimBg="0"/>
      <p:bldP spid="41" grpId="0" animBg="1" autoUpdateAnimBg="0"/>
      <p:bldP spid="42" grpId="0" autoUpdateAnimBg="0"/>
      <p:bldP spid="43" grpId="0" autoUpdateAnimBg="0"/>
      <p:bldP spid="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AutoShape 19"/>
          <p:cNvSpPr>
            <a:spLocks noChangeArrowheads="1"/>
          </p:cNvSpPr>
          <p:nvPr/>
        </p:nvSpPr>
        <p:spPr bwMode="auto">
          <a:xfrm>
            <a:off x="5791200" y="5410200"/>
            <a:ext cx="2971800" cy="14478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6172200" y="6029980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Magnitude of torque </a:t>
            </a:r>
          </a:p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on current loop</a:t>
            </a:r>
            <a:endParaRPr lang="en-US" sz="1400" baseline="-25000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371600" y="304800"/>
            <a:ext cx="6096000" cy="576263"/>
            <a:chOff x="1080655" y="304800"/>
            <a:chExt cx="4789055" cy="576263"/>
          </a:xfrm>
        </p:grpSpPr>
        <p:sp>
          <p:nvSpPr>
            <p:cNvPr id="23" name="Rectangle 26"/>
            <p:cNvSpPr>
              <a:spLocks noChangeArrowheads="1"/>
            </p:cNvSpPr>
            <p:nvPr/>
          </p:nvSpPr>
          <p:spPr bwMode="auto">
            <a:xfrm>
              <a:off x="1080655" y="304800"/>
              <a:ext cx="4789055" cy="576263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24" name="Text Box 33"/>
            <p:cNvSpPr txBox="1">
              <a:spLocks noChangeArrowheads="1"/>
            </p:cNvSpPr>
            <p:nvPr/>
          </p:nvSpPr>
          <p:spPr bwMode="auto">
            <a:xfrm>
              <a:off x="1248692" y="362716"/>
              <a:ext cx="457626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Force and torque on a current loop</a:t>
              </a:r>
              <a:endParaRPr lang="en-US" sz="2000" b="1" baseline="-250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pic>
        <p:nvPicPr>
          <p:cNvPr id="44041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" y="1066800"/>
            <a:ext cx="5600700" cy="467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5"/>
          <p:cNvSpPr txBox="1"/>
          <p:nvPr/>
        </p:nvSpPr>
        <p:spPr>
          <a:xfrm>
            <a:off x="304800" y="6019800"/>
            <a:ext cx="4563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 from our textbook Young and Freedman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rot="5400000" flipH="1" flipV="1">
            <a:off x="2857500" y="3314700"/>
            <a:ext cx="609600" cy="5334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31"/>
          <p:cNvSpPr/>
          <p:nvPr/>
        </p:nvSpPr>
        <p:spPr>
          <a:xfrm>
            <a:off x="3358836" y="2734147"/>
            <a:ext cx="1910281" cy="1033603"/>
          </a:xfrm>
          <a:custGeom>
            <a:avLst/>
            <a:gdLst>
              <a:gd name="connsiteX0" fmla="*/ 1910281 w 1910281"/>
              <a:gd name="connsiteY0" fmla="*/ 0 h 1033603"/>
              <a:gd name="connsiteX1" fmla="*/ 1140736 w 1910281"/>
              <a:gd name="connsiteY1" fmla="*/ 905346 h 1033603"/>
              <a:gd name="connsiteX2" fmla="*/ 0 w 1910281"/>
              <a:gd name="connsiteY2" fmla="*/ 769544 h 1033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0281" h="1033603">
                <a:moveTo>
                  <a:pt x="1910281" y="0"/>
                </a:moveTo>
                <a:cubicBezTo>
                  <a:pt x="1684698" y="388544"/>
                  <a:pt x="1459116" y="777089"/>
                  <a:pt x="1140736" y="905346"/>
                </a:cubicBezTo>
                <a:cubicBezTo>
                  <a:pt x="822356" y="1033603"/>
                  <a:pt x="411178" y="901573"/>
                  <a:pt x="0" y="769544"/>
                </a:cubicBezTo>
              </a:path>
            </a:pathLst>
          </a:custGeom>
          <a:ln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143036" y="236220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00B050"/>
                </a:solidFill>
              </a:rPr>
              <a:t>r</a:t>
            </a:r>
            <a:r>
              <a:rPr lang="en-US" baseline="-25000" dirty="0" smtClean="0">
                <a:solidFill>
                  <a:srgbClr val="00B050"/>
                </a:solidFill>
              </a:rPr>
              <a:t>1</a:t>
            </a:r>
            <a:endParaRPr lang="en-US" u="sng" baseline="-25000" dirty="0">
              <a:solidFill>
                <a:srgbClr val="00B05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459241" y="2380306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</a:t>
            </a:r>
            <a:endParaRPr lang="en-US" dirty="0"/>
          </a:p>
        </p:txBody>
      </p:sp>
      <p:graphicFrame>
        <p:nvGraphicFramePr>
          <p:cNvPr id="2" name="Object 10"/>
          <p:cNvGraphicFramePr>
            <a:graphicFrameLocks noChangeAspect="1"/>
          </p:cNvGraphicFramePr>
          <p:nvPr/>
        </p:nvGraphicFramePr>
        <p:xfrm>
          <a:off x="6096000" y="2362200"/>
          <a:ext cx="10699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2" name="Equation" r:id="rId5" imgW="596880" imgH="253800" progId="Equation.DSMT4">
                  <p:embed/>
                </p:oleObj>
              </mc:Choice>
              <mc:Fallback>
                <p:oleObj name="Equation" r:id="rId5" imgW="596880" imgH="2538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362200"/>
                        <a:ext cx="10699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AutoShape 7"/>
          <p:cNvSpPr>
            <a:spLocks noChangeArrowheads="1"/>
          </p:cNvSpPr>
          <p:nvPr/>
        </p:nvSpPr>
        <p:spPr bwMode="auto">
          <a:xfrm>
            <a:off x="7315200" y="25146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" name="Object 11"/>
          <p:cNvGraphicFramePr>
            <a:graphicFrameLocks noChangeAspect="1"/>
          </p:cNvGraphicFramePr>
          <p:nvPr/>
        </p:nvGraphicFramePr>
        <p:xfrm>
          <a:off x="5699125" y="2735263"/>
          <a:ext cx="1457325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3" name="Equation" r:id="rId7" imgW="812520" imgH="393480" progId="Equation.DSMT4">
                  <p:embed/>
                </p:oleObj>
              </mc:Choice>
              <mc:Fallback>
                <p:oleObj name="Equation" r:id="rId7" imgW="812520" imgH="393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25" y="2735263"/>
                        <a:ext cx="1457325" cy="709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Arrow Connector 37"/>
          <p:cNvCxnSpPr/>
          <p:nvPr/>
        </p:nvCxnSpPr>
        <p:spPr>
          <a:xfrm rot="5400000" flipH="1" flipV="1">
            <a:off x="2324100" y="3924300"/>
            <a:ext cx="609600" cy="533400"/>
          </a:xfrm>
          <a:prstGeom prst="straightConnector1">
            <a:avLst/>
          </a:prstGeom>
          <a:ln w="38100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reeform 38"/>
          <p:cNvSpPr/>
          <p:nvPr/>
        </p:nvSpPr>
        <p:spPr>
          <a:xfrm>
            <a:off x="2743200" y="3766997"/>
            <a:ext cx="2678317" cy="500203"/>
          </a:xfrm>
          <a:custGeom>
            <a:avLst/>
            <a:gdLst>
              <a:gd name="connsiteX0" fmla="*/ 1910281 w 1910281"/>
              <a:gd name="connsiteY0" fmla="*/ 0 h 1033603"/>
              <a:gd name="connsiteX1" fmla="*/ 1140736 w 1910281"/>
              <a:gd name="connsiteY1" fmla="*/ 905346 h 1033603"/>
              <a:gd name="connsiteX2" fmla="*/ 0 w 1910281"/>
              <a:gd name="connsiteY2" fmla="*/ 769544 h 1033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0281" h="1033603">
                <a:moveTo>
                  <a:pt x="1910281" y="0"/>
                </a:moveTo>
                <a:cubicBezTo>
                  <a:pt x="1684698" y="388544"/>
                  <a:pt x="1459116" y="777089"/>
                  <a:pt x="1140736" y="905346"/>
                </a:cubicBezTo>
                <a:cubicBezTo>
                  <a:pt x="822356" y="1033603"/>
                  <a:pt x="411178" y="901573"/>
                  <a:pt x="0" y="769544"/>
                </a:cubicBezTo>
              </a:path>
            </a:pathLst>
          </a:custGeom>
          <a:ln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5295436" y="339505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00B050"/>
                </a:solidFill>
              </a:rPr>
              <a:t>r</a:t>
            </a:r>
            <a:r>
              <a:rPr lang="en-US" baseline="-25000" dirty="0" smtClean="0">
                <a:solidFill>
                  <a:srgbClr val="00B050"/>
                </a:solidFill>
              </a:rPr>
              <a:t>2</a:t>
            </a:r>
            <a:endParaRPr lang="en-US" u="sng" baseline="-25000" dirty="0">
              <a:solidFill>
                <a:srgbClr val="00B05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611641" y="3413156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</a:t>
            </a:r>
            <a:endParaRPr lang="en-US" dirty="0"/>
          </a:p>
        </p:txBody>
      </p:sp>
      <p:graphicFrame>
        <p:nvGraphicFramePr>
          <p:cNvPr id="42" name="Object 10"/>
          <p:cNvGraphicFramePr>
            <a:graphicFrameLocks noChangeAspect="1"/>
          </p:cNvGraphicFramePr>
          <p:nvPr/>
        </p:nvGraphicFramePr>
        <p:xfrm>
          <a:off x="6226175" y="3395663"/>
          <a:ext cx="11160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4" name="Equation" r:id="rId9" imgW="622080" imgH="253800" progId="Equation.DSMT4">
                  <p:embed/>
                </p:oleObj>
              </mc:Choice>
              <mc:Fallback>
                <p:oleObj name="Equation" r:id="rId9" imgW="622080" imgH="2538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6175" y="3395663"/>
                        <a:ext cx="111601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AutoShape 7"/>
          <p:cNvSpPr>
            <a:spLocks noChangeArrowheads="1"/>
          </p:cNvSpPr>
          <p:nvPr/>
        </p:nvSpPr>
        <p:spPr bwMode="auto">
          <a:xfrm>
            <a:off x="7467600" y="354745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4" name="Object 11"/>
          <p:cNvGraphicFramePr>
            <a:graphicFrameLocks noChangeAspect="1"/>
          </p:cNvGraphicFramePr>
          <p:nvPr/>
        </p:nvGraphicFramePr>
        <p:xfrm>
          <a:off x="5840413" y="3768725"/>
          <a:ext cx="1479550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5" name="Equation" r:id="rId11" imgW="825480" imgH="393480" progId="Equation.DSMT4">
                  <p:embed/>
                </p:oleObj>
              </mc:Choice>
              <mc:Fallback>
                <p:oleObj name="Equation" r:id="rId11" imgW="825480" imgH="3934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3768725"/>
                        <a:ext cx="1479550" cy="709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AutoShape 7"/>
          <p:cNvSpPr>
            <a:spLocks noChangeArrowheads="1"/>
          </p:cNvSpPr>
          <p:nvPr/>
        </p:nvSpPr>
        <p:spPr bwMode="auto">
          <a:xfrm>
            <a:off x="5638800" y="47244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4046" name="Object 14"/>
          <p:cNvGraphicFramePr>
            <a:graphicFrameLocks noChangeAspect="1"/>
          </p:cNvGraphicFramePr>
          <p:nvPr/>
        </p:nvGraphicFramePr>
        <p:xfrm>
          <a:off x="6205538" y="4648200"/>
          <a:ext cx="1411287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6" name="Equation" r:id="rId13" imgW="787320" imgH="203040" progId="Equation.DSMT4">
                  <p:embed/>
                </p:oleObj>
              </mc:Choice>
              <mc:Fallback>
                <p:oleObj name="Equation" r:id="rId13" imgW="787320" imgH="20304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5538" y="4648200"/>
                        <a:ext cx="1411287" cy="36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7" name="Object 15"/>
          <p:cNvGraphicFramePr>
            <a:graphicFrameLocks noChangeAspect="1"/>
          </p:cNvGraphicFramePr>
          <p:nvPr/>
        </p:nvGraphicFramePr>
        <p:xfrm>
          <a:off x="6323013" y="5119688"/>
          <a:ext cx="1411287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7" name="Equation" r:id="rId15" imgW="787320" imgH="203040" progId="Equation.DSMT4">
                  <p:embed/>
                </p:oleObj>
              </mc:Choice>
              <mc:Fallback>
                <p:oleObj name="Equation" r:id="rId15" imgW="787320" imgH="20304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3013" y="5119688"/>
                        <a:ext cx="1411287" cy="366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AutoShape 7"/>
          <p:cNvSpPr>
            <a:spLocks noChangeArrowheads="1"/>
          </p:cNvSpPr>
          <p:nvPr/>
        </p:nvSpPr>
        <p:spPr bwMode="auto">
          <a:xfrm>
            <a:off x="5410200" y="58674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4048" name="Object 16"/>
          <p:cNvGraphicFramePr>
            <a:graphicFrameLocks noChangeAspect="1"/>
          </p:cNvGraphicFramePr>
          <p:nvPr/>
        </p:nvGraphicFramePr>
        <p:xfrm>
          <a:off x="6199188" y="5769318"/>
          <a:ext cx="161607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8" name="Equation" r:id="rId17" imgW="901440" imgH="203040" progId="Equation.DSMT4">
                  <p:embed/>
                </p:oleObj>
              </mc:Choice>
              <mc:Fallback>
                <p:oleObj name="Equation" r:id="rId17" imgW="901440" imgH="20304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9188" y="5769318"/>
                        <a:ext cx="1616075" cy="36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00"/>
                            </p:stCondLst>
                            <p:childTnLst>
                              <p:par>
                                <p:cTn id="10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/>
      <p:bldP spid="26" grpId="0"/>
      <p:bldP spid="32" grpId="0" animBg="1"/>
      <p:bldP spid="33" grpId="0"/>
      <p:bldP spid="34" grpId="0"/>
      <p:bldP spid="36" grpId="0" animBg="1"/>
      <p:bldP spid="39" grpId="0" animBg="1"/>
      <p:bldP spid="40" grpId="0"/>
      <p:bldP spid="41" grpId="0"/>
      <p:bldP spid="43" grpId="0" animBg="1"/>
      <p:bldP spid="45" grpId="0" animBg="1"/>
      <p:bldP spid="4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277&quot;/&gt;&lt;/object&gt;&lt;object type=&quot;3&quot; unique_id=&quot;10005&quot;&gt;&lt;property id=&quot;20148&quot; value=&quot;5&quot;/&gt;&lt;property id=&quot;20300&quot; value=&quot;Slide 3&quot;/&gt;&lt;property id=&quot;20307&quot; value=&quot;262&quot;/&gt;&lt;/object&gt;&lt;object type=&quot;3&quot; unique_id=&quot;10006&quot;&gt;&lt;property id=&quot;20148&quot; value=&quot;5&quot;/&gt;&lt;property id=&quot;20300&quot; value=&quot;Slide 4&quot;/&gt;&lt;property id=&quot;20307&quot; value=&quot;263&quot;/&gt;&lt;/object&gt;&lt;object type=&quot;3&quot; unique_id=&quot;10007&quot;&gt;&lt;property id=&quot;20148&quot; value=&quot;5&quot;/&gt;&lt;property id=&quot;20300&quot; value=&quot;Slide 5&quot;/&gt;&lt;property id=&quot;20307&quot; value=&quot;261&quot;/&gt;&lt;/object&gt;&lt;object type=&quot;3&quot; unique_id=&quot;10008&quot;&gt;&lt;property id=&quot;20148&quot; value=&quot;5&quot;/&gt;&lt;property id=&quot;20300&quot; value=&quot;Slide 6&quot;/&gt;&lt;property id=&quot;20307&quot; value=&quot;264&quot;/&gt;&lt;/object&gt;&lt;object type=&quot;3&quot; unique_id=&quot;10009&quot;&gt;&lt;property id=&quot;20148&quot; value=&quot;5&quot;/&gt;&lt;property id=&quot;20300&quot; value=&quot;Slide 7&quot;/&gt;&lt;property id=&quot;20307&quot; value=&quot;274&quot;/&gt;&lt;/object&gt;&lt;object type=&quot;3&quot; unique_id=&quot;10010&quot;&gt;&lt;property id=&quot;20148&quot; value=&quot;5&quot;/&gt;&lt;property id=&quot;20300&quot; value=&quot;Slide 8&quot;/&gt;&lt;property id=&quot;20307&quot; value=&quot;275&quot;/&gt;&lt;/object&gt;&lt;object type=&quot;3&quot; unique_id=&quot;10011&quot;&gt;&lt;property id=&quot;20148&quot; value=&quot;5&quot;/&gt;&lt;property id=&quot;20300&quot; value=&quot;Slide 9&quot;/&gt;&lt;property id=&quot;20307&quot; value=&quot;265&quot;/&gt;&lt;/object&gt;&lt;object type=&quot;3&quot; unique_id=&quot;10012&quot;&gt;&lt;property id=&quot;20148&quot; value=&quot;5&quot;/&gt;&lt;property id=&quot;20300&quot; value=&quot;Slide 10&quot;/&gt;&lt;property id=&quot;20307&quot; value=&quot;266&quot;/&gt;&lt;/object&gt;&lt;object type=&quot;3&quot; unique_id=&quot;10013&quot;&gt;&lt;property id=&quot;20148&quot; value=&quot;5&quot;/&gt;&lt;property id=&quot;20300&quot; value=&quot;Slide 11&quot;/&gt;&lt;property id=&quot;20307&quot; value=&quot;267&quot;/&gt;&lt;/object&gt;&lt;/object&gt;&lt;object type=&quot;8&quot; unique_id=&quot;10026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18603</TotalTime>
  <Words>717</Words>
  <Application>Microsoft Office PowerPoint</Application>
  <PresentationFormat>On-screen Show (4:3)</PresentationFormat>
  <Paragraphs>106</Paragraphs>
  <Slides>11</Slides>
  <Notes>11</Notes>
  <HiddenSlides>0</HiddenSlides>
  <MMClips>1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Comic Sans MS</vt:lpstr>
      <vt:lpstr>Edwardian Script ITC</vt:lpstr>
      <vt:lpstr>Symbol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 Binek</dc:creator>
  <cp:lastModifiedBy>Christian Binek</cp:lastModifiedBy>
  <cp:revision>600</cp:revision>
  <dcterms:created xsi:type="dcterms:W3CDTF">2011-03-14T16:43:15Z</dcterms:created>
  <dcterms:modified xsi:type="dcterms:W3CDTF">2017-04-06T22:07:34Z</dcterms:modified>
</cp:coreProperties>
</file>