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660"/>
  </p:normalViewPr>
  <p:slideViewPr>
    <p:cSldViewPr>
      <p:cViewPr varScale="1">
        <p:scale>
          <a:sx n="105" d="100"/>
          <a:sy n="105" d="100"/>
        </p:scale>
        <p:origin x="118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image" Target="../media/image82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12" Type="http://schemas.openxmlformats.org/officeDocument/2006/relationships/image" Target="../media/image81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11" Type="http://schemas.openxmlformats.org/officeDocument/2006/relationships/image" Target="../media/image80.wmf"/><Relationship Id="rId5" Type="http://schemas.openxmlformats.org/officeDocument/2006/relationships/image" Target="../media/image74.wmf"/><Relationship Id="rId10" Type="http://schemas.openxmlformats.org/officeDocument/2006/relationships/image" Target="../media/image79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Relationship Id="rId14" Type="http://schemas.openxmlformats.org/officeDocument/2006/relationships/image" Target="../media/image8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1.wmf"/><Relationship Id="rId1" Type="http://schemas.openxmlformats.org/officeDocument/2006/relationships/image" Target="../media/image84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10" Type="http://schemas.openxmlformats.org/officeDocument/2006/relationships/image" Target="../media/image70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4.wmf"/><Relationship Id="rId5" Type="http://schemas.openxmlformats.org/officeDocument/2006/relationships/image" Target="../media/image99.wmf"/><Relationship Id="rId4" Type="http://schemas.openxmlformats.org/officeDocument/2006/relationships/image" Target="../media/image10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2F8F-2767-42E6-9775-48C67BB836F5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408C9-FED1-4E25-9635-FC524EB95C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01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7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0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51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27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655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3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0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32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84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90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5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96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7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6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2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401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33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6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03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08C9-FED1-4E25-9635-FC524EB95C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9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A8E-96A1-4A5F-B947-B8D9559EBBCC}" type="datetimeFigureOut">
              <a:rPr lang="en-US" smtClean="0"/>
              <a:pPr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DEE21-68D1-4DA6-8009-E27AB18F0D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upload.wikimedia.org/wikipedia/commons/b/b6/Magnetite-278427.jp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upload.wikimedia.org/wikipedia/commons/1/1b/Latrans-Turkey_location_Manisa.sv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3.wmf"/><Relationship Id="rId12" Type="http://schemas.openxmlformats.org/officeDocument/2006/relationships/hyperlink" Target="http://en.wikipedia.org/wiki/Cyclotr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5.wmf"/><Relationship Id="rId5" Type="http://schemas.openxmlformats.org/officeDocument/2006/relationships/image" Target="../media/image47.jpe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46.jpeg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esla3.jpg" TargetMode="External"/><Relationship Id="rId13" Type="http://schemas.openxmlformats.org/officeDocument/2006/relationships/oleObject" Target="../embeddings/oleObject34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wmf"/><Relationship Id="rId12" Type="http://schemas.openxmlformats.org/officeDocument/2006/relationships/image" Target="../media/image52.jpeg"/><Relationship Id="rId1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6" Type="http://schemas.openxmlformats.org/officeDocument/2006/relationships/hyperlink" Target="http://www.specs.de/cms/front_content.php?idart=148" TargetMode="Externa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11" Type="http://schemas.openxmlformats.org/officeDocument/2006/relationships/hyperlink" Target="http://upload.wikimedia.org/wikipedia/commons/e/e5/Tesla_colorado_adjusted.jpg" TargetMode="External"/><Relationship Id="rId5" Type="http://schemas.openxmlformats.org/officeDocument/2006/relationships/image" Target="../media/image48.wmf"/><Relationship Id="rId15" Type="http://schemas.openxmlformats.org/officeDocument/2006/relationships/image" Target="../media/image53.gif"/><Relationship Id="rId10" Type="http://schemas.openxmlformats.org/officeDocument/2006/relationships/hyperlink" Target="http://en.wikipedia.org/wiki/Nikola_Tesla" TargetMode="External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1.jpeg"/><Relationship Id="rId14" Type="http://schemas.openxmlformats.org/officeDocument/2006/relationships/image" Target="../media/image5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57.wmf"/><Relationship Id="rId4" Type="http://schemas.openxmlformats.org/officeDocument/2006/relationships/image" Target="../media/image60.gi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5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66.wmf"/><Relationship Id="rId18" Type="http://schemas.openxmlformats.org/officeDocument/2006/relationships/image" Target="../media/image6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44.bin"/><Relationship Id="rId17" Type="http://schemas.openxmlformats.org/officeDocument/2006/relationships/hyperlink" Target="http://www.youtube.com/watch?v=fX1PafJoOk8&amp;feature=player_embedded" TargetMode="Externa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74.wmf"/><Relationship Id="rId18" Type="http://schemas.openxmlformats.org/officeDocument/2006/relationships/oleObject" Target="../embeddings/oleObject53.bin"/><Relationship Id="rId26" Type="http://schemas.openxmlformats.org/officeDocument/2006/relationships/oleObject" Target="../embeddings/oleObject57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78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76.wmf"/><Relationship Id="rId25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29" Type="http://schemas.openxmlformats.org/officeDocument/2006/relationships/image" Target="../media/image82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73.wmf"/><Relationship Id="rId24" Type="http://schemas.openxmlformats.org/officeDocument/2006/relationships/oleObject" Target="../embeddings/oleObject56.bin"/><Relationship Id="rId5" Type="http://schemas.openxmlformats.org/officeDocument/2006/relationships/image" Target="../media/image70.wmf"/><Relationship Id="rId15" Type="http://schemas.openxmlformats.org/officeDocument/2006/relationships/image" Target="../media/image75.wmf"/><Relationship Id="rId23" Type="http://schemas.openxmlformats.org/officeDocument/2006/relationships/image" Target="../media/image79.wmf"/><Relationship Id="rId28" Type="http://schemas.openxmlformats.org/officeDocument/2006/relationships/oleObject" Target="../embeddings/oleObject58.bin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77.wmf"/><Relationship Id="rId31" Type="http://schemas.openxmlformats.org/officeDocument/2006/relationships/image" Target="../media/image83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51.bin"/><Relationship Id="rId22" Type="http://schemas.openxmlformats.org/officeDocument/2006/relationships/oleObject" Target="../embeddings/oleObject55.bin"/><Relationship Id="rId27" Type="http://schemas.openxmlformats.org/officeDocument/2006/relationships/image" Target="../media/image81.wmf"/><Relationship Id="rId30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87.wmf"/><Relationship Id="rId18" Type="http://schemas.openxmlformats.org/officeDocument/2006/relationships/oleObject" Target="../embeddings/oleObject67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91.wmf"/><Relationship Id="rId7" Type="http://schemas.openxmlformats.org/officeDocument/2006/relationships/image" Target="../media/image81.wmf"/><Relationship Id="rId12" Type="http://schemas.openxmlformats.org/officeDocument/2006/relationships/oleObject" Target="../embeddings/oleObject64.bin"/><Relationship Id="rId17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20" Type="http://schemas.openxmlformats.org/officeDocument/2006/relationships/oleObject" Target="../embeddings/oleObject6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86.wmf"/><Relationship Id="rId5" Type="http://schemas.openxmlformats.org/officeDocument/2006/relationships/image" Target="../media/image84.wmf"/><Relationship Id="rId15" Type="http://schemas.openxmlformats.org/officeDocument/2006/relationships/image" Target="../media/image88.wmf"/><Relationship Id="rId10" Type="http://schemas.openxmlformats.org/officeDocument/2006/relationships/oleObject" Target="../embeddings/oleObject63.bin"/><Relationship Id="rId19" Type="http://schemas.openxmlformats.org/officeDocument/2006/relationships/image" Target="../media/image90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6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76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0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wmf"/><Relationship Id="rId23" Type="http://schemas.openxmlformats.org/officeDocument/2006/relationships/image" Target="../media/image70.wmf"/><Relationship Id="rId10" Type="http://schemas.openxmlformats.org/officeDocument/2006/relationships/oleObject" Target="../embeddings/oleObject72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oleObject" Target="../embeddings/oleObject8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2.wmf"/><Relationship Id="rId12" Type="http://schemas.openxmlformats.org/officeDocument/2006/relationships/image" Target="../media/image60.gi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103.wmf"/><Relationship Id="rId5" Type="http://schemas.openxmlformats.org/officeDocument/2006/relationships/image" Target="../media/image101.wmf"/><Relationship Id="rId15" Type="http://schemas.openxmlformats.org/officeDocument/2006/relationships/oleObject" Target="../embeddings/oleObject83.bin"/><Relationship Id="rId10" Type="http://schemas.openxmlformats.org/officeDocument/2006/relationships/oleObject" Target="../embeddings/oleObject81.bin"/><Relationship Id="rId4" Type="http://schemas.openxmlformats.org/officeDocument/2006/relationships/oleObject" Target="../embeddings/oleObject78.bin"/><Relationship Id="rId9" Type="http://schemas.openxmlformats.org/officeDocument/2006/relationships/image" Target="../media/image100.wmf"/><Relationship Id="rId14" Type="http://schemas.openxmlformats.org/officeDocument/2006/relationships/image" Target="../media/image9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en.wikipedia.org/wiki/Relativistic_electromagnetism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hyperlink" Target="https://commons.wikimedia.org/wiki/File:HallThruster_2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ncmn.unl.edu/thinfilm/aja-sputtering-system" TargetMode="External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hyperlink" Target="http://www.physicsclassroom.com/mmedia/specrel/lc.cfm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gif"/><Relationship Id="rId9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hyperlink" Target="http://physics.unl.edu/~cbinek/Unit_13%20Current%20resistance%20and%20EMF.pptx" TargetMode="External"/><Relationship Id="rId5" Type="http://schemas.openxmlformats.org/officeDocument/2006/relationships/oleObject" Target="../embeddings/oleObject4.bin"/><Relationship Id="rId15" Type="http://schemas.openxmlformats.org/officeDocument/2006/relationships/image" Target="../media/image22.wmf"/><Relationship Id="rId10" Type="http://schemas.openxmlformats.org/officeDocument/2006/relationships/image" Target="../media/image20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28.wmf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3600" y="304800"/>
            <a:ext cx="4343400" cy="576263"/>
            <a:chOff x="1080655" y="304800"/>
            <a:chExt cx="4789055" cy="576263"/>
          </a:xfrm>
        </p:grpSpPr>
        <p:sp>
          <p:nvSpPr>
            <p:cNvPr id="5" name="Rectangle 26"/>
            <p:cNvSpPr>
              <a:spLocks noChangeArrowheads="1"/>
            </p:cNvSpPr>
            <p:nvPr/>
          </p:nvSpPr>
          <p:spPr bwMode="auto">
            <a:xfrm>
              <a:off x="1080655" y="304800"/>
              <a:ext cx="4789055" cy="576263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>
                <a:latin typeface="Comic Sans MS" pitchFamily="66" charset="0"/>
              </a:endParaRPr>
            </a:p>
          </p:txBody>
        </p:sp>
        <p:sp>
          <p:nvSpPr>
            <p:cNvPr id="6" name="Text Box 33"/>
            <p:cNvSpPr txBox="1">
              <a:spLocks noChangeArrowheads="1"/>
            </p:cNvSpPr>
            <p:nvPr/>
          </p:nvSpPr>
          <p:spPr bwMode="auto">
            <a:xfrm>
              <a:off x="1248692" y="362716"/>
              <a:ext cx="445298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mic Sans MS" pitchFamily="66" charset="0"/>
                </a:rPr>
                <a:t>Magnetic field and forces</a:t>
              </a:r>
              <a:endParaRPr lang="en-US" sz="2000" b="1" baseline="-250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1295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Early history of magnetism started with the discovery of the natural mineral magnetite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1371600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2667000" y="2286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71800" y="228600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Named after the Asian province Magnesia</a:t>
            </a:r>
            <a:endParaRPr lang="en-US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2971800" y="25908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File:Magnetite-2784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90118"/>
            <a:ext cx="2438400" cy="197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TextBox 35"/>
          <p:cNvSpPr txBox="1"/>
          <p:nvPr/>
        </p:nvSpPr>
        <p:spPr>
          <a:xfrm>
            <a:off x="335735" y="4191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Octahedral crystal of magnetite,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an oxide mineral Fe</a:t>
            </a:r>
            <a:r>
              <a:rPr lang="en-US" sz="1200" baseline="-25000" dirty="0" smtClean="0">
                <a:solidFill>
                  <a:srgbClr val="00B050"/>
                </a:solidFill>
                <a:latin typeface="Comic Sans MS" pitchFamily="66" charset="0"/>
              </a:rPr>
              <a:t>3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O</a:t>
            </a:r>
            <a:r>
              <a:rPr lang="en-US" sz="1200" baseline="-25000" dirty="0" smtClean="0">
                <a:solidFill>
                  <a:srgbClr val="00B050"/>
                </a:solidFill>
                <a:latin typeface="Comic Sans MS" pitchFamily="66" charset="0"/>
              </a:rPr>
              <a:t>4</a:t>
            </a:r>
            <a:endParaRPr lang="en-US" sz="12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5127" name="Picture 7" descr="File:Latrans-Turkey location Manisa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667000"/>
            <a:ext cx="4419600" cy="1966722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/>
          <p:nvPr/>
        </p:nvCxnSpPr>
        <p:spPr>
          <a:xfrm rot="16200000" flipV="1">
            <a:off x="3314700" y="4152900"/>
            <a:ext cx="10668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114800" y="4648200"/>
            <a:ext cx="502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Today’s </a:t>
            </a:r>
            <a:r>
              <a:rPr lang="en-US" sz="1400" dirty="0" err="1" smtClean="0">
                <a:solidFill>
                  <a:srgbClr val="00B050"/>
                </a:solidFill>
                <a:latin typeface="Comic Sans MS" pitchFamily="66" charset="0"/>
              </a:rPr>
              <a:t>Manisa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 in Turkey historically called Magnesia</a:t>
            </a:r>
            <a:endParaRPr lang="en-US" sz="1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105400"/>
            <a:ext cx="9144000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50" dirty="0" smtClean="0">
                <a:latin typeface="Comic Sans MS" pitchFamily="66" charset="0"/>
              </a:rPr>
              <a:t>Such crystals are what we today call permanent magnets and people found properties </a:t>
            </a:r>
            <a:endParaRPr lang="en-US" sz="1750" baseline="-25000" dirty="0">
              <a:latin typeface="Comic Sans MS" pitchFamily="66" charset="0"/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5410200"/>
            <a:ext cx="328692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486400"/>
            <a:ext cx="3360964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5279682"/>
            <a:ext cx="1905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3" grpId="0"/>
      <p:bldP spid="36" grpId="0"/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28600" y="685800"/>
            <a:ext cx="822774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Considering the mathematical cross product structure of the Lorentz force.</a:t>
            </a:r>
          </a:p>
          <a:p>
            <a:r>
              <a:rPr lang="en-US" dirty="0" smtClean="0">
                <a:latin typeface="Comic Sans MS" pitchFamily="66" charset="0"/>
              </a:rPr>
              <a:t>Do you think that this magnetic force can do work on a charge?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52400"/>
            <a:ext cx="2501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Clicker question</a:t>
            </a:r>
            <a:endParaRPr lang="en-US" sz="2800" dirty="0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752600"/>
            <a:ext cx="8227741" cy="408801"/>
            <a:chOff x="228600" y="1752600"/>
            <a:chExt cx="8227741" cy="408801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28600" y="1792069"/>
              <a:ext cx="82277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1) Yes, it is a force and we can evaluate </a:t>
              </a:r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4621041" y="1752600"/>
            <a:ext cx="508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09" name="Equation" r:id="rId4" imgW="406080" imgH="304560" progId="Equation.DSMT4">
                    <p:embed/>
                  </p:oleObj>
                </mc:Choice>
                <mc:Fallback>
                  <p:oleObj name="Equation" r:id="rId4" imgW="406080" imgH="30456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1041" y="1752600"/>
                          <a:ext cx="508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228600" y="2590800"/>
            <a:ext cx="8227741" cy="381000"/>
            <a:chOff x="228600" y="1780401"/>
            <a:chExt cx="8227741" cy="381000"/>
          </a:xfrm>
        </p:grpSpPr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28600" y="1792069"/>
              <a:ext cx="822774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2) No, the integral              will always be zero</a:t>
              </a: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2362200" y="1780401"/>
            <a:ext cx="5080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0" name="Equation" r:id="rId6" imgW="406080" imgH="304560" progId="Equation.DSMT4">
                    <p:embed/>
                  </p:oleObj>
                </mc:Choice>
                <mc:Fallback>
                  <p:oleObj name="Equation" r:id="rId6" imgW="406080" imgH="30456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1780401"/>
                          <a:ext cx="5080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8600" y="3288268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3) Yes, the integral           will equal </a:t>
            </a:r>
            <a:r>
              <a:rPr lang="en-US" dirty="0" err="1" smtClean="0">
                <a:latin typeface="Comic Sans MS" pitchFamily="66" charset="0"/>
              </a:rPr>
              <a:t>qvBl</a:t>
            </a:r>
            <a:r>
              <a:rPr lang="en-US" dirty="0" smtClean="0">
                <a:latin typeface="Comic Sans MS" pitchFamily="66" charset="0"/>
              </a:rPr>
              <a:t> where l is the length of the path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463800" y="3276600"/>
          <a:ext cx="50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Equation" r:id="rId8" imgW="406080" imgH="304560" progId="Equation.DSMT4">
                  <p:embed/>
                </p:oleObj>
              </mc:Choice>
              <mc:Fallback>
                <p:oleObj name="Equation" r:id="rId8" imgW="406080" imgH="3045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3276600"/>
                        <a:ext cx="508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utoShape 19"/>
          <p:cNvSpPr>
            <a:spLocks noChangeArrowheads="1"/>
          </p:cNvSpPr>
          <p:nvPr/>
        </p:nvSpPr>
        <p:spPr bwMode="auto">
          <a:xfrm>
            <a:off x="5974535" y="5334000"/>
            <a:ext cx="3124200" cy="1295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34294" y="6124286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B known from current through Helmholtz coils</a:t>
            </a:r>
            <a:endParaRPr lang="en-US" sz="1400" u="sng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86000" y="152400"/>
            <a:ext cx="47243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The e/m tube demonstration</a:t>
            </a:r>
          </a:p>
        </p:txBody>
      </p:sp>
      <p:pic>
        <p:nvPicPr>
          <p:cNvPr id="58370" name="Picture 2" descr="5H302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9906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http://www.physics.sjsu.edu/becker/physics51/images/28_13A_Orbit_in_B_fiel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2016" y="762000"/>
            <a:ext cx="2621384" cy="3274874"/>
          </a:xfrm>
          <a:prstGeom prst="rect">
            <a:avLst/>
          </a:prstGeom>
          <a:noFill/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4343400"/>
            <a:ext cx="8227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see Lorentz force </a:t>
            </a:r>
            <a:r>
              <a:rPr lang="en-US" u="sng" dirty="0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  <a:sym typeface="Symbol"/>
              </a:rPr>
              <a:t> </a:t>
            </a:r>
            <a:r>
              <a:rPr lang="en-US" u="sng" dirty="0" smtClean="0">
                <a:latin typeface="Comic Sans MS" pitchFamily="66" charset="0"/>
                <a:sym typeface="Symbol"/>
              </a:rPr>
              <a:t>v</a:t>
            </a:r>
            <a:r>
              <a:rPr lang="en-US" dirty="0" smtClean="0">
                <a:latin typeface="Comic Sans MS" pitchFamily="66" charset="0"/>
                <a:sym typeface="Symbol"/>
              </a:rPr>
              <a:t> and hence  </a:t>
            </a:r>
            <a:r>
              <a:rPr lang="en-US" u="sng" dirty="0" err="1" smtClean="0">
                <a:latin typeface="Comic Sans MS" pitchFamily="66" charset="0"/>
                <a:sym typeface="Symbol"/>
              </a:rPr>
              <a:t>dr</a:t>
            </a:r>
            <a:r>
              <a:rPr lang="en-US" dirty="0" smtClean="0">
                <a:latin typeface="Comic Sans MS" pitchFamily="66" charset="0"/>
                <a:sym typeface="Symbol"/>
              </a:rPr>
              <a:t> </a:t>
            </a:r>
            <a:endParaRPr lang="en-US" u="sng" dirty="0" smtClean="0">
              <a:latin typeface="Comic Sans MS" pitchFamily="66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52400" y="4724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410200" y="4495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91200" y="43434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 work</a:t>
            </a:r>
            <a:endParaRPr lang="en-US" u="sng" dirty="0" smtClean="0">
              <a:latin typeface="Comic Sans MS" pitchFamily="66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0" y="4876800"/>
            <a:ext cx="175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Circular orbit</a:t>
            </a:r>
            <a:endParaRPr lang="en-US" u="sng" dirty="0" smtClean="0">
              <a:latin typeface="Comic Sans MS" pitchFamily="66" charset="0"/>
            </a:endParaRP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76200" y="5334000"/>
          <a:ext cx="12160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Equation" r:id="rId6" imgW="736560" imgH="419040" progId="Equation.DSMT4">
                  <p:embed/>
                </p:oleObj>
              </mc:Choice>
              <mc:Fallback>
                <p:oleObj name="Equation" r:id="rId6" imgW="7365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334000"/>
                        <a:ext cx="1216025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1447800" y="5638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2667000" y="5257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590800" y="4953000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v known from 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E</a:t>
            </a:r>
            <a:r>
              <a:rPr lang="en-US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kin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=</a:t>
            </a:r>
            <a:r>
              <a:rPr lang="en-US" dirty="0" err="1" smtClean="0">
                <a:solidFill>
                  <a:srgbClr val="00B050"/>
                </a:solidFill>
                <a:latin typeface="Comic Sans MS" pitchFamily="66" charset="0"/>
              </a:rPr>
              <a:t>qV</a:t>
            </a:r>
            <a:r>
              <a:rPr lang="en-US" baseline="-25000" dirty="0" err="1" smtClean="0">
                <a:solidFill>
                  <a:srgbClr val="00B050"/>
                </a:solidFill>
                <a:latin typeface="Comic Sans MS" pitchFamily="66" charset="0"/>
              </a:rPr>
              <a:t>ab</a:t>
            </a:r>
            <a:endParaRPr lang="en-US" u="sng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667000" y="62484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6200" y="6400800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124200" y="60960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3124200" y="62484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measure R vs. B</a:t>
            </a:r>
            <a:endParaRPr lang="en-US" u="sng" baseline="-250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3352800" y="5715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657600" y="55626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e/m=</a:t>
            </a:r>
            <a:r>
              <a:rPr lang="en-US" dirty="0" smtClean="0"/>
              <a:t> 1.76 x 10</a:t>
            </a:r>
            <a:r>
              <a:rPr lang="en-US" baseline="30000" dirty="0" smtClean="0"/>
              <a:t>11</a:t>
            </a:r>
            <a:r>
              <a:rPr lang="en-US" dirty="0" smtClean="0"/>
              <a:t> C/kg</a:t>
            </a:r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6172200" y="5105400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</a:t>
            </a:r>
            <a:endParaRPr lang="en-US" u="sng" dirty="0" smtClean="0">
              <a:latin typeface="Comic Sans MS" pitchFamily="66" charset="0"/>
            </a:endParaRPr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6934200" y="5141612"/>
          <a:ext cx="7969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2" name="Equation" r:id="rId8" imgW="482400" imgH="164880" progId="Equation.DSMT4">
                  <p:embed/>
                </p:oleObj>
              </mc:Choice>
              <mc:Fallback>
                <p:oleObj name="Equation" r:id="rId8" imgW="482400" imgH="164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41612"/>
                        <a:ext cx="796925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8153400" y="5181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6324600" y="5486400"/>
          <a:ext cx="15033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3" name="Equation" r:id="rId10" imgW="838080" imgH="393480" progId="Equation.DSMT4">
                  <p:embed/>
                </p:oleObj>
              </mc:Choice>
              <mc:Fallback>
                <p:oleObj name="Equation" r:id="rId10" imgW="83808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486400"/>
                        <a:ext cx="15033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248400" y="6031468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Cyclotron frequency </a:t>
            </a:r>
            <a:endParaRPr lang="en-US" u="sng" dirty="0" smtClean="0">
              <a:latin typeface="Comic Sans MS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88448" y="6524880"/>
            <a:ext cx="3016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12"/>
              </a:rPr>
              <a:t>http://en.wikipedia.org/wiki/Cyclotron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68586" y="5498652"/>
                <a:ext cx="858697" cy="474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586" y="5498652"/>
                <a:ext cx="858697" cy="4748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3" grpId="0"/>
      <p:bldP spid="5" grpId="0"/>
      <p:bldP spid="8" grpId="0"/>
      <p:bldP spid="9" grpId="0" animBg="1"/>
      <p:bldP spid="10" grpId="0" animBg="1"/>
      <p:bldP spid="11" grpId="0"/>
      <p:bldP spid="12" grpId="0"/>
      <p:bldP spid="15" grpId="0" animBg="1"/>
      <p:bldP spid="18" grpId="0"/>
      <p:bldP spid="30" grpId="0"/>
      <p:bldP spid="31" grpId="0" animBg="1"/>
      <p:bldP spid="32" grpId="0"/>
      <p:bldP spid="34" grpId="0"/>
      <p:bldP spid="36" grpId="0" animBg="1"/>
      <p:bldP spid="38" grpId="0"/>
      <p:bldP spid="4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19"/>
          <p:cNvSpPr>
            <a:spLocks noChangeArrowheads="1"/>
          </p:cNvSpPr>
          <p:nvPr/>
        </p:nvSpPr>
        <p:spPr bwMode="auto">
          <a:xfrm>
            <a:off x="2362200" y="3383735"/>
            <a:ext cx="3733800" cy="11430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066800" y="304800"/>
          <a:ext cx="1800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4" imgW="1091880" imgH="215640" progId="Equation.DSMT4">
                  <p:embed/>
                </p:oleObj>
              </mc:Choice>
              <mc:Fallback>
                <p:oleObj name="Equation" r:id="rId4" imgW="1091880" imgH="215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4800"/>
                        <a:ext cx="18002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81000" y="304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From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304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can determine the unit of the B-field 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381000" y="914400"/>
          <a:ext cx="34750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6" imgW="2108160" imgH="431640" progId="Equation.DSMT4">
                  <p:embed/>
                </p:oleObj>
              </mc:Choice>
              <mc:Fallback>
                <p:oleObj name="Equation" r:id="rId6" imgW="21081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34750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21452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1T=1tesla=1N/Am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6482" y="213621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honor of Nikola Tesla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44037" name="Picture 5" descr="http://upload.wikimedia.org/wikipedia/commons/thumb/5/56/Tesla3.jpg/225px-Tesla3.jpg">
            <a:hlinkClick r:id="rId8" tooltip="circa 1890.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762000"/>
            <a:ext cx="1198951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638800" y="2209800"/>
            <a:ext cx="2785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10"/>
              </a:rPr>
              <a:t>http://en.wikipedia.org/wiki/Nikola_Tesla</a:t>
            </a:r>
            <a:endParaRPr lang="en-US" sz="1200" dirty="0"/>
          </a:p>
        </p:txBody>
      </p:sp>
      <p:pic>
        <p:nvPicPr>
          <p:cNvPr id="44039" name="Picture 7" descr="File:Tesla colorado adjuste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0" y="685800"/>
            <a:ext cx="2038858" cy="163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2971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A moving charged particle in the presence of an E-field and B-field </a:t>
            </a:r>
            <a:endParaRPr lang="en-US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/>
        </p:nvGraphicFramePr>
        <p:xfrm>
          <a:off x="3200977" y="3733800"/>
          <a:ext cx="198062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3" name="Equation" r:id="rId13" imgW="1104840" imgH="253800" progId="Equation.DSMT4">
                  <p:embed/>
                </p:oleObj>
              </mc:Choice>
              <mc:Fallback>
                <p:oleObj name="Equation" r:id="rId13" imgW="110484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977" y="3733800"/>
                        <a:ext cx="1980623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44958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 application in modern research: the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Wien mass filter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4042" name="Picture 10" descr="http://www.specs.de/cms/upload/bilder/Wien_Filter/WienFilter_gr.gif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4807264"/>
            <a:ext cx="2971800" cy="1898336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hlinkClick r:id="rId16"/>
              </a:rPr>
              <a:t>http://www.specs.de/cms/front_content.php?idart=148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3200400" y="48768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Resolution: </a:t>
            </a:r>
          </a:p>
          <a:p>
            <a:r>
              <a:rPr lang="en-US" dirty="0" smtClean="0"/>
              <a:t>m/</a:t>
            </a:r>
            <a:r>
              <a:rPr lang="el-GR" dirty="0" smtClean="0"/>
              <a:t>Δ</a:t>
            </a:r>
            <a:r>
              <a:rPr lang="en-US" dirty="0" smtClean="0"/>
              <a:t>m &gt; 20@5 </a:t>
            </a:r>
            <a:r>
              <a:rPr lang="en-US" dirty="0" err="1" smtClean="0"/>
              <a:t>keV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855500"/>
            <a:ext cx="3810000" cy="200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162800" y="4267200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It selects defined ions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by a combination of electric </a:t>
            </a:r>
          </a:p>
          <a:p>
            <a:r>
              <a:rPr lang="en-US" sz="1200" dirty="0" smtClean="0">
                <a:solidFill>
                  <a:srgbClr val="00B050"/>
                </a:solidFill>
              </a:rPr>
              <a:t>and magnetic fields.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6553200" y="4876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781800" y="4648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4" grpId="0"/>
      <p:bldP spid="6" grpId="0"/>
      <p:bldP spid="7" grpId="0"/>
      <p:bldP spid="9" grpId="0"/>
      <p:bldP spid="11" grpId="0"/>
      <p:bldP spid="14" grpId="0"/>
      <p:bldP spid="16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133600" y="304800"/>
            <a:ext cx="4356608" cy="2487441"/>
            <a:chOff x="533400" y="560559"/>
            <a:chExt cx="4356608" cy="2487441"/>
          </a:xfrm>
        </p:grpSpPr>
        <p:pic>
          <p:nvPicPr>
            <p:cNvPr id="48130" name="Picture 2" descr="wienfilter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609600"/>
              <a:ext cx="4356608" cy="24384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295400" y="560559"/>
              <a:ext cx="10039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aperture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2207" y="609600"/>
              <a:ext cx="10039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aperture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2400" y="3048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charged particle will only follow a straight path through the crossed E and B fields, if net force acting on it is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4800" y="376095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762000" y="3581400"/>
          <a:ext cx="19129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6" name="Equation" r:id="rId5" imgW="1066680" imgH="253800" progId="Equation.DSMT4">
                  <p:embed/>
                </p:oleObj>
              </mc:Choice>
              <mc:Fallback>
                <p:oleObj name="Equation" r:id="rId5" imgW="106668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1912937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8600" y="4267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the simple special case: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90600" y="15240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150967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647700" y="18669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1828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90600" y="1143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0" y="9144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graphicFrame>
        <p:nvGraphicFramePr>
          <p:cNvPr id="48132" name="Object 4"/>
          <p:cNvGraphicFramePr>
            <a:graphicFrameLocks noChangeAspect="1"/>
          </p:cNvGraphicFramePr>
          <p:nvPr/>
        </p:nvGraphicFramePr>
        <p:xfrm>
          <a:off x="3505200" y="4261923"/>
          <a:ext cx="4395788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7" name="Equation" r:id="rId7" imgW="2450880" imgH="939600" progId="Equation.DSMT4">
                  <p:embed/>
                </p:oleObj>
              </mc:Choice>
              <mc:Fallback>
                <p:oleObj name="Equation" r:id="rId7" imgW="2450880" imgH="939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261923"/>
                        <a:ext cx="4395788" cy="169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457200" y="6347983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903288" y="6164648"/>
          <a:ext cx="1935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9" imgW="1079280" imgH="253800" progId="Equation.DSMT4">
                  <p:embed/>
                </p:oleObj>
              </mc:Choice>
              <mc:Fallback>
                <p:oleObj name="Equation" r:id="rId9" imgW="1079280" imgH="253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6164648"/>
                        <a:ext cx="193516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048000" y="6324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3581400" y="6075964"/>
          <a:ext cx="728663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9" name="Equation" r:id="rId11" imgW="406080" imgH="393480" progId="Equation.DSMT4">
                  <p:embed/>
                </p:oleObj>
              </mc:Choice>
              <mc:Fallback>
                <p:oleObj name="Equation" r:id="rId11" imgW="40608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6075964"/>
                        <a:ext cx="728663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648200" y="5943600"/>
            <a:ext cx="4495800" cy="666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Wien filter can be used for mass selection if incoming particles have fixed kinetic energy</a:t>
            </a:r>
          </a:p>
          <a:p>
            <a:endParaRPr lang="en-US" sz="14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48135" name="Object 7"/>
          <p:cNvGraphicFramePr>
            <a:graphicFrameLocks noChangeAspect="1"/>
          </p:cNvGraphicFramePr>
          <p:nvPr/>
        </p:nvGraphicFramePr>
        <p:xfrm>
          <a:off x="4724400" y="6470499"/>
          <a:ext cx="1346200" cy="38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0" name="Equation" r:id="rId13" imgW="888840" imgH="253800" progId="Equation.DSMT4">
                  <p:embed/>
                </p:oleObj>
              </mc:Choice>
              <mc:Fallback>
                <p:oleObj name="Equation" r:id="rId13" imgW="888840" imgH="253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6470499"/>
                        <a:ext cx="1346200" cy="387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962400" y="3316588"/>
            <a:ext cx="667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zero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/>
      <p:bldP spid="12" grpId="0"/>
      <p:bldP spid="15" grpId="0"/>
      <p:bldP spid="18" grpId="0"/>
      <p:bldP spid="20" grpId="0" animBg="1"/>
      <p:bldP spid="22" grpId="0" animBg="1"/>
      <p:bldP spid="24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Is that the whole story of the Wien filter  </a:t>
            </a:r>
            <a:endParaRPr lang="en-US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Picture 2" descr="http://whateverebay.com/question-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52400"/>
            <a:ext cx="715773" cy="609600"/>
          </a:xfrm>
          <a:prstGeom prst="rect">
            <a:avLst/>
          </a:prstGeom>
          <a:noFill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838200"/>
            <a:ext cx="6172200" cy="533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8229600" cy="512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Absolutely not, as this research manuscript from 1997 indicates</a:t>
            </a:r>
          </a:p>
          <a:p>
            <a:endParaRPr lang="en-US" sz="14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9877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Equation of motion for particle of charge q and mass m in the filter:</a:t>
            </a:r>
            <a:endParaRPr lang="en-US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04800" y="457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766763" y="381000"/>
          <a:ext cx="4691062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4" name="Equation" r:id="rId4" imgW="2616120" imgH="939600" progId="Equation.DSMT4">
                  <p:embed/>
                </p:oleObj>
              </mc:Choice>
              <mc:Fallback>
                <p:oleObj name="Equation" r:id="rId4" imgW="2616120" imgH="939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3" y="381000"/>
                        <a:ext cx="4691062" cy="1693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57200" y="2667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965200" y="2971800"/>
          <a:ext cx="2117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5" name="Equation" r:id="rId6" imgW="1180800" imgH="253800" progId="Equation.DSMT4">
                  <p:embed/>
                </p:oleObj>
              </mc:Choice>
              <mc:Fallback>
                <p:oleObj name="Equation" r:id="rId6" imgW="118080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971800"/>
                        <a:ext cx="21177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75306" y="3733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986824" y="3581400"/>
          <a:ext cx="1457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6" name="Equation" r:id="rId8" imgW="812520" imgH="241200" progId="Equation.DSMT4">
                  <p:embed/>
                </p:oleObj>
              </mc:Choice>
              <mc:Fallback>
                <p:oleObj name="Equation" r:id="rId8" imgW="812520" imgH="241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6824" y="3581400"/>
                        <a:ext cx="1457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998538" y="4049713"/>
          <a:ext cx="20494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7" name="Equation" r:id="rId10" imgW="1143000" imgH="228600" progId="Equation.DSMT4">
                  <p:embed/>
                </p:oleObj>
              </mc:Choice>
              <mc:Fallback>
                <p:oleObj name="Equation" r:id="rId10" imgW="11430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4049713"/>
                        <a:ext cx="2049462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1017759" y="4648200"/>
          <a:ext cx="889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8" name="Equation" r:id="rId12" imgW="495000" imgH="203040" progId="Equation.DSMT4">
                  <p:embed/>
                </p:oleObj>
              </mc:Choice>
              <mc:Fallback>
                <p:oleObj name="Equation" r:id="rId12" imgW="495000" imgH="203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759" y="4648200"/>
                        <a:ext cx="88900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2057400" y="4724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424113" y="4619625"/>
          <a:ext cx="10715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9" name="Equation" r:id="rId14" imgW="596880" imgH="215640" progId="Equation.DSMT4">
                  <p:embed/>
                </p:oleObj>
              </mc:Choice>
              <mc:Fallback>
                <p:oleObj name="Equation" r:id="rId14" imgW="59688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619625"/>
                        <a:ext cx="107156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3276600" y="3612335"/>
            <a:ext cx="152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81400" y="3810000"/>
            <a:ext cx="4185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coupled differential equations, nasty!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5257800"/>
            <a:ext cx="4575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mic Sans MS" pitchFamily="66" charset="0"/>
              </a:rPr>
              <a:t>But, we are honors students:</a:t>
            </a:r>
          </a:p>
        </p:txBody>
      </p:sp>
      <p:pic>
        <p:nvPicPr>
          <p:cNvPr id="50185" name="Picture 9" descr="Corn Nation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181600" y="4495800"/>
            <a:ext cx="1905000" cy="2095501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457200" y="563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Not the goal but the game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6019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Not the victory but the action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0976" y="6360812"/>
            <a:ext cx="2507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  <a:hlinkClick r:id="rId17"/>
              </a:rPr>
              <a:t>In the deed the glory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01000" y="2971800"/>
            <a:ext cx="685800" cy="185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2" name="Straight Connector 21"/>
          <p:cNvCxnSpPr/>
          <p:nvPr/>
        </p:nvCxnSpPr>
        <p:spPr>
          <a:xfrm rot="5400000" flipH="1" flipV="1">
            <a:off x="6972300" y="46101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91400" y="5029200"/>
            <a:ext cx="99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8191500" y="4837906"/>
            <a:ext cx="381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257800" y="3022937"/>
            <a:ext cx="28350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viewer discretion is advised!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Do not click if you are not prepared</a:t>
            </a:r>
          </a:p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 to see nastiness.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6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  <p:bldP spid="11" grpId="0" animBg="1"/>
      <p:bldP spid="13" grpId="0" animBg="1"/>
      <p:bldP spid="14" grpId="0"/>
      <p:bldP spid="15" grpId="0"/>
      <p:bldP spid="17" grpId="0"/>
      <p:bldP spid="18" grpId="0"/>
      <p:bldP spid="19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525463" y="481013"/>
          <a:ext cx="12985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7" name="Equation" r:id="rId4" imgW="723600" imgH="203040" progId="Equation.DSMT4">
                  <p:embed/>
                </p:oleObj>
              </mc:Choice>
              <mc:Fallback>
                <p:oleObj name="Equation" r:id="rId4" imgW="72360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81013"/>
                        <a:ext cx="12985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36575" y="936625"/>
          <a:ext cx="188912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8" name="Equation" r:id="rId6" imgW="1054080" imgH="203040" progId="Equation.DSMT4">
                  <p:embed/>
                </p:oleObj>
              </mc:Choice>
              <mc:Fallback>
                <p:oleObj name="Equation" r:id="rId6" imgW="10540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936625"/>
                        <a:ext cx="1889125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2057400" y="609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2514600" y="304800"/>
          <a:ext cx="1160462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9" name="Equation" r:id="rId8" imgW="647640" imgH="393480" progId="Equation.DSMT4">
                  <p:embed/>
                </p:oleObj>
              </mc:Choice>
              <mc:Fallback>
                <p:oleObj name="Equation" r:id="rId8" imgW="64764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04800"/>
                        <a:ext cx="1160462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62400" y="609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4419600" y="304800"/>
          <a:ext cx="234315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0" name="Equation" r:id="rId10" imgW="1307880" imgH="431640" progId="Equation.DSMT4">
                  <p:embed/>
                </p:oleObj>
              </mc:Choice>
              <mc:Fallback>
                <p:oleObj name="Equation" r:id="rId10" imgW="13078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4800"/>
                        <a:ext cx="234315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43400" y="1308229"/>
            <a:ext cx="3738524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define</a:t>
            </a:r>
          </a:p>
          <a:p>
            <a:endParaRPr lang="en-US" sz="1100" dirty="0" smtClean="0">
              <a:latin typeface="Comic Sans MS" pitchFamily="66" charset="0"/>
            </a:endParaRP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introduced earlier already as cyclotron frequency</a:t>
            </a:r>
            <a:endParaRPr lang="en-US" sz="1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53254" name="Object 6"/>
          <p:cNvGraphicFramePr>
            <a:graphicFrameLocks noChangeAspect="1"/>
          </p:cNvGraphicFramePr>
          <p:nvPr/>
        </p:nvGraphicFramePr>
        <p:xfrm>
          <a:off x="5673511" y="1143000"/>
          <a:ext cx="9794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1" name="Equation" r:id="rId12" imgW="545760" imgH="393480" progId="Equation.DSMT4">
                  <p:embed/>
                </p:oleObj>
              </mc:Choice>
              <mc:Fallback>
                <p:oleObj name="Equation" r:id="rId12" imgW="545760" imgH="393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511" y="1143000"/>
                        <a:ext cx="9794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33400" y="2057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944563" y="1774825"/>
          <a:ext cx="202565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2" name="Equation" r:id="rId14" imgW="1130040" imgH="393480" progId="Equation.DSMT4">
                  <p:embed/>
                </p:oleObj>
              </mc:Choice>
              <mc:Fallback>
                <p:oleObj name="Equation" r:id="rId14" imgW="1130040" imgH="393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1774825"/>
                        <a:ext cx="202565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14400" y="2514600"/>
            <a:ext cx="4411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Solving first the homogeneous equation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1066800" y="2971800"/>
          <a:ext cx="154781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3" name="Equation" r:id="rId16" imgW="863280" imgH="253800" progId="Equation.DSMT4">
                  <p:embed/>
                </p:oleObj>
              </mc:Choice>
              <mc:Fallback>
                <p:oleObj name="Equation" r:id="rId16" imgW="863280" imgH="253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971800"/>
                        <a:ext cx="1547813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90600" y="3440668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 pitchFamily="66" charset="0"/>
              </a:rPr>
              <a:t>Ansatz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981200" y="3429000"/>
          <a:ext cx="2049463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4" name="Equation" r:id="rId18" imgW="1143000" imgH="253800" progId="Equation.DSMT4">
                  <p:embed/>
                </p:oleObj>
              </mc:Choice>
              <mc:Fallback>
                <p:oleObj name="Equation" r:id="rId18" imgW="114300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2049463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4191000" y="3581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58" name="Object 10"/>
          <p:cNvGraphicFramePr>
            <a:graphicFrameLocks noChangeAspect="1"/>
          </p:cNvGraphicFramePr>
          <p:nvPr/>
        </p:nvGraphicFramePr>
        <p:xfrm>
          <a:off x="4953000" y="3124200"/>
          <a:ext cx="2390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5" name="Equation" r:id="rId20" imgW="1333440" imgH="507960" progId="Equation.DSMT4">
                  <p:embed/>
                </p:oleObj>
              </mc:Choice>
              <mc:Fallback>
                <p:oleObj name="Equation" r:id="rId20" imgW="1333440" imgH="507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124200"/>
                        <a:ext cx="2390775" cy="91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90600" y="3940518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Substitution into homogeneous differential equation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81000" y="4572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066800" y="4419600"/>
          <a:ext cx="4460876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" name="Equation" r:id="rId22" imgW="2489040" imgH="266400" progId="Equation.DSMT4">
                  <p:embed/>
                </p:oleObj>
              </mc:Choice>
              <mc:Fallback>
                <p:oleObj name="Equation" r:id="rId22" imgW="2489040" imgH="266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419600"/>
                        <a:ext cx="4460876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5715000" y="4572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60" name="Object 12"/>
          <p:cNvGraphicFramePr>
            <a:graphicFrameLocks noChangeAspect="1"/>
          </p:cNvGraphicFramePr>
          <p:nvPr/>
        </p:nvGraphicFramePr>
        <p:xfrm>
          <a:off x="6324600" y="4437706"/>
          <a:ext cx="796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7" name="Equation" r:id="rId24" imgW="444240" imgH="228600" progId="Equation.DSMT4">
                  <p:embed/>
                </p:oleObj>
              </mc:Choice>
              <mc:Fallback>
                <p:oleObj name="Equation" r:id="rId24" imgW="44424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437706"/>
                        <a:ext cx="7969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66800" y="502920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Solving the inhomogeneous equation </a:t>
            </a:r>
          </a:p>
          <a:p>
            <a:r>
              <a:rPr lang="en-US" dirty="0" smtClean="0">
                <a:latin typeface="Comic Sans MS" pitchFamily="66" charset="0"/>
              </a:rPr>
              <a:t>through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53262" name="Object 14"/>
          <p:cNvGraphicFramePr>
            <a:graphicFrameLocks noChangeAspect="1"/>
          </p:cNvGraphicFramePr>
          <p:nvPr/>
        </p:nvGraphicFramePr>
        <p:xfrm>
          <a:off x="5094288" y="4867747"/>
          <a:ext cx="20478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8" name="Equation" r:id="rId26" imgW="1143000" imgH="393480" progId="Equation.DSMT4">
                  <p:embed/>
                </p:oleObj>
              </mc:Choice>
              <mc:Fallback>
                <p:oleObj name="Equation" r:id="rId26" imgW="1143000" imgH="3934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4288" y="4867747"/>
                        <a:ext cx="20478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04800" y="5678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Solution of inhomogeneous equation is general solution of homogeneous</a:t>
            </a:r>
          </a:p>
          <a:p>
            <a:r>
              <a:rPr lang="en-US" b="1" dirty="0" smtClean="0">
                <a:solidFill>
                  <a:srgbClr val="00B050"/>
                </a:solidFill>
                <a:latin typeface="Comic Sans MS" pitchFamily="66" charset="0"/>
              </a:rPr>
              <a:t>plus a particular solution of inhomogeneous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2400" y="6400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the particular solution we try</a:t>
            </a:r>
          </a:p>
        </p:txBody>
      </p:sp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3886200" y="6378918"/>
          <a:ext cx="118268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9" name="Equation" r:id="rId28" imgW="660240" imgH="228600" progId="Equation.DSMT4">
                  <p:embed/>
                </p:oleObj>
              </mc:Choice>
              <mc:Fallback>
                <p:oleObj name="Equation" r:id="rId28" imgW="660240" imgH="2286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378918"/>
                        <a:ext cx="1182688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457200" y="144780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Back to </a:t>
            </a:r>
            <a:endParaRPr lang="en-US" dirty="0">
              <a:latin typeface="Comic Sans MS" pitchFamily="66" charset="0"/>
            </a:endParaRPr>
          </a:p>
        </p:txBody>
      </p:sp>
      <p:graphicFrame>
        <p:nvGraphicFramePr>
          <p:cNvPr id="53266" name="Object 18"/>
          <p:cNvGraphicFramePr>
            <a:graphicFrameLocks noChangeAspect="1"/>
          </p:cNvGraphicFramePr>
          <p:nvPr/>
        </p:nvGraphicFramePr>
        <p:xfrm>
          <a:off x="1371600" y="1447800"/>
          <a:ext cx="7286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60" name="Equation" r:id="rId30" imgW="406080" imgH="228600" progId="Equation.DSMT4">
                  <p:embed/>
                </p:oleObj>
              </mc:Choice>
              <mc:Fallback>
                <p:oleObj name="Equation" r:id="rId30" imgW="406080" imgH="2286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7286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3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6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10" grpId="0" animBg="1"/>
      <p:bldP spid="12" grpId="0"/>
      <p:bldP spid="14" grpId="0"/>
      <p:bldP spid="16" grpId="0" animBg="1"/>
      <p:bldP spid="18" grpId="0"/>
      <p:bldP spid="19" grpId="0" animBg="1"/>
      <p:bldP spid="21" grpId="0" animBg="1"/>
      <p:bldP spid="23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04800" y="228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0" name="Object 8"/>
          <p:cNvGraphicFramePr>
            <a:graphicFrameLocks noChangeAspect="1"/>
          </p:cNvGraphicFramePr>
          <p:nvPr/>
        </p:nvGraphicFramePr>
        <p:xfrm>
          <a:off x="838200" y="76200"/>
          <a:ext cx="7270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0" name="Equation" r:id="rId4" imgW="406080" imgH="228600" progId="Equation.DSMT4">
                  <p:embed/>
                </p:oleObj>
              </mc:Choice>
              <mc:Fallback>
                <p:oleObj name="Equation" r:id="rId4" imgW="40608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"/>
                        <a:ext cx="7270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9"/>
          <p:cNvGraphicFramePr>
            <a:graphicFrameLocks noChangeAspect="1"/>
          </p:cNvGraphicFramePr>
          <p:nvPr/>
        </p:nvGraphicFramePr>
        <p:xfrm>
          <a:off x="1143000" y="609600"/>
          <a:ext cx="20478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1" name="Equation" r:id="rId6" imgW="1143000" imgH="393480" progId="Equation.DSMT4">
                  <p:embed/>
                </p:oleObj>
              </mc:Choice>
              <mc:Fallback>
                <p:oleObj name="Equation" r:id="rId6" imgW="114300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09600"/>
                        <a:ext cx="20478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4800" y="762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505200" y="887241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2" name="Object 10"/>
          <p:cNvGraphicFramePr>
            <a:graphicFrameLocks noChangeAspect="1"/>
          </p:cNvGraphicFramePr>
          <p:nvPr/>
        </p:nvGraphicFramePr>
        <p:xfrm>
          <a:off x="4114800" y="551506"/>
          <a:ext cx="841375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2" name="Equation" r:id="rId8" imgW="469800" imgH="393480" progId="Equation.DSMT4">
                  <p:embed/>
                </p:oleObj>
              </mc:Choice>
              <mc:Fallback>
                <p:oleObj name="Equation" r:id="rId8" imgW="469800" imgH="3934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51506"/>
                        <a:ext cx="841375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105400" y="762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is a solution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28600" y="1600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85800" y="1447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General solution of inhomogeneous differential equation</a:t>
            </a:r>
          </a:p>
        </p:txBody>
      </p:sp>
      <p:graphicFrame>
        <p:nvGraphicFramePr>
          <p:cNvPr id="54284" name="Object 12"/>
          <p:cNvGraphicFramePr>
            <a:graphicFrameLocks noChangeAspect="1"/>
          </p:cNvGraphicFramePr>
          <p:nvPr/>
        </p:nvGraphicFramePr>
        <p:xfrm>
          <a:off x="838200" y="1828800"/>
          <a:ext cx="35290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3" name="Equation" r:id="rId10" imgW="1968480" imgH="393480" progId="Equation.DSMT4">
                  <p:embed/>
                </p:oleObj>
              </mc:Choice>
              <mc:Fallback>
                <p:oleObj name="Equation" r:id="rId10" imgW="1968480" imgH="3934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828800"/>
                        <a:ext cx="3529013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304800" y="3429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/>
        </p:nvGraphicFramePr>
        <p:xfrm>
          <a:off x="919163" y="3089275"/>
          <a:ext cx="45513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4" name="Equation" r:id="rId12" imgW="2539800" imgH="431640" progId="Equation.DSMT4">
                  <p:embed/>
                </p:oleObj>
              </mc:Choice>
              <mc:Fallback>
                <p:oleObj name="Equation" r:id="rId12" imgW="2539800" imgH="4316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163" y="3089275"/>
                        <a:ext cx="45513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38200" y="4114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x(t=0)=0</a:t>
            </a:r>
          </a:p>
        </p:txBody>
      </p:sp>
      <p:sp>
        <p:nvSpPr>
          <p:cNvPr id="28" name="AutoShape 7"/>
          <p:cNvSpPr>
            <a:spLocks noChangeArrowheads="1"/>
          </p:cNvSpPr>
          <p:nvPr/>
        </p:nvSpPr>
        <p:spPr bwMode="auto">
          <a:xfrm>
            <a:off x="2667000" y="420910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6" name="Object 14"/>
          <p:cNvGraphicFramePr>
            <a:graphicFrameLocks noChangeAspect="1"/>
          </p:cNvGraphicFramePr>
          <p:nvPr/>
        </p:nvGraphicFramePr>
        <p:xfrm>
          <a:off x="3044825" y="4097338"/>
          <a:ext cx="10477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5" name="Equation" r:id="rId14" imgW="583920" imgH="228600" progId="Equation.DSMT4">
                  <p:embed/>
                </p:oleObj>
              </mc:Choice>
              <mc:Fallback>
                <p:oleObj name="Equation" r:id="rId14" imgW="58392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097338"/>
                        <a:ext cx="10477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62894" y="51054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7" name="Object 15"/>
          <p:cNvGraphicFramePr>
            <a:graphicFrameLocks noChangeAspect="1"/>
          </p:cNvGraphicFramePr>
          <p:nvPr/>
        </p:nvGraphicFramePr>
        <p:xfrm>
          <a:off x="928688" y="4767263"/>
          <a:ext cx="47355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6" name="Equation" r:id="rId16" imgW="2641320" imgH="431640" progId="Equation.DSMT4">
                  <p:embed/>
                </p:oleObj>
              </mc:Choice>
              <mc:Fallback>
                <p:oleObj name="Equation" r:id="rId16" imgW="2641320" imgH="4316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4767263"/>
                        <a:ext cx="4735512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8" name="Object 16"/>
          <p:cNvGraphicFramePr>
            <a:graphicFrameLocks noChangeAspect="1"/>
          </p:cNvGraphicFramePr>
          <p:nvPr/>
        </p:nvGraphicFramePr>
        <p:xfrm>
          <a:off x="860425" y="5619750"/>
          <a:ext cx="184467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7" name="Equation" r:id="rId18" imgW="1028520" imgH="393480" progId="Equation.DSMT4">
                  <p:embed/>
                </p:oleObj>
              </mc:Choice>
              <mc:Fallback>
                <p:oleObj name="Equation" r:id="rId18" imgW="1028520" imgH="39348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5619750"/>
                        <a:ext cx="184467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2971800" y="5943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289" name="Object 17"/>
          <p:cNvGraphicFramePr>
            <a:graphicFrameLocks noChangeAspect="1"/>
          </p:cNvGraphicFramePr>
          <p:nvPr/>
        </p:nvGraphicFramePr>
        <p:xfrm>
          <a:off x="3783013" y="5630863"/>
          <a:ext cx="41687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78" name="Equation" r:id="rId20" imgW="2323800" imgH="672840" progId="Equation.DSMT4">
                  <p:embed/>
                </p:oleObj>
              </mc:Choice>
              <mc:Fallback>
                <p:oleObj name="Equation" r:id="rId20" imgW="2323800" imgH="6728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3" y="5630863"/>
                        <a:ext cx="4168775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Brace 34"/>
          <p:cNvSpPr/>
          <p:nvPr/>
        </p:nvSpPr>
        <p:spPr>
          <a:xfrm rot="5400000">
            <a:off x="1371600" y="2362200"/>
            <a:ext cx="2286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4800" y="2667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particular solution of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inhomogeneous differential eq.</a:t>
            </a:r>
          </a:p>
        </p:txBody>
      </p:sp>
      <p:sp>
        <p:nvSpPr>
          <p:cNvPr id="37" name="Right Brace 36"/>
          <p:cNvSpPr/>
          <p:nvPr/>
        </p:nvSpPr>
        <p:spPr>
          <a:xfrm rot="5400000">
            <a:off x="3048000" y="1371600"/>
            <a:ext cx="152400" cy="2438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590800" y="26670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general solution of </a:t>
            </a:r>
          </a:p>
          <a:p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homogeneous differential eq.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/>
      <p:bldP spid="22" grpId="0" animBg="1"/>
      <p:bldP spid="23" grpId="0"/>
      <p:bldP spid="25" grpId="0" animBg="1"/>
      <p:bldP spid="27" grpId="0"/>
      <p:bldP spid="28" grpId="0" animBg="1"/>
      <p:bldP spid="30" grpId="0" animBg="1"/>
      <p:bldP spid="33" grpId="0" animBg="1"/>
      <p:bldP spid="35" grpId="0" animBg="1"/>
      <p:bldP spid="36" grpId="1"/>
      <p:bldP spid="37" grpId="0" animBg="1"/>
      <p:bldP spid="3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990600" y="4114800"/>
            <a:ext cx="6858000" cy="2743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165100" y="228600"/>
          <a:ext cx="49212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0" name="Equation" r:id="rId4" imgW="2743200" imgH="431640" progId="Equation.DSMT4">
                  <p:embed/>
                </p:oleObj>
              </mc:Choice>
              <mc:Fallback>
                <p:oleObj name="Equation" r:id="rId4" imgW="27432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228600"/>
                        <a:ext cx="4921250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143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Final adjustment of initial conditions: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81000" y="1600200"/>
          <a:ext cx="2505075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1" name="Equation" r:id="rId6" imgW="1396800" imgH="393480" progId="Equation.DSMT4">
                  <p:embed/>
                </p:oleObj>
              </mc:Choice>
              <mc:Fallback>
                <p:oleObj name="Equation" r:id="rId6" imgW="13968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2505075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048000" y="1905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3581400" y="1600200"/>
          <a:ext cx="12969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2" name="Equation" r:id="rId8" imgW="723600" imgH="393480" progId="Equation.DSMT4">
                  <p:embed/>
                </p:oleObj>
              </mc:Choice>
              <mc:Fallback>
                <p:oleObj name="Equation" r:id="rId8" imgW="723600" imgH="393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600200"/>
                        <a:ext cx="129698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304800" y="2438400"/>
          <a:ext cx="2117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3" name="Equation" r:id="rId10" imgW="1180800" imgH="241200" progId="Equation.DSMT4">
                  <p:embed/>
                </p:oleObj>
              </mc:Choice>
              <mc:Fallback>
                <p:oleObj name="Equation" r:id="rId10" imgW="11808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21177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04800" y="2819400"/>
          <a:ext cx="25733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4" name="Equation" r:id="rId12" imgW="1434960" imgH="431640" progId="Equation.DSMT4">
                  <p:embed/>
                </p:oleObj>
              </mc:Choice>
              <mc:Fallback>
                <p:oleObj name="Equation" r:id="rId12" imgW="1434960" imgH="431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819400"/>
                        <a:ext cx="25733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286340"/>
              </p:ext>
            </p:extLst>
          </p:nvPr>
        </p:nvGraphicFramePr>
        <p:xfrm>
          <a:off x="457200" y="3987800"/>
          <a:ext cx="21605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5" name="Equation" r:id="rId14" imgW="1206360" imgH="241200" progId="Equation.DSMT4">
                  <p:embed/>
                </p:oleObj>
              </mc:Choice>
              <mc:Fallback>
                <p:oleObj name="Equation" r:id="rId14" imgW="120636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87800"/>
                        <a:ext cx="2160588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048000" y="4140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889368"/>
              </p:ext>
            </p:extLst>
          </p:nvPr>
        </p:nvGraphicFramePr>
        <p:xfrm>
          <a:off x="3505200" y="3987800"/>
          <a:ext cx="12509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6" name="Equation" r:id="rId16" imgW="698400" imgH="241200" progId="Equation.DSMT4">
                  <p:embed/>
                </p:oleObj>
              </mc:Choice>
              <mc:Fallback>
                <p:oleObj name="Equation" r:id="rId16" imgW="69840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87800"/>
                        <a:ext cx="1250950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57200" y="4836812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716409"/>
              </p:ext>
            </p:extLst>
          </p:nvPr>
        </p:nvGraphicFramePr>
        <p:xfrm>
          <a:off x="1463675" y="4611687"/>
          <a:ext cx="585152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7" name="Equation" r:id="rId18" imgW="3263760" imgH="482400" progId="Equation.DSMT4">
                  <p:embed/>
                </p:oleObj>
              </mc:Choice>
              <mc:Fallback>
                <p:oleObj name="Equation" r:id="rId18" imgW="326376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4611687"/>
                        <a:ext cx="5851525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99238"/>
              </p:ext>
            </p:extLst>
          </p:nvPr>
        </p:nvGraphicFramePr>
        <p:xfrm>
          <a:off x="1419225" y="5526088"/>
          <a:ext cx="59229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8" name="Equation" r:id="rId20" imgW="3301920" imgH="482400" progId="Equation.DSMT4">
                  <p:embed/>
                </p:oleObj>
              </mc:Choice>
              <mc:Fallback>
                <p:oleObj name="Equation" r:id="rId20" imgW="3301920" imgH="48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526088"/>
                        <a:ext cx="5922963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155483"/>
              </p:ext>
            </p:extLst>
          </p:nvPr>
        </p:nvGraphicFramePr>
        <p:xfrm>
          <a:off x="1213072" y="3618150"/>
          <a:ext cx="12985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99" name="Equation" r:id="rId22" imgW="723600" imgH="203040" progId="Equation.DSMT4">
                  <p:embed/>
                </p:oleObj>
              </mc:Choice>
              <mc:Fallback>
                <p:oleObj name="Equation" r:id="rId22" imgW="723600" imgH="203040" progId="Equation.DSMT4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3072" y="3618150"/>
                        <a:ext cx="12985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1219200" y="3937000"/>
            <a:ext cx="0" cy="203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14437" y="3937000"/>
            <a:ext cx="1147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5" grpId="0" animBg="1"/>
      <p:bldP spid="11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381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Can we recover the simple case of acceleration free motion?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Motion is simple for</a:t>
            </a: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2590800" y="914400"/>
          <a:ext cx="2117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2" name="Equation" r:id="rId4" imgW="1180800" imgH="241200" progId="Equation.DSMT4">
                  <p:embed/>
                </p:oleObj>
              </mc:Choice>
              <mc:Fallback>
                <p:oleObj name="Equation" r:id="rId4" imgW="118080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914400"/>
                        <a:ext cx="21177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00600" y="914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</a:t>
            </a: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/>
        </p:nvGraphicFramePr>
        <p:xfrm>
          <a:off x="5410200" y="914400"/>
          <a:ext cx="202723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3" name="Equation" r:id="rId6" imgW="1130040" imgH="228600" progId="Equation.DSMT4">
                  <p:embed/>
                </p:oleObj>
              </mc:Choice>
              <mc:Fallback>
                <p:oleObj name="Equation" r:id="rId6" imgW="113004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914400"/>
                        <a:ext cx="2027237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048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from</a:t>
            </a:r>
          </a:p>
        </p:txBody>
      </p:sp>
      <p:graphicFrame>
        <p:nvGraphicFramePr>
          <p:cNvPr id="56328" name="Object 8"/>
          <p:cNvGraphicFramePr>
            <a:graphicFrameLocks noChangeAspect="1"/>
          </p:cNvGraphicFramePr>
          <p:nvPr/>
        </p:nvGraphicFramePr>
        <p:xfrm>
          <a:off x="304800" y="1752600"/>
          <a:ext cx="59229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4" name="Equation" r:id="rId8" imgW="3301920" imgH="482400" progId="Equation.DSMT4">
                  <p:embed/>
                </p:oleObj>
              </mc:Choice>
              <mc:Fallback>
                <p:oleObj name="Equation" r:id="rId8" imgW="3301920" imgH="482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5922963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95800" y="2971800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motion with y(t)=0 for the entire path in the filter </a:t>
            </a:r>
          </a:p>
        </p:txBody>
      </p:sp>
      <p:sp>
        <p:nvSpPr>
          <p:cNvPr id="15" name="Right Brace 14"/>
          <p:cNvSpPr/>
          <p:nvPr/>
        </p:nvSpPr>
        <p:spPr>
          <a:xfrm rot="5400000">
            <a:off x="3771900" y="2171700"/>
            <a:ext cx="457200" cy="1447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962400" y="29718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276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This is of course the condition</a:t>
            </a:r>
          </a:p>
        </p:txBody>
      </p:sp>
      <p:graphicFrame>
        <p:nvGraphicFramePr>
          <p:cNvPr id="56329" name="Object 9"/>
          <p:cNvGraphicFramePr>
            <a:graphicFrameLocks noChangeAspect="1"/>
          </p:cNvGraphicFramePr>
          <p:nvPr/>
        </p:nvGraphicFramePr>
        <p:xfrm>
          <a:off x="304800" y="3733800"/>
          <a:ext cx="10017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5" name="Equation" r:id="rId10" imgW="558720" imgH="393480" progId="Equation.DSMT4">
                  <p:embed/>
                </p:oleObj>
              </mc:Choice>
              <mc:Fallback>
                <p:oleObj name="Equation" r:id="rId10" imgW="55872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33800"/>
                        <a:ext cx="1001713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4253992" y="3456159"/>
            <a:ext cx="4356608" cy="2487441"/>
            <a:chOff x="533400" y="560559"/>
            <a:chExt cx="4356608" cy="2487441"/>
          </a:xfrm>
        </p:grpSpPr>
        <p:pic>
          <p:nvPicPr>
            <p:cNvPr id="20" name="Picture 2" descr="wienfilter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3400" y="609600"/>
              <a:ext cx="4356608" cy="24384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1295400" y="560559"/>
              <a:ext cx="10039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aperture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82207" y="609600"/>
              <a:ext cx="10039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aperture</a:t>
              </a:r>
              <a:endParaRPr lang="en-US" dirty="0"/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3110992" y="4675359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96792" y="466102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2768092" y="5018259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110992" y="49801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110992" y="4294359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87192" y="406575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81000" y="4648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838200" y="4495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 net force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563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fact:</a:t>
            </a:r>
          </a:p>
        </p:txBody>
      </p:sp>
      <p:graphicFrame>
        <p:nvGraphicFramePr>
          <p:cNvPr id="56330" name="Object 10"/>
          <p:cNvGraphicFramePr>
            <a:graphicFrameLocks noChangeAspect="1"/>
          </p:cNvGraphicFramePr>
          <p:nvPr/>
        </p:nvGraphicFramePr>
        <p:xfrm>
          <a:off x="228600" y="5943600"/>
          <a:ext cx="58515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6" name="Equation" r:id="rId13" imgW="3263760" imgH="482400" progId="Equation.DSMT4">
                  <p:embed/>
                </p:oleObj>
              </mc:Choice>
              <mc:Fallback>
                <p:oleObj name="Equation" r:id="rId13" imgW="3263760" imgH="482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943600"/>
                        <a:ext cx="58515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6248400" y="6324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331" name="Object 11"/>
          <p:cNvGraphicFramePr>
            <a:graphicFrameLocks noChangeAspect="1"/>
          </p:cNvGraphicFramePr>
          <p:nvPr/>
        </p:nvGraphicFramePr>
        <p:xfrm>
          <a:off x="6934200" y="6019800"/>
          <a:ext cx="113823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57" name="Equation" r:id="rId15" imgW="634680" imgH="393480" progId="Equation.DSMT4">
                  <p:embed/>
                </p:oleObj>
              </mc:Choice>
              <mc:Fallback>
                <p:oleObj name="Equation" r:id="rId15" imgW="634680" imgH="3934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019800"/>
                        <a:ext cx="1138238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752600" y="1600200"/>
            <a:ext cx="798102" cy="685800"/>
            <a:chOff x="7543800" y="1752600"/>
            <a:chExt cx="798102" cy="685800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7505700" y="2019300"/>
              <a:ext cx="457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7924800" y="17526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=0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59298" y="1573041"/>
            <a:ext cx="798102" cy="685800"/>
            <a:chOff x="7543800" y="1752600"/>
            <a:chExt cx="798102" cy="685800"/>
          </a:xfrm>
        </p:grpSpPr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7505700" y="2019300"/>
              <a:ext cx="457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924800" y="17526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=0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24000" y="5791200"/>
            <a:ext cx="798102" cy="685800"/>
            <a:chOff x="7543800" y="1752600"/>
            <a:chExt cx="798102" cy="685800"/>
          </a:xfrm>
        </p:grpSpPr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7505700" y="2019300"/>
              <a:ext cx="457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924800" y="17526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=0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67200" y="5791200"/>
            <a:ext cx="798102" cy="685800"/>
            <a:chOff x="7543800" y="1752600"/>
            <a:chExt cx="798102" cy="685800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7505700" y="2019300"/>
              <a:ext cx="457200" cy="3810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24800" y="1752600"/>
              <a:ext cx="417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=0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  <p:bldP spid="15" grpId="0" animBg="1"/>
      <p:bldP spid="16" grpId="0"/>
      <p:bldP spid="17" grpId="0"/>
      <p:bldP spid="24" grpId="0"/>
      <p:bldP spid="26" grpId="0"/>
      <p:bldP spid="28" grpId="0"/>
      <p:bldP spid="29" grpId="0" animBg="1"/>
      <p:bldP spid="30" grpId="0"/>
      <p:bldP spid="31" grpId="0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48"/>
          <p:cNvGrpSpPr>
            <a:grpSpLocks/>
          </p:cNvGrpSpPr>
          <p:nvPr/>
        </p:nvGrpSpPr>
        <p:grpSpPr bwMode="auto">
          <a:xfrm>
            <a:off x="609600" y="549275"/>
            <a:ext cx="2592387" cy="2630488"/>
            <a:chOff x="521" y="346"/>
            <a:chExt cx="1633" cy="1657"/>
          </a:xfrm>
        </p:grpSpPr>
        <p:pic>
          <p:nvPicPr>
            <p:cNvPr id="24" name="Picture 8" descr="pic_0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1" y="370"/>
              <a:ext cx="1622" cy="1633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528" y="346"/>
              <a:ext cx="16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baseline="0" dirty="0">
                  <a:latin typeface="Comic Sans MS" pitchFamily="66" charset="0"/>
                </a:rPr>
                <a:t>Chinese compass </a:t>
              </a:r>
            </a:p>
            <a:p>
              <a:r>
                <a:rPr lang="en-US" sz="1600" baseline="0" dirty="0">
                  <a:latin typeface="Comic Sans MS" pitchFamily="66" charset="0"/>
                </a:rPr>
                <a:t>invented 2230 years ago </a:t>
              </a:r>
            </a:p>
          </p:txBody>
        </p:sp>
      </p:grpSp>
      <p:sp>
        <p:nvSpPr>
          <p:cNvPr id="27" name="AutoShape 10"/>
          <p:cNvSpPr>
            <a:spLocks noChangeArrowheads="1"/>
          </p:cNvSpPr>
          <p:nvPr/>
        </p:nvSpPr>
        <p:spPr bwMode="auto">
          <a:xfrm>
            <a:off x="3417887" y="908050"/>
            <a:ext cx="1439863" cy="576263"/>
          </a:xfrm>
          <a:prstGeom prst="rightArrow">
            <a:avLst>
              <a:gd name="adj1" fmla="val 50000"/>
              <a:gd name="adj2" fmla="val 6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18"/>
          <p:cNvGrpSpPr>
            <a:grpSpLocks/>
          </p:cNvGrpSpPr>
          <p:nvPr/>
        </p:nvGrpSpPr>
        <p:grpSpPr bwMode="auto">
          <a:xfrm>
            <a:off x="5002212" y="188913"/>
            <a:ext cx="3744913" cy="3455987"/>
            <a:chOff x="3288" y="119"/>
            <a:chExt cx="2359" cy="217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3288" y="119"/>
              <a:ext cx="2359" cy="2177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12" descr="z_wdc_hd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79" y="300"/>
              <a:ext cx="2242" cy="192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3878" y="119"/>
              <a:ext cx="1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aseline="0">
                  <a:latin typeface="Arial" charset="0"/>
                </a:rPr>
                <a:t>Modern HDD</a:t>
              </a:r>
              <a:endParaRPr lang="en-US" baseline="0">
                <a:latin typeface="Arial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2400" y="38862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Instead of following the traditional (textbook) approach to first introduce the</a:t>
            </a:r>
          </a:p>
          <a:p>
            <a:r>
              <a:rPr lang="en-US" dirty="0" smtClean="0">
                <a:latin typeface="Comic Sans MS" pitchFamily="66" charset="0"/>
              </a:rPr>
              <a:t>phenomena  we start by highlighting here the modern insight that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219200" y="457200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Electric forces and fields and magnetic forces and fields are unified through relativity 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 rot="10800000" flipV="1">
            <a:off x="0" y="5213865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charset="0"/>
              </a:rPr>
              <a:t>What led me more or less directly to the special theory of relativity was the conviction that 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charset="0"/>
              </a:rPr>
              <a:t>the electromotive force acting on a body in motion in a magnetic field was nothing else but an electric field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  <a:cs typeface="Arial" charset="0"/>
              </a:rPr>
              <a:t>-Einstein 1953-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6"/>
              </a:rPr>
              <a:t>http://en.wikipedia.org/wiki/Relativistic_electromagnetism</a:t>
            </a:r>
            <a:endParaRPr lang="en-US" sz="1400" dirty="0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5257800" y="5809643"/>
          <a:ext cx="1143000" cy="1048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Photo Editor Photo" r:id="rId7" imgW="1495634" imgH="1371429" progId="">
                  <p:embed/>
                </p:oleObj>
              </mc:Choice>
              <mc:Fallback>
                <p:oleObj name="Photo Editor Photo" r:id="rId7" imgW="1495634" imgH="1371429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809643"/>
                        <a:ext cx="1143000" cy="1048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/>
      <p:bldP spid="40" grpId="0"/>
      <p:bldP spid="3085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5410200" cy="187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52136"/>
            <a:ext cx="4572000" cy="299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52136"/>
            <a:ext cx="411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90800" y="15240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In general motion is very complex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98573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Let’s consider charged particle with mass</a:t>
            </a:r>
          </a:p>
          <a:p>
            <a:r>
              <a:rPr lang="en-US" sz="1400" dirty="0" smtClean="0">
                <a:latin typeface="Comic Sans MS" pitchFamily="66" charset="0"/>
              </a:rPr>
              <a:t>M</a:t>
            </a:r>
            <a:r>
              <a:rPr lang="en-US" sz="1400" baseline="-25000" dirty="0" smtClean="0">
                <a:latin typeface="Comic Sans MS" pitchFamily="66" charset="0"/>
              </a:rPr>
              <a:t>0</a:t>
            </a:r>
            <a:r>
              <a:rPr lang="en-US" sz="1400" dirty="0" smtClean="0">
                <a:latin typeface="Comic Sans MS" pitchFamily="66" charset="0"/>
              </a:rPr>
              <a:t> moving with constant </a:t>
            </a:r>
            <a:r>
              <a:rPr lang="en-US" sz="1400" u="sng" dirty="0" smtClean="0">
                <a:latin typeface="Comic Sans MS" pitchFamily="66" charset="0"/>
              </a:rPr>
              <a:t>v</a:t>
            </a:r>
            <a:r>
              <a:rPr lang="en-US" sz="1400" dirty="0" smtClean="0">
                <a:latin typeface="Comic Sans MS" pitchFamily="66" charset="0"/>
              </a:rPr>
              <a:t> through </a:t>
            </a:r>
            <a:r>
              <a:rPr lang="en-US" sz="1400" u="sng" dirty="0" smtClean="0">
                <a:latin typeface="Comic Sans MS" pitchFamily="66" charset="0"/>
              </a:rPr>
              <a:t>E</a:t>
            </a:r>
            <a:r>
              <a:rPr lang="en-US" sz="1400" dirty="0" smtClean="0">
                <a:latin typeface="Comic Sans MS" pitchFamily="66" charset="0"/>
              </a:rPr>
              <a:t>X</a:t>
            </a:r>
            <a:r>
              <a:rPr lang="en-US" sz="1400" u="sng" dirty="0" smtClean="0">
                <a:latin typeface="Comic Sans MS" pitchFamily="66" charset="0"/>
              </a:rPr>
              <a:t>B</a:t>
            </a:r>
            <a:r>
              <a:rPr lang="en-US" sz="1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04800" y="459533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82393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particle with mass M=M</a:t>
            </a:r>
            <a:r>
              <a:rPr lang="en-US" sz="1400" baseline="-25000" dirty="0" smtClean="0">
                <a:latin typeface="Comic Sans MS" pitchFamily="66" charset="0"/>
              </a:rPr>
              <a:t>0</a:t>
            </a:r>
            <a:r>
              <a:rPr lang="en-US" sz="1400" dirty="0" smtClean="0">
                <a:latin typeface="Comic Sans MS" pitchFamily="66" charset="0"/>
              </a:rPr>
              <a:t> /</a:t>
            </a:r>
            <a:r>
              <a:rPr lang="en-US" sz="1400" dirty="0" smtClean="0">
                <a:latin typeface="Comic Sans MS" pitchFamily="66" charset="0"/>
                <a:sym typeface="Symbol"/>
              </a:rPr>
              <a:t> has different initial </a:t>
            </a:r>
            <a:r>
              <a:rPr lang="en-US" sz="1400" u="sng" dirty="0" smtClean="0">
                <a:latin typeface="Comic Sans MS" pitchFamily="66" charset="0"/>
              </a:rPr>
              <a:t>v</a:t>
            </a:r>
            <a:r>
              <a:rPr lang="en-US" sz="1400" dirty="0" smtClean="0">
                <a:latin typeface="Comic Sans MS" pitchFamily="66" charset="0"/>
              </a:rPr>
              <a:t>  than particle with M</a:t>
            </a:r>
            <a:r>
              <a:rPr lang="en-US" sz="1400" baseline="-25000" dirty="0" smtClean="0">
                <a:latin typeface="Comic Sans MS" pitchFamily="66" charset="0"/>
              </a:rPr>
              <a:t>0 </a:t>
            </a:r>
            <a:r>
              <a:rPr lang="en-US" sz="1400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291971" y="543353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5738336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Trajectory deviates from straight 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4976336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If </a:t>
            </a:r>
            <a:r>
              <a:rPr lang="en-US" sz="1400" dirty="0" smtClean="0">
                <a:latin typeface="Comic Sans MS" pitchFamily="66" charset="0"/>
                <a:sym typeface="Symbol"/>
              </a:rPr>
              <a:t> significantly deviates from 1</a:t>
            </a: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4953000" y="5433536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6800" y="5738336"/>
            <a:ext cx="426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trajectory can be very complicated and may spoil mass filter effect, </a:t>
            </a:r>
          </a:p>
          <a:p>
            <a:r>
              <a:rPr lang="en-US" sz="1400" dirty="0" smtClean="0">
                <a:latin typeface="Comic Sans MS" pitchFamily="66" charset="0"/>
              </a:rPr>
              <a:t>see trajectory for</a:t>
            </a:r>
            <a:r>
              <a:rPr lang="en-US" sz="1400" dirty="0" smtClean="0">
                <a:latin typeface="Comic Sans MS" pitchFamily="66" charset="0"/>
                <a:sym typeface="Symbol"/>
              </a:rPr>
              <a:t> =4</a:t>
            </a:r>
            <a:r>
              <a:rPr lang="en-US" sz="1400" dirty="0" smtClean="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241545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Other E x B devices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184" y="955238"/>
            <a:ext cx="630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Common concept of plasma based cross-field devices: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52984" y="1022385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0184" y="1342577"/>
            <a:ext cx="8433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A magnetic field traps </a:t>
            </a:r>
            <a:r>
              <a:rPr lang="en-US" dirty="0" smtClean="0">
                <a:latin typeface="Comic Sans MS" pitchFamily="66" charset="0"/>
              </a:rPr>
              <a:t>electrons </a:t>
            </a:r>
            <a:r>
              <a:rPr lang="en-US" dirty="0">
                <a:latin typeface="Comic Sans MS" pitchFamily="66" charset="0"/>
              </a:rPr>
              <a:t>in a plasma giving rise to reduced electron conductivity and thus allowing for maintaining a large electric field in the plasma</a:t>
            </a:r>
            <a:r>
              <a:rPr lang="en-US" dirty="0">
                <a:solidFill>
                  <a:srgbClr val="000000"/>
                </a:solidFill>
                <a:latin typeface="Lora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6665" y="224490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Examples: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164" y="2677793"/>
            <a:ext cx="7358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Hall-effect </a:t>
            </a:r>
            <a:r>
              <a:rPr lang="en-US" b="1" dirty="0" smtClean="0">
                <a:latin typeface="Comic Sans MS" pitchFamily="66" charset="0"/>
              </a:rPr>
              <a:t>thruster: </a:t>
            </a:r>
            <a:r>
              <a:rPr lang="en-US" dirty="0" smtClean="0">
                <a:latin typeface="Comic Sans MS" pitchFamily="66" charset="0"/>
              </a:rPr>
              <a:t>Ion </a:t>
            </a:r>
            <a:r>
              <a:rPr lang="en-US" dirty="0">
                <a:latin typeface="Comic Sans MS" pitchFamily="66" charset="0"/>
              </a:rPr>
              <a:t>thruster used in </a:t>
            </a:r>
            <a:r>
              <a:rPr lang="en-US" dirty="0" smtClean="0">
                <a:latin typeface="Comic Sans MS" pitchFamily="66" charset="0"/>
              </a:rPr>
              <a:t>spacecraft </a:t>
            </a:r>
            <a:r>
              <a:rPr lang="en-US" dirty="0">
                <a:latin typeface="Comic Sans MS" pitchFamily="66" charset="0"/>
              </a:rPr>
              <a:t>propulsion </a:t>
            </a:r>
          </a:p>
        </p:txBody>
      </p:sp>
      <p:pic>
        <p:nvPicPr>
          <p:cNvPr id="59394" name="Picture 2" descr="File:HallThruste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7" y="3024134"/>
            <a:ext cx="1802467" cy="1352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88001" y="4411601"/>
            <a:ext cx="3352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4"/>
              </a:rPr>
              <a:t>https://commons.wikimedia.org/wiki/File:HallThruster_2.jpg</a:t>
            </a:r>
            <a:endParaRPr lang="en-US" sz="1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866"/>
          <a:stretch/>
        </p:blipFill>
        <p:spPr>
          <a:xfrm>
            <a:off x="3402982" y="2736352"/>
            <a:ext cx="5741017" cy="2445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0437" y="5181600"/>
            <a:ext cx="2300325" cy="1542190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H="1">
            <a:off x="5208650" y="6343936"/>
            <a:ext cx="549492" cy="1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67400" y="5791200"/>
            <a:ext cx="32271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Xenon ions are accelerated towards </a:t>
            </a:r>
          </a:p>
          <a:p>
            <a:r>
              <a:rPr lang="en-US" sz="1400" dirty="0" smtClean="0">
                <a:latin typeface="Comic Sans MS" pitchFamily="66" charset="0"/>
              </a:rPr>
              <a:t>cathode in </a:t>
            </a:r>
            <a:r>
              <a:rPr lang="en-US" sz="1400" dirty="0">
                <a:latin typeface="Comic Sans MS" pitchFamily="66" charset="0"/>
              </a:rPr>
              <a:t>the region of </a:t>
            </a:r>
            <a:endParaRPr lang="en-US" sz="1400" dirty="0" smtClean="0">
              <a:latin typeface="Comic Sans MS" pitchFamily="66" charset="0"/>
            </a:endParaRPr>
          </a:p>
          <a:p>
            <a:r>
              <a:rPr lang="en-US" sz="1400" dirty="0" smtClean="0">
                <a:latin typeface="Comic Sans MS" pitchFamily="66" charset="0"/>
              </a:rPr>
              <a:t>reduced conductivity</a:t>
            </a:r>
            <a:endParaRPr lang="en-US" sz="1400" dirty="0">
              <a:latin typeface="Comic Sans MS" pitchFamily="66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6"/>
          <a:stretch/>
        </p:blipFill>
        <p:spPr>
          <a:xfrm>
            <a:off x="-121585" y="4723171"/>
            <a:ext cx="4307826" cy="20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972" y="228600"/>
            <a:ext cx="4902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Example from material science: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001" y="818505"/>
            <a:ext cx="891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Magnetron discharge: </a:t>
            </a:r>
            <a:r>
              <a:rPr lang="en-US" dirty="0" smtClean="0">
                <a:latin typeface="Comic Sans MS" pitchFamily="66" charset="0"/>
              </a:rPr>
              <a:t>employed in magnetron sputtering for thin film deposition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7" y="1270193"/>
            <a:ext cx="2998862" cy="19302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156670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Electrons generated at the cathode are trapped along the field lines until they undergo collision</a:t>
            </a:r>
            <a:endParaRPr lang="en-US" sz="1600" dirty="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105912" y="2245082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429000" y="2125833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Residence time of electrons in cathode region considerably </a:t>
            </a:r>
          </a:p>
          <a:p>
            <a:r>
              <a:rPr lang="en-US" sz="1600" dirty="0" smtClean="0">
                <a:latin typeface="Comic Sans MS" pitchFamily="66" charset="0"/>
              </a:rPr>
              <a:t>increased</a:t>
            </a:r>
            <a:endParaRPr lang="en-US" sz="1600" dirty="0"/>
          </a:p>
        </p:txBody>
      </p:sp>
      <p:sp>
        <p:nvSpPr>
          <p:cNvPr id="27" name="AutoShape 7"/>
          <p:cNvSpPr>
            <a:spLocks noChangeArrowheads="1"/>
          </p:cNvSpPr>
          <p:nvPr/>
        </p:nvSpPr>
        <p:spPr bwMode="auto">
          <a:xfrm>
            <a:off x="3115056" y="287801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29000" y="2761801"/>
            <a:ext cx="6019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Operation of discharge at low pressure possible because electron can ionize gas even though electron free path </a:t>
            </a:r>
          </a:p>
          <a:p>
            <a:r>
              <a:rPr lang="en-US" sz="1600" dirty="0" smtClean="0">
                <a:latin typeface="Comic Sans MS" pitchFamily="66" charset="0"/>
              </a:rPr>
              <a:t>larger than cathode-anode gap</a:t>
            </a:r>
            <a:endParaRPr lang="en-US" sz="1600" dirty="0"/>
          </a:p>
        </p:txBody>
      </p:sp>
      <p:pic>
        <p:nvPicPr>
          <p:cNvPr id="60418" name="Picture 2" descr="http://ncmn.unl.edu/thinfilm/AJ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643991"/>
            <a:ext cx="2505075" cy="30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876" y="3510956"/>
            <a:ext cx="5450799" cy="12653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DFA"/>
              </a:clrFrom>
              <a:clrTo>
                <a:srgbClr val="FE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654330"/>
            <a:ext cx="2416945" cy="5195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224" y="5256857"/>
            <a:ext cx="5407152" cy="112409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25734" y="64660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8"/>
              </a:rPr>
              <a:t>http://ncmn.unl.edu/thinfilm/aja-sputtering-system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609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228600"/>
            <a:ext cx="7427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Physics of collisional electron transport in </a:t>
            </a:r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E x B</a:t>
            </a:r>
            <a:endParaRPr lang="en-US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0184" y="955238"/>
                <a:ext cx="7824216" cy="76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In a plasma, electrons can’t travel freely but collide with other particles at a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84" y="955238"/>
                <a:ext cx="7824216" cy="761940"/>
              </a:xfrm>
              <a:prstGeom prst="rect">
                <a:avLst/>
              </a:prstGeom>
              <a:blipFill>
                <a:blip r:embed="rId2"/>
                <a:stretch>
                  <a:fillRect l="-701" t="-4000"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2984" y="1022385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376" y="1752600"/>
            <a:ext cx="8269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steady state, momentum change from field forces and </a:t>
            </a:r>
          </a:p>
          <a:p>
            <a:r>
              <a:rPr lang="en-US" dirty="0" smtClean="0">
                <a:latin typeface="Comic Sans MS" pitchFamily="66" charset="0"/>
              </a:rPr>
              <a:t>momentum change from collision cancel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77601" y="2549962"/>
                <a:ext cx="1444691" cy="404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ba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601" y="2549962"/>
                <a:ext cx="1444691" cy="404406"/>
              </a:xfrm>
              <a:prstGeom prst="rect">
                <a:avLst/>
              </a:prstGeom>
              <a:blipFill>
                <a:blip r:embed="rId3"/>
                <a:stretch>
                  <a:fillRect l="-5485" r="-1266" b="-10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07572" y="3048000"/>
                <a:ext cx="1184748" cy="404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 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ba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72" y="3048000"/>
                <a:ext cx="1184748" cy="404406"/>
              </a:xfrm>
              <a:prstGeom prst="rect">
                <a:avLst/>
              </a:prstGeom>
              <a:blipFill>
                <a:blip r:embed="rId4"/>
                <a:stretch>
                  <a:fillRect l="-7216" r="-1546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22376" y="3657600"/>
                <a:ext cx="2338974" cy="375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bar>
                          <m:ba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76" y="3657600"/>
                <a:ext cx="2338974" cy="375296"/>
              </a:xfrm>
              <a:prstGeom prst="rect">
                <a:avLst/>
              </a:prstGeom>
              <a:blipFill>
                <a:blip r:embed="rId5"/>
                <a:stretch>
                  <a:fillRect l="-3655" r="-52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177601" y="3769048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28969" y="3626527"/>
                <a:ext cx="2428485" cy="3706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bar>
                      <m:bar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8969" y="3626527"/>
                <a:ext cx="2428485" cy="370614"/>
              </a:xfrm>
              <a:prstGeom prst="rect">
                <a:avLst/>
              </a:prstGeom>
              <a:blipFill>
                <a:blip r:embed="rId6"/>
                <a:stretch>
                  <a:fillRect l="-1759" r="-503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671012" y="4343400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71231" y="4332179"/>
                <a:ext cx="1066061" cy="3823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31" y="4332179"/>
                <a:ext cx="1066061" cy="38234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682182" y="4343400"/>
            <a:ext cx="628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and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07572" y="4309872"/>
                <a:ext cx="1084079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572" y="4309872"/>
                <a:ext cx="1084079" cy="391261"/>
              </a:xfrm>
              <a:prstGeom prst="rect">
                <a:avLst/>
              </a:prstGeom>
              <a:blipFill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56404" y="4062720"/>
                <a:ext cx="4396588" cy="817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ba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404" y="4062720"/>
                <a:ext cx="4396588" cy="8170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3036814" y="592016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4800" y="5072106"/>
                <a:ext cx="2346668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072106"/>
                <a:ext cx="2346668" cy="5666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81000" y="5713022"/>
                <a:ext cx="1683346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z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713022"/>
                <a:ext cx="1683346" cy="5666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Brace 19"/>
          <p:cNvSpPr/>
          <p:nvPr/>
        </p:nvSpPr>
        <p:spPr>
          <a:xfrm>
            <a:off x="2808793" y="5231834"/>
            <a:ext cx="129971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341614" y="5713022"/>
                <a:ext cx="1394613" cy="611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614" y="5713022"/>
                <a:ext cx="1394613" cy="6115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2987789" y="530861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360819" y="4989650"/>
                <a:ext cx="2246577" cy="694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𝑐𝑒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819" y="4989650"/>
                <a:ext cx="2246577" cy="6949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6105054" y="5279253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53200" y="5013318"/>
                <a:ext cx="2171107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𝑐𝑒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013318"/>
                <a:ext cx="2171107" cy="9068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6105054" y="6072569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569282" y="5840445"/>
                <a:ext cx="2292486" cy="676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282" y="5840445"/>
                <a:ext cx="2292486" cy="6767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1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5800" y="505981"/>
                <a:ext cx="7824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Comic Sans MS" pitchFamily="66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𝑐𝑒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itchFamily="66" charset="0"/>
                  </a:rPr>
                  <a:t>≫f which means electron makes many orbits before it collides with another particle (given for the case of a Hall thruster)</a:t>
                </a:r>
                <a:endParaRPr lang="en-US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05981"/>
                <a:ext cx="7824216" cy="646331"/>
              </a:xfrm>
              <a:prstGeom prst="rect">
                <a:avLst/>
              </a:prstGeom>
              <a:blipFill>
                <a:blip r:embed="rId2"/>
                <a:stretch>
                  <a:fillRect l="-701" t="-5660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228600" y="600547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72440" y="1600200"/>
                <a:ext cx="2171107" cy="9068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𝑐𝑒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" y="1600200"/>
                <a:ext cx="2171107" cy="906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91388" y="2506863"/>
                <a:ext cx="2292486" cy="676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88" y="2506863"/>
                <a:ext cx="2292486" cy="676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4191000" y="1866751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124200" y="26670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51665" y="2404806"/>
                <a:ext cx="4462440" cy="6756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𝑓𝑚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1665" y="2404806"/>
                <a:ext cx="4462440" cy="6756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67400" y="1544843"/>
                <a:ext cx="1811650" cy="6576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544843"/>
                <a:ext cx="1811650" cy="6576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92695" y="3329138"/>
            <a:ext cx="8810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From this we see that the mobility of the electrons parallel to the electric field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3060" y="3652303"/>
                <a:ext cx="1769523" cy="5733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60" y="3652303"/>
                <a:ext cx="1769523" cy="5733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2139797" y="3765583"/>
            <a:ext cx="5857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i</a:t>
            </a:r>
            <a:r>
              <a:rPr lang="en-US" dirty="0" smtClean="0">
                <a:latin typeface="Comic Sans MS" pitchFamily="66" charset="0"/>
              </a:rPr>
              <a:t>s strongly reduced when compared to the case B=0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82332" y="4292778"/>
                <a:ext cx="2346668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32" y="4292778"/>
                <a:ext cx="2346668" cy="566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10983" y="4374664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where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38001" y="4391459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yields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453633" y="4275983"/>
                <a:ext cx="1459630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633" y="4275983"/>
                <a:ext cx="1459630" cy="5666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53060" y="4926585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 pitchFamily="66" charset="0"/>
              </a:rPr>
              <a:t>a</a:t>
            </a:r>
            <a:r>
              <a:rPr lang="en-US" dirty="0" smtClean="0">
                <a:latin typeface="Comic Sans MS" pitchFamily="66" charset="0"/>
              </a:rPr>
              <a:t>nd thus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900" y="5396961"/>
                <a:ext cx="2425471" cy="5234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5396961"/>
                <a:ext cx="2425471" cy="52341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28600" y="6198461"/>
            <a:ext cx="721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the absence of collisions electrons would be perfectly trapped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1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The origin of magnetic forces on a moving electric charge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20988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838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 first hint at a fundamental connection between electricity and magnetism comes from </a:t>
            </a:r>
            <a:r>
              <a:rPr lang="en-US" dirty="0" err="1" smtClean="0">
                <a:latin typeface="Comic Sans MS" pitchFamily="66" charset="0"/>
              </a:rPr>
              <a:t>Oersted’s</a:t>
            </a:r>
            <a:r>
              <a:rPr lang="en-US" dirty="0" smtClean="0">
                <a:latin typeface="Comic Sans MS" pitchFamily="66" charset="0"/>
              </a:rPr>
              <a:t> experiment</a:t>
            </a:r>
            <a:endParaRPr lang="en-US" baseline="-25000" dirty="0">
              <a:latin typeface="Comic Sans MS" pitchFamily="66" charset="0"/>
            </a:endParaRPr>
          </a:p>
        </p:txBody>
      </p:sp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447800"/>
            <a:ext cx="1714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5240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28600" y="4724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  Electric phenomenon                                            Magnetic phenomenon</a:t>
            </a:r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3581400" y="5867400"/>
            <a:ext cx="19812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5029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 distribution of electric charges </a:t>
            </a:r>
          </a:p>
          <a:p>
            <a:r>
              <a:rPr lang="en-US" sz="1600" dirty="0" smtClean="0">
                <a:latin typeface="Comic Sans MS" pitchFamily="66" charset="0"/>
              </a:rPr>
              <a:t>creates an </a:t>
            </a:r>
            <a:r>
              <a:rPr lang="en-US" sz="1600" u="sng" dirty="0" smtClean="0">
                <a:latin typeface="Comic Sans MS" pitchFamily="66" charset="0"/>
              </a:rPr>
              <a:t>E</a:t>
            </a:r>
            <a:r>
              <a:rPr lang="en-US" sz="1600" dirty="0" smtClean="0">
                <a:latin typeface="Comic Sans MS" pitchFamily="66" charset="0"/>
              </a:rPr>
              <a:t>-field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50292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 moving charge or a current creates (</a:t>
            </a:r>
            <a:r>
              <a:rPr lang="en-US" sz="1200" dirty="0" smtClean="0">
                <a:latin typeface="Comic Sans MS" pitchFamily="66" charset="0"/>
              </a:rPr>
              <a:t>an additiona</a:t>
            </a:r>
            <a:r>
              <a:rPr lang="en-US" sz="1600" dirty="0" smtClean="0">
                <a:latin typeface="Comic Sans MS" pitchFamily="66" charset="0"/>
              </a:rPr>
              <a:t>l) magnetic field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200" y="57398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E-field exerts a force </a:t>
            </a:r>
            <a:r>
              <a:rPr lang="en-US" sz="1600" u="sng" dirty="0" smtClean="0">
                <a:latin typeface="Comic Sans MS" pitchFamily="66" charset="0"/>
              </a:rPr>
              <a:t>F</a:t>
            </a:r>
            <a:r>
              <a:rPr lang="en-US" sz="1600" dirty="0" smtClean="0">
                <a:latin typeface="Comic Sans MS" pitchFamily="66" charset="0"/>
              </a:rPr>
              <a:t>=q </a:t>
            </a:r>
            <a:r>
              <a:rPr lang="en-US" sz="1600" u="sng" dirty="0" smtClean="0">
                <a:latin typeface="Comic Sans MS" pitchFamily="66" charset="0"/>
              </a:rPr>
              <a:t>E</a:t>
            </a:r>
            <a:r>
              <a:rPr lang="en-US" sz="1600" dirty="0" smtClean="0">
                <a:latin typeface="Comic Sans MS" pitchFamily="66" charset="0"/>
              </a:rPr>
              <a:t> on any other charge q </a:t>
            </a:r>
            <a:endParaRPr lang="en-US" sz="1600" u="sng" dirty="0" smtClean="0">
              <a:latin typeface="Comic Sans MS" pitchFamily="66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24400" y="5742159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magnetic field exerts a force </a:t>
            </a:r>
            <a:r>
              <a:rPr lang="en-US" sz="1600" u="sng" dirty="0" smtClean="0">
                <a:latin typeface="Comic Sans MS" pitchFamily="66" charset="0"/>
              </a:rPr>
              <a:t>F</a:t>
            </a:r>
            <a:r>
              <a:rPr lang="en-US" sz="1600" dirty="0" smtClean="0">
                <a:latin typeface="Comic Sans MS" pitchFamily="66" charset="0"/>
              </a:rPr>
              <a:t> on any other moving charge or current</a:t>
            </a:r>
            <a:endParaRPr lang="en-US" sz="1600" u="sng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6" grpId="0"/>
      <p:bldP spid="28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1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883728"/>
            <a:ext cx="75311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28600" y="2286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Where are the moving charges or currents in a permanent magnet?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81000" y="8382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85800" y="73371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see later more clearly that these are the “moving electrons” on an atomic level (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angular momentum </a:t>
            </a:r>
            <a:r>
              <a:rPr lang="en-US" sz="1600" u="sng" dirty="0" smtClean="0">
                <a:solidFill>
                  <a:srgbClr val="00B050"/>
                </a:solidFill>
                <a:latin typeface="Comic Sans MS" pitchFamily="66" charset="0"/>
              </a:rPr>
              <a:t>L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, spin </a:t>
            </a:r>
            <a:r>
              <a:rPr lang="en-US" sz="1600" u="sng" dirty="0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, </a:t>
            </a:r>
            <a:r>
              <a:rPr lang="en-US" sz="1600" u="sng" dirty="0" smtClean="0">
                <a:solidFill>
                  <a:srgbClr val="00B050"/>
                </a:solidFill>
                <a:latin typeface="Comic Sans MS" pitchFamily="66" charset="0"/>
              </a:rPr>
              <a:t>J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=</a:t>
            </a:r>
            <a:r>
              <a:rPr lang="en-US" sz="1600" u="sng" dirty="0" smtClean="0">
                <a:solidFill>
                  <a:srgbClr val="00B050"/>
                </a:solidFill>
                <a:latin typeface="Comic Sans MS" pitchFamily="66" charset="0"/>
              </a:rPr>
              <a:t>L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+</a:t>
            </a:r>
            <a:r>
              <a:rPr lang="en-US" sz="1600" u="sng" dirty="0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r>
              <a:rPr lang="en-US" dirty="0" smtClean="0">
                <a:latin typeface="Comic Sans MS" pitchFamily="66" charset="0"/>
              </a:rPr>
              <a:t>)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177125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mic Sans MS" pitchFamily="66" charset="0"/>
              </a:rPr>
              <a:t>How can relativity show that a moving charge next to a current experiences a force</a:t>
            </a:r>
            <a:endParaRPr lang="en-US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6" name="Picture 35" descr="http://whateverebay.com/question-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1759582"/>
            <a:ext cx="715773" cy="609600"/>
          </a:xfrm>
          <a:prstGeom prst="rect">
            <a:avLst/>
          </a:prstGeom>
          <a:noFill/>
        </p:spPr>
      </p:pic>
      <p:cxnSp>
        <p:nvCxnSpPr>
          <p:cNvPr id="40" name="Straight Arrow Connector 39"/>
          <p:cNvCxnSpPr/>
          <p:nvPr/>
        </p:nvCxnSpPr>
        <p:spPr>
          <a:xfrm rot="5400000" flipH="1" flipV="1">
            <a:off x="1066800" y="4636328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28600" y="4876800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wire of 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infinite length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45" name="Straight Arrow Connector 44"/>
          <p:cNvCxnSpPr>
            <a:stCxn id="18451" idx="2"/>
          </p:cNvCxnSpPr>
          <p:nvPr/>
        </p:nvCxnSpPr>
        <p:spPr>
          <a:xfrm rot="5400000" flipH="1" flipV="1">
            <a:off x="3981450" y="4420428"/>
            <a:ext cx="755650" cy="273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38600" y="4941128"/>
            <a:ext cx="502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Negative charge (electrons) flowing to the right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rot="5400000" flipH="1" flipV="1">
            <a:off x="3239294" y="5054634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657600" y="5300246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Stationary positive ions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6627512" y="3683828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934200" y="3036128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drift velocity of 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electrons, remember </a:t>
            </a:r>
          </a:p>
          <a:p>
            <a:r>
              <a:rPr lang="en-US" sz="1600" dirty="0" err="1" smtClean="0">
                <a:solidFill>
                  <a:srgbClr val="00B050"/>
                </a:solidFill>
                <a:latin typeface="Comic Sans MS" pitchFamily="66" charset="0"/>
              </a:rPr>
              <a:t>Drude</a:t>
            </a:r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 model of </a:t>
            </a:r>
          </a:p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conductivity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400" y="2597782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Let’s consider the special case that our test charge outside the wire moves likewise with v, the drift velocity of the electrons in the wire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2400" y="5867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Now we look at the situation from the perspective of the moving  test charge q: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804642" y="4227212"/>
            <a:ext cx="1624357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>
          <a:xfrm rot="5400000" flipH="1" flipV="1">
            <a:off x="1828800" y="48006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874065" y="4964511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charge density </a:t>
            </a:r>
            <a:endParaRPr lang="en-US" sz="1600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18452" name="Object 20"/>
          <p:cNvGraphicFramePr>
            <a:graphicFrameLocks noChangeAspect="1"/>
          </p:cNvGraphicFramePr>
          <p:nvPr/>
        </p:nvGraphicFramePr>
        <p:xfrm>
          <a:off x="1949450" y="5237163"/>
          <a:ext cx="963613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" name="Equation" r:id="rId6" imgW="583920" imgH="228600" progId="Equation.DSMT4">
                  <p:embed/>
                </p:oleObj>
              </mc:Choice>
              <mc:Fallback>
                <p:oleObj name="Equation" r:id="rId6" imgW="58392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5237163"/>
                        <a:ext cx="963613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685800" y="6336268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we transform into the moving coordinate system of the test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animBg="1"/>
      <p:bldP spid="32" grpId="0"/>
      <p:bldP spid="34" grpId="0"/>
      <p:bldP spid="42" grpId="0"/>
      <p:bldP spid="46" grpId="0"/>
      <p:bldP spid="52" grpId="0"/>
      <p:bldP spid="55" grpId="0"/>
      <p:bldP spid="56" grpId="0"/>
      <p:bldP spid="57" grpId="0"/>
      <p:bldP spid="58" grpId="0" animBg="1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19"/>
          <p:cNvSpPr>
            <a:spLocks noChangeArrowheads="1"/>
          </p:cNvSpPr>
          <p:nvPr/>
        </p:nvSpPr>
        <p:spPr bwMode="auto">
          <a:xfrm>
            <a:off x="4724400" y="5181600"/>
            <a:ext cx="4191000" cy="16764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2549" name="Picture 21" descr="http://www.physicsclassroom.com/mmedia/specrel/lc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200400"/>
            <a:ext cx="3581400" cy="1447801"/>
          </a:xfrm>
          <a:prstGeom prst="rect">
            <a:avLst/>
          </a:prstGeom>
          <a:noFill/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57200"/>
            <a:ext cx="7696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/>
          <p:nvPr/>
        </p:nvCxnSpPr>
        <p:spPr>
          <a:xfrm rot="5400000">
            <a:off x="3931465" y="685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2400" y="152400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From the perspective (moving reference frame) of the test charge electrons are at rest and ions move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2590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mic Sans MS" pitchFamily="66" charset="0"/>
              </a:rPr>
              <a:t>Now the “magic” of special relativity kicks in:</a:t>
            </a:r>
            <a:endParaRPr lang="en-US" sz="2400" b="1" baseline="-25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2551" name="Picture 23" descr="http://www.physicsclassroom.com/mmedia/specrel/lcb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800600"/>
            <a:ext cx="3581400" cy="1447801"/>
          </a:xfrm>
          <a:prstGeom prst="rect">
            <a:avLst/>
          </a:prstGeom>
          <a:noFill/>
        </p:spPr>
      </p:pic>
      <p:sp>
        <p:nvSpPr>
          <p:cNvPr id="40" name="Rectangle 39"/>
          <p:cNvSpPr/>
          <p:nvPr/>
        </p:nvSpPr>
        <p:spPr>
          <a:xfrm>
            <a:off x="152400" y="640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hlinkClick r:id="rId7"/>
              </a:rPr>
              <a:t>http://www.physicsclassroom.com/mmedia/specrel/lc.cfm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3886200" y="3200400"/>
            <a:ext cx="233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Spaceship moving with</a:t>
            </a:r>
          </a:p>
          <a:p>
            <a:r>
              <a:rPr lang="en-US" dirty="0" smtClean="0"/>
              <a:t>10% of speed of light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200" y="4724400"/>
            <a:ext cx="2338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Spaceship moving with</a:t>
            </a:r>
          </a:p>
          <a:p>
            <a:r>
              <a:rPr lang="en-US" dirty="0" smtClean="0"/>
              <a:t>86.5% of speed of light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05400" y="5486400"/>
            <a:ext cx="3322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Lorentz-contraction quantified by</a:t>
            </a:r>
          </a:p>
        </p:txBody>
      </p:sp>
      <p:graphicFrame>
        <p:nvGraphicFramePr>
          <p:cNvPr id="22552" name="Object 24"/>
          <p:cNvGraphicFramePr>
            <a:graphicFrameLocks noChangeAspect="1"/>
          </p:cNvGraphicFramePr>
          <p:nvPr/>
        </p:nvGraphicFramePr>
        <p:xfrm>
          <a:off x="5791200" y="5794976"/>
          <a:ext cx="15922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3" name="Equation" r:id="rId8" imgW="965160" imgH="507960" progId="Equation.DSMT4">
                  <p:embed/>
                </p:oleObj>
              </mc:Choice>
              <mc:Fallback>
                <p:oleObj name="Equation" r:id="rId8" imgW="965160" imgH="50796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94976"/>
                        <a:ext cx="15922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6" grpId="0"/>
      <p:bldP spid="37" grpId="0"/>
      <p:bldP spid="40" grpId="0"/>
      <p:bldP spid="41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76200"/>
            <a:ext cx="7696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04800" y="2209800"/>
            <a:ext cx="653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Due to Lorentz-contraction:</a:t>
            </a:r>
          </a:p>
          <a:p>
            <a:r>
              <a:rPr lang="en-US" dirty="0" smtClean="0">
                <a:latin typeface="Comic Sans MS" pitchFamily="66" charset="0"/>
              </a:rPr>
              <a:t>test charge sees modified charge density for moving + ions</a:t>
            </a:r>
          </a:p>
        </p:txBody>
      </p:sp>
      <p:graphicFrame>
        <p:nvGraphicFramePr>
          <p:cNvPr id="23567" name="Object 15"/>
          <p:cNvGraphicFramePr>
            <a:graphicFrameLocks noChangeAspect="1"/>
          </p:cNvGraphicFramePr>
          <p:nvPr/>
        </p:nvGraphicFramePr>
        <p:xfrm>
          <a:off x="457200" y="2971800"/>
          <a:ext cx="7540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3" name="Equation" r:id="rId5" imgW="457200" imgH="393480" progId="Equation.DSMT4">
                  <p:embed/>
                </p:oleObj>
              </mc:Choice>
              <mc:Fallback>
                <p:oleObj name="Equation" r:id="rId5" imgW="457200" imgH="3934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71800"/>
                        <a:ext cx="7540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9" name="Object 17"/>
          <p:cNvGraphicFramePr>
            <a:graphicFrameLocks noChangeAspect="1"/>
          </p:cNvGraphicFramePr>
          <p:nvPr/>
        </p:nvGraphicFramePr>
        <p:xfrm>
          <a:off x="1330325" y="2944169"/>
          <a:ext cx="1489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4" name="Equation" r:id="rId7" imgW="901440" imgH="698400" progId="Equation.DSMT4">
                  <p:embed/>
                </p:oleObj>
              </mc:Choice>
              <mc:Fallback>
                <p:oleObj name="Equation" r:id="rId7" imgW="901440" imgH="6984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944169"/>
                        <a:ext cx="14890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70" name="Object 18"/>
          <p:cNvGraphicFramePr>
            <a:graphicFrameLocks noChangeAspect="1"/>
          </p:cNvGraphicFramePr>
          <p:nvPr/>
        </p:nvGraphicFramePr>
        <p:xfrm>
          <a:off x="3003550" y="2922588"/>
          <a:ext cx="134302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5" name="Equation" r:id="rId9" imgW="812520" imgH="698400" progId="Equation.DSMT4">
                  <p:embed/>
                </p:oleObj>
              </mc:Choice>
              <mc:Fallback>
                <p:oleObj name="Equation" r:id="rId9" imgW="812520" imgH="698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922588"/>
                        <a:ext cx="134302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4459588" y="3182294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889629" y="3051257"/>
            <a:ext cx="427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test charge sees imbalance of charge </a:t>
            </a:r>
          </a:p>
          <a:p>
            <a:r>
              <a:rPr lang="en-US" dirty="0" smtClean="0">
                <a:latin typeface="Comic Sans MS" pitchFamily="66" charset="0"/>
              </a:rPr>
              <a:t>density  for electrons and + ions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2400" y="405293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Since v-drift is about 0.1 mm/s &lt;&lt;c (</a:t>
            </a:r>
            <a:r>
              <a:rPr lang="en-US" sz="1200" dirty="0" smtClean="0">
                <a:latin typeface="Comic Sans MS" pitchFamily="66" charset="0"/>
              </a:rPr>
              <a:t>see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sz="800" dirty="0" smtClean="0">
                <a:latin typeface="Comic Sans MS" pitchFamily="66" charset="0"/>
                <a:hlinkClick r:id="rId11"/>
              </a:rPr>
              <a:t>http://physics.unl.edu/~cbinek/Unit_13%20Current%20resistance%20and%20EMF.pptx</a:t>
            </a:r>
            <a:r>
              <a:rPr lang="en-US" dirty="0" smtClean="0">
                <a:latin typeface="Comic Sans MS" pitchFamily="66" charset="0"/>
              </a:rPr>
              <a:t>) we can expand into Taylor series around x=v/c=0</a:t>
            </a:r>
          </a:p>
        </p:txBody>
      </p:sp>
      <p:graphicFrame>
        <p:nvGraphicFramePr>
          <p:cNvPr id="23571" name="Object 19"/>
          <p:cNvGraphicFramePr>
            <a:graphicFrameLocks noChangeAspect="1"/>
          </p:cNvGraphicFramePr>
          <p:nvPr/>
        </p:nvGraphicFramePr>
        <p:xfrm>
          <a:off x="228600" y="4648200"/>
          <a:ext cx="6273801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6" name="Equation" r:id="rId12" imgW="3797280" imgH="457200" progId="Equation.DSMT4">
                  <p:embed/>
                </p:oleObj>
              </mc:Choice>
              <mc:Fallback>
                <p:oleObj name="Equation" r:id="rId12" imgW="3797280" imgH="457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648200"/>
                        <a:ext cx="6273801" cy="754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utoShape 7"/>
          <p:cNvSpPr>
            <a:spLocks noChangeArrowheads="1"/>
          </p:cNvSpPr>
          <p:nvPr/>
        </p:nvSpPr>
        <p:spPr bwMode="auto">
          <a:xfrm>
            <a:off x="304800" y="59436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572" name="Object 20"/>
          <p:cNvGraphicFramePr>
            <a:graphicFrameLocks noChangeAspect="1"/>
          </p:cNvGraphicFramePr>
          <p:nvPr/>
        </p:nvGraphicFramePr>
        <p:xfrm>
          <a:off x="752475" y="5638800"/>
          <a:ext cx="13398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7" name="Equation" r:id="rId14" imgW="812520" imgH="419040" progId="Equation.DSMT4">
                  <p:embed/>
                </p:oleObj>
              </mc:Choice>
              <mc:Fallback>
                <p:oleObj name="Equation" r:id="rId14" imgW="812520" imgH="4190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5638800"/>
                        <a:ext cx="1339850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rot="5400000" flipH="1" flipV="1">
            <a:off x="1714500" y="6591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828800" y="6705600"/>
            <a:ext cx="64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905000" y="63246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  <a:latin typeface="Comic Sans MS" pitchFamily="66" charset="0"/>
              </a:rPr>
              <a:t>Charge density of  ions increased in the frame of the test 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1" animBg="1"/>
      <p:bldP spid="37" grpId="0"/>
      <p:bldP spid="41" grpId="0"/>
      <p:bldP spid="43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304800" y="1066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524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Likewise in comparison to lab frame (frame of the wire) the electrons are now seen at rest (were moving in the lab frame)</a:t>
            </a:r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6391275" y="1219200"/>
          <a:ext cx="4810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" name="Equation" r:id="rId4" imgW="291960" imgH="419040" progId="Equation.DSMT4">
                  <p:embed/>
                </p:oleObj>
              </mc:Choice>
              <mc:Fallback>
                <p:oleObj name="Equation" r:id="rId4" imgW="291960" imgH="419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1219200"/>
                        <a:ext cx="4810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52400" y="13716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test charge sees charge density of electrons reduced by</a:t>
            </a:r>
          </a:p>
          <a:p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sz="1200" dirty="0" smtClean="0">
                <a:solidFill>
                  <a:srgbClr val="00B050"/>
                </a:solidFill>
                <a:latin typeface="Comic Sans MS" pitchFamily="66" charset="0"/>
              </a:rPr>
              <a:t>because test charge at rest sees wire as neutral despite moving negative charges</a:t>
            </a:r>
            <a:r>
              <a:rPr lang="en-US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304800" y="2256138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248473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Net effect: wire neutral in the lab frame gets charge density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505988"/>
              </p:ext>
            </p:extLst>
          </p:nvPr>
        </p:nvGraphicFramePr>
        <p:xfrm>
          <a:off x="6986587" y="2305351"/>
          <a:ext cx="4810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Equation" r:id="rId6" imgW="291960" imgH="419040" progId="Equation.DSMT4">
                  <p:embed/>
                </p:oleObj>
              </mc:Choice>
              <mc:Fallback>
                <p:oleObj name="Equation" r:id="rId6" imgW="291960" imgH="4190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7" y="2305351"/>
                        <a:ext cx="481013" cy="69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45882" y="2877406"/>
            <a:ext cx="4016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the frame of moving electron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8600" y="3691021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Remember the electric field of an 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infinite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wire</a:t>
            </a:r>
            <a:r>
              <a:rPr lang="en-US" dirty="0" smtClean="0">
                <a:latin typeface="Comic Sans MS" pitchFamily="66" charset="0"/>
              </a:rPr>
              <a:t> with homogeneous charge density </a:t>
            </a:r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85425"/>
              </p:ext>
            </p:extLst>
          </p:nvPr>
        </p:nvGraphicFramePr>
        <p:xfrm>
          <a:off x="1905000" y="3944165"/>
          <a:ext cx="228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Equation" r:id="rId8" imgW="139680" imgH="215640" progId="Equation.DSMT4">
                  <p:embed/>
                </p:oleObj>
              </mc:Choice>
              <mc:Fallback>
                <p:oleObj name="Equation" r:id="rId8" imgW="139680" imgH="2156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944165"/>
                        <a:ext cx="2286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52"/>
          <p:cNvSpPr/>
          <p:nvPr/>
        </p:nvSpPr>
        <p:spPr>
          <a:xfrm>
            <a:off x="609600" y="4898553"/>
            <a:ext cx="7467600" cy="76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3352800" y="4700888"/>
            <a:ext cx="1295400" cy="457200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4724400" y="4365153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432082" y="4167488"/>
            <a:ext cx="2831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Gaussian cylinder of radius r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256930"/>
              </p:ext>
            </p:extLst>
          </p:nvPr>
        </p:nvGraphicFramePr>
        <p:xfrm>
          <a:off x="609600" y="5906485"/>
          <a:ext cx="23622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8" name="Equation" r:id="rId10" imgW="1434960" imgH="431640" progId="Equation.DSMT4">
                  <p:embed/>
                </p:oleObj>
              </mc:Choice>
              <mc:Fallback>
                <p:oleObj name="Equation" r:id="rId10" imgW="1434960" imgH="431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906485"/>
                        <a:ext cx="236220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ight Brace 57"/>
          <p:cNvSpPr/>
          <p:nvPr/>
        </p:nvSpPr>
        <p:spPr>
          <a:xfrm rot="5400000">
            <a:off x="1066800" y="3450753"/>
            <a:ext cx="304800" cy="1981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>
            <a:stCxn id="58" idx="1"/>
          </p:cNvCxnSpPr>
          <p:nvPr/>
        </p:nvCxnSpPr>
        <p:spPr>
          <a:xfrm rot="16200000" flipH="1">
            <a:off x="1181100" y="4631853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352800" y="5279553"/>
            <a:ext cx="1371600" cy="1588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3886200" y="5225235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67" name="AutoShape 7"/>
          <p:cNvSpPr>
            <a:spLocks noChangeArrowheads="1"/>
          </p:cNvSpPr>
          <p:nvPr/>
        </p:nvSpPr>
        <p:spPr bwMode="auto">
          <a:xfrm>
            <a:off x="3124200" y="6183827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526024"/>
              </p:ext>
            </p:extLst>
          </p:nvPr>
        </p:nvGraphicFramePr>
        <p:xfrm>
          <a:off x="3572347" y="5873750"/>
          <a:ext cx="11287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9" name="Equation" r:id="rId12" imgW="685800" imgH="457200" progId="Equation.DSMT4">
                  <p:embed/>
                </p:oleObj>
              </mc:Choice>
              <mc:Fallback>
                <p:oleObj name="Equation" r:id="rId12" imgW="685800" imgH="457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2347" y="5873750"/>
                        <a:ext cx="11287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/>
      <p:bldP spid="39" grpId="0"/>
      <p:bldP spid="41" grpId="0" animBg="1"/>
      <p:bldP spid="44" grpId="0"/>
      <p:bldP spid="45" grpId="0"/>
      <p:bldP spid="46" grpId="0"/>
      <p:bldP spid="53" grpId="0" animBg="1"/>
      <p:bldP spid="54" grpId="0" animBg="1"/>
      <p:bldP spid="57" grpId="0"/>
      <p:bldP spid="58" grpId="0" animBg="1"/>
      <p:bldP spid="66" grpId="0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37708" y="5410200"/>
            <a:ext cx="2667000" cy="121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9"/>
          <p:cNvSpPr>
            <a:spLocks noChangeArrowheads="1"/>
          </p:cNvSpPr>
          <p:nvPr/>
        </p:nvSpPr>
        <p:spPr bwMode="auto">
          <a:xfrm>
            <a:off x="6324600" y="1346994"/>
            <a:ext cx="2514600" cy="121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228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For the moving charge in the moving frame we have</a:t>
            </a:r>
          </a:p>
        </p:txBody>
      </p:sp>
      <p:graphicFrame>
        <p:nvGraphicFramePr>
          <p:cNvPr id="25617" name="Object 17"/>
          <p:cNvGraphicFramePr>
            <a:graphicFrameLocks noChangeAspect="1"/>
          </p:cNvGraphicFramePr>
          <p:nvPr/>
        </p:nvGraphicFramePr>
        <p:xfrm>
          <a:off x="6099776" y="79976"/>
          <a:ext cx="892176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3" name="Equation" r:id="rId4" imgW="545760" imgH="419040" progId="Equation.DSMT4">
                  <p:embed/>
                </p:oleObj>
              </mc:Choice>
              <mc:Fallback>
                <p:oleObj name="Equation" r:id="rId4" imgW="545760" imgH="41904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776" y="79976"/>
                        <a:ext cx="892176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2336800"/>
            <a:ext cx="7696200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322906" y="1066800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9600" y="93512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Moving charge sees an electric field</a:t>
            </a:r>
          </a:p>
        </p:txBody>
      </p:sp>
      <p:graphicFrame>
        <p:nvGraphicFramePr>
          <p:cNvPr id="25618" name="Object 18"/>
          <p:cNvGraphicFramePr>
            <a:graphicFrameLocks noChangeAspect="1"/>
          </p:cNvGraphicFramePr>
          <p:nvPr/>
        </p:nvGraphicFramePr>
        <p:xfrm>
          <a:off x="4689003" y="743894"/>
          <a:ext cx="15684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4" name="Equation" r:id="rId7" imgW="952200" imgH="457200" progId="Equation.DSMT4">
                  <p:embed/>
                </p:oleObj>
              </mc:Choice>
              <mc:Fallback>
                <p:oleObj name="Equation" r:id="rId7" imgW="952200" imgH="4572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003" y="743894"/>
                        <a:ext cx="15684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81000" y="1743547"/>
            <a:ext cx="304800" cy="1524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7694" y="16118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charge is exerted to a </a:t>
            </a:r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force</a:t>
            </a:r>
            <a:r>
              <a:rPr lang="en-US" dirty="0" smtClean="0">
                <a:latin typeface="Comic Sans MS" pitchFamily="66" charset="0"/>
              </a:rPr>
              <a:t> away from the wire</a:t>
            </a:r>
          </a:p>
        </p:txBody>
      </p:sp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6781800" y="1517500"/>
          <a:ext cx="1422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5" name="Equation" r:id="rId9" imgW="863280" imgH="457200" progId="Equation.DSMT4">
                  <p:embed/>
                </p:oleObj>
              </mc:Choice>
              <mc:Fallback>
                <p:oleObj name="Equation" r:id="rId9" imgW="863280" imgH="457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517500"/>
                        <a:ext cx="14224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715694" y="2489200"/>
            <a:ext cx="6096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" y="45720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 the lab frame (</a:t>
            </a:r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frame of the wire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) we interpret this as the magnetic Lorentz force</a:t>
            </a:r>
          </a:p>
        </p:txBody>
      </p:sp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247650" y="5610225"/>
          <a:ext cx="2343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6" name="Equation" r:id="rId11" imgW="1422360" imgH="431640" progId="Equation.DSMT4">
                  <p:embed/>
                </p:oleObj>
              </mc:Choice>
              <mc:Fallback>
                <p:oleObj name="Equation" r:id="rId11" imgW="1422360" imgH="431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" y="5610225"/>
                        <a:ext cx="23431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28194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with</a:t>
            </a:r>
          </a:p>
        </p:txBody>
      </p:sp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3470275" y="5656870"/>
          <a:ext cx="33115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Equation" r:id="rId13" imgW="2006280" imgH="431640" progId="Equation.DSMT4">
                  <p:embed/>
                </p:oleObj>
              </mc:Choice>
              <mc:Fallback>
                <p:oleObj name="Equation" r:id="rId13" imgW="2006280" imgH="431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5656870"/>
                        <a:ext cx="33115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3429000" y="6321623"/>
            <a:ext cx="571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  <a:latin typeface="Comic Sans MS" pitchFamily="66" charset="0"/>
              </a:rPr>
              <a:t>magnetic B-field in distance r from a wire carrying the current I</a:t>
            </a:r>
            <a:endParaRPr lang="en-US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00600" y="57912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953000" y="5638800"/>
            <a:ext cx="1066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5010794" y="4933478"/>
          <a:ext cx="10271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Equation" r:id="rId15" imgW="622080" imgH="431640" progId="Equation.DSMT4">
                  <p:embed/>
                </p:oleObj>
              </mc:Choice>
              <mc:Fallback>
                <p:oleObj name="Equation" r:id="rId15" imgW="622080" imgH="43164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0794" y="4933478"/>
                        <a:ext cx="1027112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5" grpId="0" animBg="1"/>
      <p:bldP spid="16" grpId="0"/>
      <p:bldP spid="19" grpId="0" animBg="1"/>
      <p:bldP spid="20" grpId="0"/>
      <p:bldP spid="22" grpId="0" animBg="1"/>
      <p:bldP spid="23" grpId="0"/>
      <p:bldP spid="28" grpId="0"/>
      <p:bldP spid="30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19"/>
          <p:cNvSpPr>
            <a:spLocks noChangeArrowheads="1"/>
          </p:cNvSpPr>
          <p:nvPr/>
        </p:nvSpPr>
        <p:spPr bwMode="auto">
          <a:xfrm>
            <a:off x="76200" y="4800600"/>
            <a:ext cx="5181600" cy="13716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35384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Our expression </a:t>
            </a:r>
            <a:endParaRPr lang="en-US" baseline="-25000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420988"/>
            <a:ext cx="228600" cy="22860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554588" y="399106"/>
          <a:ext cx="9207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9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588" y="399106"/>
                        <a:ext cx="92075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63294" y="3538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holds for the special case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6629400" y="381000"/>
          <a:ext cx="64770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0" name="Equation" r:id="rId6" imgW="393480" imgH="215640" progId="Equation.DSMT4">
                  <p:embed/>
                </p:oleObj>
              </mc:Choice>
              <mc:Fallback>
                <p:oleObj name="Equation" r:id="rId6" imgW="393480" imgH="215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1000"/>
                        <a:ext cx="64770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1974850" y="2178865"/>
            <a:ext cx="1752600" cy="10668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16200000">
            <a:off x="1067842" y="2628672"/>
            <a:ext cx="3536135" cy="457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8156518">
            <a:off x="1739289" y="1019978"/>
            <a:ext cx="2299922" cy="222551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602556" y="1416865"/>
            <a:ext cx="457200" cy="1588"/>
          </a:xfrm>
          <a:prstGeom prst="straightConnector1">
            <a:avLst/>
          </a:prstGeom>
          <a:ln w="28575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9238" y="122825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3613150" y="2521765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3346450" y="3244871"/>
            <a:ext cx="762000" cy="158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3879850" y="3245665"/>
          <a:ext cx="2714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1" name="Equation" r:id="rId8" imgW="164880" imgH="215640" progId="Equation.DSMT4">
                  <p:embed/>
                </p:oleObj>
              </mc:Choice>
              <mc:Fallback>
                <p:oleObj name="Equation" r:id="rId8" imgW="164880" imgH="215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3245665"/>
                        <a:ext cx="27146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6"/>
          <p:cNvGraphicFramePr>
            <a:graphicFrameLocks noChangeAspect="1"/>
          </p:cNvGraphicFramePr>
          <p:nvPr/>
        </p:nvGraphicFramePr>
        <p:xfrm>
          <a:off x="3879850" y="2483665"/>
          <a:ext cx="2508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2" name="Equation" r:id="rId10" imgW="152280" imgH="215640" progId="Equation.DSMT4">
                  <p:embed/>
                </p:oleObj>
              </mc:Choice>
              <mc:Fallback>
                <p:oleObj name="Equation" r:id="rId10" imgW="152280" imgH="2156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2483665"/>
                        <a:ext cx="250825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>
            <a:off x="3727450" y="2864665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4641850" y="2940865"/>
          <a:ext cx="920750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3" name="Equation" r:id="rId12" imgW="558720" imgH="190440" progId="Equation.DSMT4">
                  <p:embed/>
                </p:oleObj>
              </mc:Choice>
              <mc:Fallback>
                <p:oleObj name="Equation" r:id="rId12" imgW="558720" imgH="19044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2940865"/>
                        <a:ext cx="920750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28600" y="504353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In general:  </a:t>
            </a:r>
            <a:endParaRPr lang="en-US" baseline="-25000" dirty="0">
              <a:latin typeface="Comic Sans MS" pitchFamily="66" charset="0"/>
            </a:endParaRPr>
          </a:p>
        </p:txBody>
      </p:sp>
      <p:graphicFrame>
        <p:nvGraphicFramePr>
          <p:cNvPr id="41992" name="Object 8"/>
          <p:cNvGraphicFramePr>
            <a:graphicFrameLocks noChangeAspect="1"/>
          </p:cNvGraphicFramePr>
          <p:nvPr/>
        </p:nvGraphicFramePr>
        <p:xfrm>
          <a:off x="1524000" y="5043530"/>
          <a:ext cx="121443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4" name="Equation" r:id="rId13" imgW="736560" imgH="215640" progId="Equation.DSMT4">
                  <p:embed/>
                </p:oleObj>
              </mc:Choice>
              <mc:Fallback>
                <p:oleObj name="Equation" r:id="rId13" imgW="736560" imgH="2156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43530"/>
                        <a:ext cx="121443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304800" y="550073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Comic Sans MS" pitchFamily="66" charset="0"/>
              </a:rPr>
              <a:t>magnetic force on a moving charged particle</a:t>
            </a:r>
            <a:endParaRPr lang="en-US" baseline="-25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0" y="4876800"/>
            <a:ext cx="3429000" cy="144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03981" y="1752600"/>
            <a:ext cx="3540019" cy="202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" grpId="0"/>
      <p:bldP spid="5" grpId="0" animBg="1"/>
      <p:bldP spid="7" grpId="0"/>
      <p:bldP spid="17" grpId="0" animBg="1"/>
      <p:bldP spid="10" grpId="0" animBg="1"/>
      <p:bldP spid="18" grpId="0" animBg="1"/>
      <p:bldP spid="21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74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65&quot;/&gt;&lt;/object&gt;&lt;object type=&quot;3&quot; unique_id=&quot;10015&quot;&gt;&lt;property id=&quot;20148&quot; value=&quot;5&quot;/&gt;&lt;property id=&quot;20300&quot; value=&quot;Slide 13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67&quot;/&gt;&lt;/object&gt;&lt;object type=&quot;3&quot; unique_id=&quot;10017&quot;&gt;&lt;property id=&quot;20148&quot; value=&quot;5&quot;/&gt;&lt;property id=&quot;20300&quot; value=&quot;Slide 15&quot;/&gt;&lt;property id=&quot;20307&quot; value=&quot;268&quot;/&gt;&lt;/object&gt;&lt;object type=&quot;3&quot; unique_id=&quot;10018&quot;&gt;&lt;property id=&quot;20148&quot; value=&quot;5&quot;/&gt;&lt;property id=&quot;20300&quot; value=&quot;Slide 16&quot;/&gt;&lt;property id=&quot;20307&quot; value=&quot;269&quot;/&gt;&lt;/object&gt;&lt;object type=&quot;3&quot; unique_id=&quot;10019&quot;&gt;&lt;property id=&quot;20148&quot; value=&quot;5&quot;/&gt;&lt;property id=&quot;20300&quot; value=&quot;Slide 17&quot;/&gt;&lt;property id=&quot;20307&quot; value=&quot;270&quot;/&gt;&lt;/object&gt;&lt;object type=&quot;3&quot; unique_id=&quot;10020&quot;&gt;&lt;property id=&quot;20148&quot; value=&quot;5&quot;/&gt;&lt;property id=&quot;20300&quot; value=&quot;Slide 18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object type=&quot;3&quot; unique_id=&quot;92529&quot;&gt;&lt;property id=&quot;20148&quot; value=&quot;5&quot;/&gt;&lt;property id=&quot;20300&quot; value=&quot;Slide 21&quot;/&gt;&lt;property id=&quot;20307&quot; value=&quot;276&quot;/&gt;&lt;/object&gt;&lt;object type=&quot;3&quot; unique_id=&quot;92622&quot;&gt;&lt;property id=&quot;20148&quot; value=&quot;5&quot;/&gt;&lt;property id=&quot;20300&quot; value=&quot;Slide 22&quot;/&gt;&lt;property id=&quot;20307&quot; value=&quot;277&quot;/&gt;&lt;/object&gt;&lt;object type=&quot;3&quot; unique_id=&quot;92720&quot;&gt;&lt;property id=&quot;20148&quot; value=&quot;5&quot;/&gt;&lt;property id=&quot;20300&quot; value=&quot;Slide 23&quot;/&gt;&lt;property id=&quot;20307&quot; value=&quot;278&quot;/&gt;&lt;/object&gt;&lt;object type=&quot;3&quot; unique_id=&quot;92721&quot;&gt;&lt;property id=&quot;20148&quot; value=&quot;5&quot;/&gt;&lt;property id=&quot;20300&quot; value=&quot;Slide 24&quot;/&gt;&lt;property id=&quot;20307&quot; value=&quot;279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13717</TotalTime>
  <Words>1371</Words>
  <Application>Microsoft Office PowerPoint</Application>
  <PresentationFormat>On-screen Show (4:3)</PresentationFormat>
  <Paragraphs>243</Paragraphs>
  <Slides>24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Cambria Math</vt:lpstr>
      <vt:lpstr>Comic Sans MS</vt:lpstr>
      <vt:lpstr>Lora</vt:lpstr>
      <vt:lpstr>Symbol</vt:lpstr>
      <vt:lpstr>Office Theme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 Binek</dc:creator>
  <cp:lastModifiedBy>Christian Binek</cp:lastModifiedBy>
  <cp:revision>559</cp:revision>
  <dcterms:created xsi:type="dcterms:W3CDTF">2011-03-14T16:43:15Z</dcterms:created>
  <dcterms:modified xsi:type="dcterms:W3CDTF">2017-04-04T15:17:02Z</dcterms:modified>
</cp:coreProperties>
</file>