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71" autoAdjust="0"/>
    <p:restoredTop sz="94660"/>
  </p:normalViewPr>
  <p:slideViewPr>
    <p:cSldViewPr>
      <p:cViewPr varScale="1">
        <p:scale>
          <a:sx n="106" d="100"/>
          <a:sy n="106" d="100"/>
        </p:scale>
        <p:origin x="115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7" Type="http://schemas.openxmlformats.org/officeDocument/2006/relationships/image" Target="../media/image15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9.wmf"/><Relationship Id="rId7" Type="http://schemas.openxmlformats.org/officeDocument/2006/relationships/image" Target="../media/image20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7" Type="http://schemas.openxmlformats.org/officeDocument/2006/relationships/image" Target="../media/image29.wmf"/><Relationship Id="rId2" Type="http://schemas.openxmlformats.org/officeDocument/2006/relationships/image" Target="../media/image15.wmf"/><Relationship Id="rId1" Type="http://schemas.openxmlformats.org/officeDocument/2006/relationships/image" Target="../media/image25.wmf"/><Relationship Id="rId6" Type="http://schemas.openxmlformats.org/officeDocument/2006/relationships/image" Target="../media/image28.wmf"/><Relationship Id="rId5" Type="http://schemas.openxmlformats.org/officeDocument/2006/relationships/image" Target="../media/image16.wmf"/><Relationship Id="rId4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7" Type="http://schemas.openxmlformats.org/officeDocument/2006/relationships/image" Target="../media/image37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7.wmf"/><Relationship Id="rId4" Type="http://schemas.openxmlformats.org/officeDocument/2006/relationships/image" Target="../media/image41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32F8F-2767-42E6-9775-48C67BB836F5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408C9-FED1-4E25-9635-FC524EB95C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8342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408C9-FED1-4E25-9635-FC524EB95CF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323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408C9-FED1-4E25-9635-FC524EB95CF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120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408C9-FED1-4E25-9635-FC524EB95CF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77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408C9-FED1-4E25-9635-FC524EB95CF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72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408C9-FED1-4E25-9635-FC524EB95CF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21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408C9-FED1-4E25-9635-FC524EB95CF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278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408C9-FED1-4E25-9635-FC524EB95CF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6181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4408C9-FED1-4E25-9635-FC524EB95CF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558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1A8E-96A1-4A5F-B947-B8D9559EBBCC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1A8E-96A1-4A5F-B947-B8D9559EBBCC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1A8E-96A1-4A5F-B947-B8D9559EBBCC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1A8E-96A1-4A5F-B947-B8D9559EBBCC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1A8E-96A1-4A5F-B947-B8D9559EBBCC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1A8E-96A1-4A5F-B947-B8D9559EBBCC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1A8E-96A1-4A5F-B947-B8D9559EBBCC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1A8E-96A1-4A5F-B947-B8D9559EBBCC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1A8E-96A1-4A5F-B947-B8D9559EBBCC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1A8E-96A1-4A5F-B947-B8D9559EBBCC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81A8E-96A1-4A5F-B947-B8D9559EBBCC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81A8E-96A1-4A5F-B947-B8D9559EBBCC}" type="datetimeFigureOut">
              <a:rPr lang="en-US" smtClean="0"/>
              <a:pPr/>
              <a:t>3/16/2015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ADEE21-68D1-4DA6-8009-E27AB18F0D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oleObject" Target="../embeddings/oleObject6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6.wmf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10" Type="http://schemas.openxmlformats.org/officeDocument/2006/relationships/image" Target="../media/image3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7.wmf"/><Relationship Id="rId1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5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1.bin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9.wmf"/><Relationship Id="rId5" Type="http://schemas.openxmlformats.org/officeDocument/2006/relationships/image" Target="../media/image10.wmf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2.wmf"/><Relationship Id="rId14" Type="http://schemas.openxmlformats.org/officeDocument/2006/relationships/image" Target="../media/image1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22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22.w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9.bin"/><Relationship Id="rId17" Type="http://schemas.openxmlformats.org/officeDocument/2006/relationships/image" Target="../media/image20.wmf"/><Relationship Id="rId25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.bin"/><Relationship Id="rId20" Type="http://schemas.openxmlformats.org/officeDocument/2006/relationships/oleObject" Target="../embeddings/oleObject23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17.wmf"/><Relationship Id="rId24" Type="http://schemas.openxmlformats.org/officeDocument/2006/relationships/oleObject" Target="../embeddings/oleObject25.bin"/><Relationship Id="rId5" Type="http://schemas.openxmlformats.org/officeDocument/2006/relationships/image" Target="../media/image15.wmf"/><Relationship Id="rId15" Type="http://schemas.openxmlformats.org/officeDocument/2006/relationships/image" Target="../media/image19.wmf"/><Relationship Id="rId23" Type="http://schemas.openxmlformats.org/officeDocument/2006/relationships/image" Target="../media/image23.wmf"/><Relationship Id="rId10" Type="http://schemas.openxmlformats.org/officeDocument/2006/relationships/oleObject" Target="../embeddings/oleObject18.bin"/><Relationship Id="rId19" Type="http://schemas.openxmlformats.org/officeDocument/2006/relationships/image" Target="../media/image21.wmf"/><Relationship Id="rId4" Type="http://schemas.openxmlformats.org/officeDocument/2006/relationships/oleObject" Target="../embeddings/oleObject15.bin"/><Relationship Id="rId9" Type="http://schemas.openxmlformats.org/officeDocument/2006/relationships/image" Target="../media/image9.wmf"/><Relationship Id="rId14" Type="http://schemas.openxmlformats.org/officeDocument/2006/relationships/oleObject" Target="../embeddings/oleObject20.bin"/><Relationship Id="rId22" Type="http://schemas.openxmlformats.org/officeDocument/2006/relationships/oleObject" Target="../embeddings/oleObject2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30.jpeg"/><Relationship Id="rId18" Type="http://schemas.openxmlformats.org/officeDocument/2006/relationships/oleObject" Target="../embeddings/oleObject33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5.wmf"/><Relationship Id="rId12" Type="http://schemas.openxmlformats.org/officeDocument/2006/relationships/image" Target="../media/image27.wmf"/><Relationship Id="rId1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2.bin"/><Relationship Id="rId20" Type="http://schemas.openxmlformats.org/officeDocument/2006/relationships/image" Target="../media/image29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0.bin"/><Relationship Id="rId5" Type="http://schemas.openxmlformats.org/officeDocument/2006/relationships/image" Target="../media/image25.wmf"/><Relationship Id="rId15" Type="http://schemas.openxmlformats.org/officeDocument/2006/relationships/image" Target="../media/image16.wmf"/><Relationship Id="rId10" Type="http://schemas.openxmlformats.org/officeDocument/2006/relationships/oleObject" Target="../embeddings/oleObject29.bin"/><Relationship Id="rId19" Type="http://schemas.openxmlformats.org/officeDocument/2006/relationships/oleObject" Target="../embeddings/oleObject34.bin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3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39.bin"/><Relationship Id="rId18" Type="http://schemas.openxmlformats.org/officeDocument/2006/relationships/image" Target="../media/image37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4.wmf"/><Relationship Id="rId1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6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5" Type="http://schemas.openxmlformats.org/officeDocument/2006/relationships/oleObject" Target="../embeddings/oleObject40.bin"/><Relationship Id="rId10" Type="http://schemas.openxmlformats.org/officeDocument/2006/relationships/image" Target="../media/image33.wmf"/><Relationship Id="rId4" Type="http://schemas.openxmlformats.org/officeDocument/2006/relationships/image" Target="../media/image38.png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3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3.bin"/><Relationship Id="rId11" Type="http://schemas.openxmlformats.org/officeDocument/2006/relationships/image" Target="../media/image41.wmf"/><Relationship Id="rId5" Type="http://schemas.openxmlformats.org/officeDocument/2006/relationships/image" Target="../media/image7.wmf"/><Relationship Id="rId10" Type="http://schemas.openxmlformats.org/officeDocument/2006/relationships/oleObject" Target="../embeddings/oleObject45.bin"/><Relationship Id="rId4" Type="http://schemas.openxmlformats.org/officeDocument/2006/relationships/oleObject" Target="../embeddings/oleObject42.bin"/><Relationship Id="rId9" Type="http://schemas.openxmlformats.org/officeDocument/2006/relationships/image" Target="../media/image4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image" Target="../media/image46.wmf"/><Relationship Id="rId18" Type="http://schemas.openxmlformats.org/officeDocument/2006/relationships/oleObject" Target="../embeddings/oleObject53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50.bin"/><Relationship Id="rId17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2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7.bin"/><Relationship Id="rId11" Type="http://schemas.openxmlformats.org/officeDocument/2006/relationships/image" Target="../media/image45.wmf"/><Relationship Id="rId5" Type="http://schemas.openxmlformats.org/officeDocument/2006/relationships/image" Target="../media/image42.wmf"/><Relationship Id="rId15" Type="http://schemas.openxmlformats.org/officeDocument/2006/relationships/image" Target="../media/image47.wmf"/><Relationship Id="rId10" Type="http://schemas.openxmlformats.org/officeDocument/2006/relationships/oleObject" Target="../embeddings/oleObject49.bin"/><Relationship Id="rId19" Type="http://schemas.openxmlformats.org/officeDocument/2006/relationships/image" Target="../media/image49.wmf"/><Relationship Id="rId4" Type="http://schemas.openxmlformats.org/officeDocument/2006/relationships/oleObject" Target="../embeddings/oleObject46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5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133600" y="304800"/>
            <a:ext cx="4343400" cy="576263"/>
            <a:chOff x="1080655" y="304800"/>
            <a:chExt cx="4789055" cy="576263"/>
          </a:xfrm>
        </p:grpSpPr>
        <p:sp>
          <p:nvSpPr>
            <p:cNvPr id="5" name="Rectangle 26"/>
            <p:cNvSpPr>
              <a:spLocks noChangeArrowheads="1"/>
            </p:cNvSpPr>
            <p:nvPr/>
          </p:nvSpPr>
          <p:spPr bwMode="auto">
            <a:xfrm>
              <a:off x="1080655" y="304800"/>
              <a:ext cx="4789055" cy="576263"/>
            </a:xfrm>
            <a:prstGeom prst="rect">
              <a:avLst/>
            </a:prstGeom>
            <a:solidFill>
              <a:srgbClr val="007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6" name="Text Box 33"/>
            <p:cNvSpPr txBox="1">
              <a:spLocks noChangeArrowheads="1"/>
            </p:cNvSpPr>
            <p:nvPr/>
          </p:nvSpPr>
          <p:spPr bwMode="auto">
            <a:xfrm>
              <a:off x="2210677" y="362716"/>
              <a:ext cx="3070903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R-C circuits</a:t>
              </a:r>
              <a:endParaRPr lang="en-US" sz="2000" b="1" baseline="-25000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33400" y="24384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Next step in generalization is to allow for time dependencies</a:t>
            </a:r>
            <a:endParaRPr lang="en-US" b="1" baseline="-25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2954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So far we considered stationary situations only meaning: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28600" y="13716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121" name="Object 1"/>
          <p:cNvGraphicFramePr>
            <a:graphicFrameLocks noChangeAspect="1"/>
          </p:cNvGraphicFramePr>
          <p:nvPr/>
        </p:nvGraphicFramePr>
        <p:xfrm>
          <a:off x="685800" y="1828800"/>
          <a:ext cx="1427162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4" imgW="1130040" imgH="393480" progId="Equation.DSMT4">
                  <p:embed/>
                </p:oleObj>
              </mc:Choice>
              <mc:Fallback>
                <p:oleObj name="Equation" r:id="rId4" imgW="113004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828800"/>
                        <a:ext cx="1427162" cy="496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33400" y="2831068"/>
            <a:ext cx="845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For consistency we follow the textbook notation where time dependent quantities are labeled by lowercase symbols such as </a:t>
            </a:r>
            <a:r>
              <a:rPr lang="en-US" sz="1600" dirty="0" err="1" smtClean="0">
                <a:solidFill>
                  <a:srgbClr val="00B050"/>
                </a:solidFill>
                <a:latin typeface="Comic Sans MS" pitchFamily="66" charset="0"/>
              </a:rPr>
              <a:t>i</a:t>
            </a:r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=I(t), v=V(t), etc </a:t>
            </a:r>
            <a:endParaRPr lang="en-US" sz="1600" baseline="-25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pic>
        <p:nvPicPr>
          <p:cNvPr id="20" name="Picture 20"/>
          <p:cNvPicPr preferRelativeResize="0">
            <a:picLocks noChangeArrowheads="1"/>
          </p:cNvPicPr>
          <p:nvPr/>
        </p:nvPicPr>
        <p:blipFill>
          <a:blip r:embed="rId6" cstate="print">
            <a:clrChange>
              <a:clrFrom>
                <a:srgbClr val="182137"/>
              </a:clrFrom>
              <a:clrTo>
                <a:srgbClr val="182137">
                  <a:alpha val="0"/>
                </a:srgbClr>
              </a:clrTo>
            </a:clrChange>
          </a:blip>
          <a:srcRect b="4545"/>
          <a:stretch>
            <a:fillRect/>
          </a:stretch>
        </p:blipFill>
        <p:spPr bwMode="auto">
          <a:xfrm>
            <a:off x="429768" y="4109258"/>
            <a:ext cx="3476625" cy="244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1" name="Group 20"/>
          <p:cNvGrpSpPr/>
          <p:nvPr/>
        </p:nvGrpSpPr>
        <p:grpSpPr>
          <a:xfrm>
            <a:off x="381000" y="4871258"/>
            <a:ext cx="747328" cy="1533143"/>
            <a:chOff x="2355536" y="4562856"/>
            <a:chExt cx="747328" cy="1533143"/>
          </a:xfrm>
        </p:grpSpPr>
        <p:cxnSp>
          <p:nvCxnSpPr>
            <p:cNvPr id="22" name="Straight Connector 21"/>
            <p:cNvCxnSpPr/>
            <p:nvPr/>
          </p:nvCxnSpPr>
          <p:spPr>
            <a:xfrm rot="5400000" flipH="1" flipV="1">
              <a:off x="2537677" y="4758667"/>
              <a:ext cx="760997" cy="36937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 flipH="1" flipV="1">
              <a:off x="2159725" y="5530813"/>
              <a:ext cx="760997" cy="369376"/>
            </a:xfrm>
            <a:prstGeom prst="line">
              <a:avLst/>
            </a:prstGeom>
            <a:ln w="31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457200" y="3581400"/>
            <a:ext cx="41148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70C0"/>
                </a:solidFill>
                <a:latin typeface="Comic Sans MS" pitchFamily="66" charset="0"/>
              </a:rPr>
              <a:t>Let’s charge a capacitor again</a:t>
            </a:r>
            <a:endParaRPr lang="en-US" sz="2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72768" y="410925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-q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334768" y="4109258"/>
            <a:ext cx="42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+q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868168" y="6166658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a</a:t>
            </a:r>
            <a:endParaRPr lang="en-US" baseline="-25000" dirty="0"/>
          </a:p>
        </p:txBody>
      </p:sp>
      <p:sp>
        <p:nvSpPr>
          <p:cNvPr id="28" name="TextBox 27"/>
          <p:cNvSpPr txBox="1"/>
          <p:nvPr/>
        </p:nvSpPr>
        <p:spPr>
          <a:xfrm>
            <a:off x="1223174" y="6148370"/>
            <a:ext cx="396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b</a:t>
            </a:r>
            <a:endParaRPr lang="en-US" baseline="-25000" dirty="0"/>
          </a:p>
        </p:txBody>
      </p:sp>
      <p:sp>
        <p:nvSpPr>
          <p:cNvPr id="29" name="TextBox 28"/>
          <p:cNvSpPr txBox="1"/>
          <p:nvPr/>
        </p:nvSpPr>
        <p:spPr>
          <a:xfrm>
            <a:off x="1725168" y="4947458"/>
            <a:ext cx="1047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</a:t>
            </a:r>
            <a:r>
              <a:rPr lang="en-US" baseline="-25000" dirty="0" err="1" smtClean="0"/>
              <a:t>ab</a:t>
            </a:r>
            <a:r>
              <a:rPr lang="en-US" dirty="0" smtClean="0"/>
              <a:t>=</a:t>
            </a:r>
            <a:r>
              <a:rPr lang="en-US" dirty="0" err="1" smtClean="0"/>
              <a:t>V</a:t>
            </a:r>
            <a:r>
              <a:rPr lang="en-US" baseline="-25000" dirty="0" err="1" smtClean="0"/>
              <a:t>a</a:t>
            </a:r>
            <a:r>
              <a:rPr lang="en-US" dirty="0" err="1" smtClean="0"/>
              <a:t>-V</a:t>
            </a:r>
            <a:r>
              <a:rPr lang="en-US" baseline="-25000" dirty="0" err="1" smtClean="0"/>
              <a:t>b</a:t>
            </a:r>
            <a:endParaRPr lang="en-US" baseline="-25000" dirty="0"/>
          </a:p>
        </p:txBody>
      </p:sp>
      <p:sp>
        <p:nvSpPr>
          <p:cNvPr id="30" name="AutoShape 7"/>
          <p:cNvSpPr>
            <a:spLocks noChangeArrowheads="1"/>
          </p:cNvSpPr>
          <p:nvPr/>
        </p:nvSpPr>
        <p:spPr bwMode="auto">
          <a:xfrm>
            <a:off x="4495800" y="51816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57800" y="3657600"/>
            <a:ext cx="296227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 descr="http://m4.sourcingmap.com/photo_new/20110705/g/ux_a11070500ux0265_ux_g03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69635">
            <a:off x="3083330" y="4678163"/>
            <a:ext cx="1205781" cy="1205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1500000">
                                      <p:cBhvr>
                                        <p:cTn id="5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500"/>
                            </p:stCondLst>
                            <p:childTnLst>
                              <p:par>
                                <p:cTn id="6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 animBg="1"/>
      <p:bldP spid="18" grpId="0"/>
      <p:bldP spid="24" grpId="0"/>
      <p:bldP spid="25" grpId="0"/>
      <p:bldP spid="26" grpId="0"/>
      <p:bldP spid="27" grpId="0"/>
      <p:bldP spid="28" grpId="0"/>
      <p:bldP spid="29" grpId="0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1112065" y="2026465"/>
            <a:ext cx="76562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 transportation of charge to the capacitor means a current </a:t>
            </a:r>
            <a:r>
              <a:rPr lang="en-US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 is flowing</a:t>
            </a:r>
          </a:p>
          <a:p>
            <a:r>
              <a:rPr lang="en-US" dirty="0" smtClean="0">
                <a:latin typeface="Comic Sans MS" pitchFamily="66" charset="0"/>
              </a:rPr>
              <a:t>The current gives rise to a voltage drop across the resistor R</a:t>
            </a:r>
          </a:p>
          <a:p>
            <a:r>
              <a:rPr lang="en-US" dirty="0" smtClean="0">
                <a:latin typeface="Comic Sans MS" pitchFamily="66" charset="0"/>
              </a:rPr>
              <a:t>which reads: </a:t>
            </a:r>
            <a:endParaRPr lang="en-US" dirty="0"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810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What happens during the charging process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28600" y="4572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838200" y="16002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85800" y="990600"/>
            <a:ext cx="50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 capacitor starts to accumulate charge 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82988" y="1508509"/>
            <a:ext cx="55226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 voltage </a:t>
            </a:r>
            <a:r>
              <a:rPr lang="en-US" dirty="0" err="1" smtClean="0">
                <a:latin typeface="Comic Sans MS" pitchFamily="66" charset="0"/>
              </a:rPr>
              <a:t>v</a:t>
            </a:r>
            <a:r>
              <a:rPr lang="en-US" baseline="-25000" dirty="0" err="1" smtClean="0">
                <a:latin typeface="Comic Sans MS" pitchFamily="66" charset="0"/>
              </a:rPr>
              <a:t>ab</a:t>
            </a:r>
            <a:r>
              <a:rPr lang="en-US" dirty="0" smtClean="0">
                <a:latin typeface="Comic Sans MS" pitchFamily="66" charset="0"/>
              </a:rPr>
              <a:t> starts to build up which is given by  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3080" name="Object 8"/>
          <p:cNvGraphicFramePr>
            <a:graphicFrameLocks noChangeAspect="1"/>
          </p:cNvGraphicFramePr>
          <p:nvPr/>
        </p:nvGraphicFramePr>
        <p:xfrm>
          <a:off x="2667000" y="2895600"/>
          <a:ext cx="838200" cy="376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4" imgW="507960" imgH="228600" progId="Equation.DSMT4">
                  <p:embed/>
                </p:oleObj>
              </mc:Choice>
              <mc:Fallback>
                <p:oleObj name="Equation" r:id="rId4" imgW="50796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895600"/>
                        <a:ext cx="838200" cy="3764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838200" y="21336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81" name="Object 9"/>
          <p:cNvGraphicFramePr>
            <a:graphicFrameLocks noChangeAspect="1"/>
          </p:cNvGraphicFramePr>
          <p:nvPr/>
        </p:nvGraphicFramePr>
        <p:xfrm>
          <a:off x="6477000" y="1469682"/>
          <a:ext cx="669925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6" imgW="495000" imgH="393480" progId="Equation.DSMT4">
                  <p:embed/>
                </p:oleObj>
              </mc:Choice>
              <mc:Fallback>
                <p:oleObj name="Equation" r:id="rId6" imgW="49500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1469682"/>
                        <a:ext cx="669925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33400" y="3276600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Using Kirchhoff’s loop rule we conclude</a:t>
            </a:r>
            <a:endParaRPr lang="en-US" b="1" baseline="-25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685800" y="3810000"/>
          <a:ext cx="152876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8" imgW="927000" imgH="393480" progId="Equation.DSMT4">
                  <p:embed/>
                </p:oleObj>
              </mc:Choice>
              <mc:Fallback>
                <p:oleObj name="Equation" r:id="rId8" imgW="92700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810000"/>
                        <a:ext cx="1528762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334000" y="2895600"/>
            <a:ext cx="1981200" cy="2019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Arc 28"/>
          <p:cNvSpPr/>
          <p:nvPr/>
        </p:nvSpPr>
        <p:spPr>
          <a:xfrm>
            <a:off x="5715000" y="3581400"/>
            <a:ext cx="685800" cy="609600"/>
          </a:xfrm>
          <a:prstGeom prst="arc">
            <a:avLst>
              <a:gd name="adj1" fmla="val 6210061"/>
              <a:gd name="adj2" fmla="val 0"/>
            </a:avLst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457200" y="4648200"/>
            <a:ext cx="533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 the definition of current as</a:t>
            </a:r>
            <a:endParaRPr lang="en-US" baseline="-25000" dirty="0">
              <a:latin typeface="Comic Sans MS" pitchFamily="66" charset="0"/>
            </a:endParaRPr>
          </a:p>
        </p:txBody>
      </p:sp>
      <p:graphicFrame>
        <p:nvGraphicFramePr>
          <p:cNvPr id="3083" name="Object 11"/>
          <p:cNvGraphicFramePr>
            <a:graphicFrameLocks noChangeAspect="1"/>
          </p:cNvGraphicFramePr>
          <p:nvPr/>
        </p:nvGraphicFramePr>
        <p:xfrm>
          <a:off x="4267200" y="4495800"/>
          <a:ext cx="6905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11" imgW="419040" imgH="393480" progId="Equation.DSMT4">
                  <p:embed/>
                </p:oleObj>
              </mc:Choice>
              <mc:Fallback>
                <p:oleObj name="Equation" r:id="rId11" imgW="41904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495800"/>
                        <a:ext cx="690563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AutoShape 7"/>
          <p:cNvSpPr>
            <a:spLocks noChangeArrowheads="1"/>
          </p:cNvSpPr>
          <p:nvPr/>
        </p:nvSpPr>
        <p:spPr bwMode="auto">
          <a:xfrm>
            <a:off x="685800" y="54864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1249363" y="5181600"/>
          <a:ext cx="14668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13" imgW="888840" imgH="393480" progId="Equation.DSMT4">
                  <p:embed/>
                </p:oleObj>
              </mc:Choice>
              <mc:Fallback>
                <p:oleObj name="Equation" r:id="rId13" imgW="888840" imgH="393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9363" y="5181600"/>
                        <a:ext cx="146685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200400" y="5337776"/>
            <a:ext cx="5943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Inhomogeneous first order linear differential equation</a:t>
            </a:r>
            <a:endParaRPr lang="en-US" sz="1600" baseline="-25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9600" y="5867400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Since in the very first moment when the switch is closed there is not charge in the capacitor we have the initial condition q(t=0)=0 </a:t>
            </a:r>
            <a:endParaRPr lang="en-US" baseline="-25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3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4" grpId="0"/>
      <p:bldP spid="5" grpId="0" animBg="1"/>
      <p:bldP spid="10" grpId="0" animBg="1"/>
      <p:bldP spid="12" grpId="0"/>
      <p:bldP spid="18" grpId="0"/>
      <p:bldP spid="20" grpId="0" animBg="1"/>
      <p:bldP spid="25" grpId="0"/>
      <p:bldP spid="29" grpId="0" animBg="1"/>
      <p:bldP spid="30" grpId="0"/>
      <p:bldP spid="31" grpId="0" animBg="1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3810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Lets consider common strategies to solve such a differential equation</a:t>
            </a:r>
            <a:endParaRPr lang="en-US" baseline="-25000" dirty="0">
              <a:latin typeface="Comic Sans MS" pitchFamily="66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228600" y="457200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85800" y="914400"/>
            <a:ext cx="830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We use intuition to get an idea of the solution.</a:t>
            </a:r>
          </a:p>
          <a:p>
            <a:r>
              <a:rPr lang="en-US" dirty="0" smtClean="0">
                <a:latin typeface="Comic Sans MS" pitchFamily="66" charset="0"/>
              </a:rPr>
              <a:t>We know that initially q=0 and after a long time when the charging process is finished </a:t>
            </a:r>
            <a:r>
              <a:rPr lang="en-US" dirty="0" err="1" smtClean="0">
                <a:latin typeface="Comic Sans MS" pitchFamily="66" charset="0"/>
              </a:rPr>
              <a:t>i</a:t>
            </a:r>
            <a:r>
              <a:rPr lang="en-US" dirty="0" smtClean="0">
                <a:latin typeface="Comic Sans MS" pitchFamily="66" charset="0"/>
              </a:rPr>
              <a:t>=0 and hence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838200" y="3352800"/>
            <a:ext cx="13628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Let’s guess</a:t>
            </a:r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3581400" y="1524000"/>
          <a:ext cx="1716088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2" name="Equation" r:id="rId4" imgW="1041120" imgH="203040" progId="Equation.DSMT4">
                  <p:embed/>
                </p:oleObj>
              </mc:Choice>
              <mc:Fallback>
                <p:oleObj name="Equation" r:id="rId4" imgW="1041120" imgH="20304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524000"/>
                        <a:ext cx="1716088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5400000" flipH="1" flipV="1">
            <a:off x="342900" y="25527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838200" y="3048000"/>
            <a:ext cx="2667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33400" y="19050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914400" y="2371253"/>
            <a:ext cx="22860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3352800" y="2209800"/>
          <a:ext cx="439738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3" name="Equation" r:id="rId6" imgW="266400" imgH="177480" progId="Equation.DSMT4">
                  <p:embed/>
                </p:oleObj>
              </mc:Choice>
              <mc:Fallback>
                <p:oleObj name="Equation" r:id="rId6" imgW="266400" imgH="177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2209800"/>
                        <a:ext cx="439738" cy="293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Freeform 31"/>
          <p:cNvSpPr/>
          <p:nvPr/>
        </p:nvSpPr>
        <p:spPr>
          <a:xfrm>
            <a:off x="923453" y="2378043"/>
            <a:ext cx="1946496" cy="672975"/>
          </a:xfrm>
          <a:custGeom>
            <a:avLst/>
            <a:gdLst>
              <a:gd name="connsiteX0" fmla="*/ 0 w 1946496"/>
              <a:gd name="connsiteY0" fmla="*/ 672975 h 672975"/>
              <a:gd name="connsiteX1" fmla="*/ 235391 w 1946496"/>
              <a:gd name="connsiteY1" fmla="*/ 383264 h 672975"/>
              <a:gd name="connsiteX2" fmla="*/ 615636 w 1946496"/>
              <a:gd name="connsiteY2" fmla="*/ 138820 h 672975"/>
              <a:gd name="connsiteX3" fmla="*/ 1131684 w 1946496"/>
              <a:gd name="connsiteY3" fmla="*/ 21125 h 672975"/>
              <a:gd name="connsiteX4" fmla="*/ 1946496 w 1946496"/>
              <a:gd name="connsiteY4" fmla="*/ 12072 h 67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6496" h="672975">
                <a:moveTo>
                  <a:pt x="0" y="672975"/>
                </a:moveTo>
                <a:cubicBezTo>
                  <a:pt x="66392" y="572632"/>
                  <a:pt x="132785" y="472290"/>
                  <a:pt x="235391" y="383264"/>
                </a:cubicBezTo>
                <a:cubicBezTo>
                  <a:pt x="337997" y="294238"/>
                  <a:pt x="466254" y="199176"/>
                  <a:pt x="615636" y="138820"/>
                </a:cubicBezTo>
                <a:cubicBezTo>
                  <a:pt x="765018" y="78464"/>
                  <a:pt x="909874" y="42250"/>
                  <a:pt x="1131684" y="21125"/>
                </a:cubicBezTo>
                <a:cubicBezTo>
                  <a:pt x="1353494" y="0"/>
                  <a:pt x="1649995" y="6036"/>
                  <a:pt x="1946496" y="12072"/>
                </a:cubicBezTo>
              </a:path>
            </a:pathLst>
          </a:cu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2133600" y="3200400"/>
          <a:ext cx="1887537" cy="755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4" name="Equation" r:id="rId8" imgW="1206360" imgH="482400" progId="Equation.DSMT4">
                  <p:embed/>
                </p:oleObj>
              </mc:Choice>
              <mc:Fallback>
                <p:oleObj name="Equation" r:id="rId8" imgW="1206360" imgH="4824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200400"/>
                        <a:ext cx="1887537" cy="7553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ectangle 42"/>
          <p:cNvSpPr/>
          <p:nvPr/>
        </p:nvSpPr>
        <p:spPr>
          <a:xfrm>
            <a:off x="838200" y="3962400"/>
            <a:ext cx="74735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and check if it works and, if so, let’s determine the time constant </a:t>
            </a:r>
            <a:r>
              <a:rPr lang="en-US" dirty="0" smtClean="0">
                <a:latin typeface="Comic Sans MS" pitchFamily="66" charset="0"/>
                <a:sym typeface="Symbol"/>
              </a:rPr>
              <a:t></a:t>
            </a:r>
            <a:endParaRPr lang="en-US" dirty="0" smtClean="0">
              <a:latin typeface="Comic Sans MS" pitchFamily="66" charset="0"/>
            </a:endParaRPr>
          </a:p>
        </p:txBody>
      </p:sp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990600" y="5791200"/>
          <a:ext cx="14668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5" name="Equation" r:id="rId10" imgW="888840" imgH="393480" progId="Equation.DSMT4">
                  <p:embed/>
                </p:oleObj>
              </mc:Choice>
              <mc:Fallback>
                <p:oleObj name="Equation" r:id="rId10" imgW="88884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791200"/>
                        <a:ext cx="146685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914400" y="4343400"/>
          <a:ext cx="1987550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6" name="Equation" r:id="rId12" imgW="1206360" imgH="482400" progId="Equation.DSMT4">
                  <p:embed/>
                </p:oleObj>
              </mc:Choice>
              <mc:Fallback>
                <p:oleObj name="Equation" r:id="rId12" imgW="1206360" imgH="4824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343400"/>
                        <a:ext cx="1987550" cy="795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" name="AutoShape 7"/>
          <p:cNvSpPr>
            <a:spLocks noChangeArrowheads="1"/>
          </p:cNvSpPr>
          <p:nvPr/>
        </p:nvSpPr>
        <p:spPr bwMode="auto">
          <a:xfrm>
            <a:off x="3124200" y="46482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3962400" y="4419600"/>
          <a:ext cx="1360487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7" name="Equation" r:id="rId13" imgW="825480" imgH="419040" progId="Equation.DSMT4">
                  <p:embed/>
                </p:oleObj>
              </mc:Choice>
              <mc:Fallback>
                <p:oleObj name="Equation" r:id="rId13" imgW="825480" imgH="4190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419600"/>
                        <a:ext cx="1360487" cy="69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Rectangle 47"/>
          <p:cNvSpPr/>
          <p:nvPr/>
        </p:nvSpPr>
        <p:spPr>
          <a:xfrm>
            <a:off x="914400" y="5257800"/>
            <a:ext cx="20152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Substitution into</a:t>
            </a:r>
          </a:p>
        </p:txBody>
      </p:sp>
      <p:sp>
        <p:nvSpPr>
          <p:cNvPr id="49" name="AutoShape 7"/>
          <p:cNvSpPr>
            <a:spLocks noChangeArrowheads="1"/>
          </p:cNvSpPr>
          <p:nvPr/>
        </p:nvSpPr>
        <p:spPr bwMode="auto">
          <a:xfrm>
            <a:off x="2743200" y="6077894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93" name="Object 13"/>
          <p:cNvGraphicFramePr>
            <a:graphicFrameLocks noChangeAspect="1"/>
          </p:cNvGraphicFramePr>
          <p:nvPr/>
        </p:nvGraphicFramePr>
        <p:xfrm>
          <a:off x="3352800" y="5754988"/>
          <a:ext cx="3014663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8" name="Equation" r:id="rId15" imgW="1828800" imgH="482400" progId="Equation.DSMT4">
                  <p:embed/>
                </p:oleObj>
              </mc:Choice>
              <mc:Fallback>
                <p:oleObj name="Equation" r:id="rId15" imgW="1828800" imgH="4824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754988"/>
                        <a:ext cx="3014663" cy="795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" name="AutoShape 7"/>
          <p:cNvSpPr>
            <a:spLocks noChangeArrowheads="1"/>
          </p:cNvSpPr>
          <p:nvPr/>
        </p:nvSpPr>
        <p:spPr bwMode="auto">
          <a:xfrm>
            <a:off x="6705600" y="60960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95" name="Object 15"/>
          <p:cNvGraphicFramePr>
            <a:graphicFrameLocks noChangeAspect="1"/>
          </p:cNvGraphicFramePr>
          <p:nvPr/>
        </p:nvGraphicFramePr>
        <p:xfrm>
          <a:off x="7162800" y="6019800"/>
          <a:ext cx="795337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9" name="Equation" r:id="rId17" imgW="482400" imgH="177480" progId="Equation.DSMT4">
                  <p:embed/>
                </p:oleObj>
              </mc:Choice>
              <mc:Fallback>
                <p:oleObj name="Equation" r:id="rId17" imgW="482400" imgH="177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6019800"/>
                        <a:ext cx="795337" cy="293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3581400" y="281940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5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4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17" grpId="0"/>
      <p:bldP spid="19" grpId="0"/>
      <p:bldP spid="27" grpId="0"/>
      <p:bldP spid="32" grpId="0" animBg="1"/>
      <p:bldP spid="43" grpId="0"/>
      <p:bldP spid="46" grpId="0" animBg="1"/>
      <p:bldP spid="48" grpId="0"/>
      <p:bldP spid="49" grpId="0" animBg="1"/>
      <p:bldP spid="52" grpId="0" animBg="1"/>
      <p:bldP spid="5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AutoShape 19"/>
          <p:cNvSpPr>
            <a:spLocks noChangeArrowheads="1"/>
          </p:cNvSpPr>
          <p:nvPr/>
        </p:nvSpPr>
        <p:spPr bwMode="auto">
          <a:xfrm>
            <a:off x="6629400" y="5867400"/>
            <a:ext cx="2438400" cy="9906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0" y="381000"/>
            <a:ext cx="3422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Our guess works if we chose </a:t>
            </a:r>
          </a:p>
        </p:txBody>
      </p:sp>
      <p:sp>
        <p:nvSpPr>
          <p:cNvPr id="20" name="AutoShape 7"/>
          <p:cNvSpPr>
            <a:spLocks noChangeArrowheads="1"/>
          </p:cNvSpPr>
          <p:nvPr/>
        </p:nvSpPr>
        <p:spPr bwMode="auto">
          <a:xfrm>
            <a:off x="304800" y="497188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3962400" y="420988"/>
          <a:ext cx="795338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2" name="Equation" r:id="rId4" imgW="482400" imgH="177480" progId="Equation.DSMT4">
                  <p:embed/>
                </p:oleObj>
              </mc:Choice>
              <mc:Fallback>
                <p:oleObj name="Equation" r:id="rId4" imgW="48240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420988"/>
                        <a:ext cx="795338" cy="293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838200" y="838200"/>
          <a:ext cx="2112962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3" name="Equation" r:id="rId6" imgW="1282680" imgH="482400" progId="Equation.DSMT4">
                  <p:embed/>
                </p:oleObj>
              </mc:Choice>
              <mc:Fallback>
                <p:oleObj name="Equation" r:id="rId6" imgW="1282680" imgH="4824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838200"/>
                        <a:ext cx="2112962" cy="79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609600" y="1840468"/>
            <a:ext cx="845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Guessing is a common strategy to solve differential equations </a:t>
            </a:r>
          </a:p>
          <a:p>
            <a:r>
              <a:rPr lang="en-US" dirty="0" smtClean="0">
                <a:latin typeface="Comic Sans MS" pitchFamily="66" charset="0"/>
              </a:rPr>
              <a:t>In the case of a linear first order differential equation there is a systematic </a:t>
            </a:r>
          </a:p>
          <a:p>
            <a:r>
              <a:rPr lang="en-US" dirty="0" smtClean="0">
                <a:latin typeface="Comic Sans MS" pitchFamily="66" charset="0"/>
              </a:rPr>
              <a:t>integration approach which always works</a:t>
            </a:r>
          </a:p>
        </p:txBody>
      </p:sp>
      <p:sp>
        <p:nvSpPr>
          <p:cNvPr id="24" name="Oval 23"/>
          <p:cNvSpPr/>
          <p:nvPr/>
        </p:nvSpPr>
        <p:spPr>
          <a:xfrm>
            <a:off x="228600" y="1916668"/>
            <a:ext cx="228600" cy="228600"/>
          </a:xfrm>
          <a:prstGeom prst="ellipse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609600" y="2895600"/>
          <a:ext cx="14668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4" name="Equation" r:id="rId8" imgW="888840" imgH="393480" progId="Equation.DSMT4">
                  <p:embed/>
                </p:oleObj>
              </mc:Choice>
              <mc:Fallback>
                <p:oleObj name="Equation" r:id="rId8" imgW="88884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895600"/>
                        <a:ext cx="146685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AutoShape 7"/>
          <p:cNvSpPr>
            <a:spLocks noChangeArrowheads="1"/>
          </p:cNvSpPr>
          <p:nvPr/>
        </p:nvSpPr>
        <p:spPr bwMode="auto">
          <a:xfrm>
            <a:off x="2286000" y="3164188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2895600" y="2922759"/>
          <a:ext cx="1320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5" name="Equation" r:id="rId10" imgW="799920" imgH="393480" progId="Equation.DSMT4">
                  <p:embed/>
                </p:oleObj>
              </mc:Choice>
              <mc:Fallback>
                <p:oleObj name="Equation" r:id="rId10" imgW="79992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922759"/>
                        <a:ext cx="13208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AutoShape 7"/>
          <p:cNvSpPr>
            <a:spLocks noChangeArrowheads="1"/>
          </p:cNvSpPr>
          <p:nvPr/>
        </p:nvSpPr>
        <p:spPr bwMode="auto">
          <a:xfrm>
            <a:off x="4495800" y="32004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609600" y="3733800"/>
          <a:ext cx="22225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6" name="Equation" r:id="rId12" imgW="1346040" imgH="495000" progId="Equation.DSMT4">
                  <p:embed/>
                </p:oleObj>
              </mc:Choice>
              <mc:Fallback>
                <p:oleObj name="Equation" r:id="rId12" imgW="1346040" imgH="4950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733800"/>
                        <a:ext cx="2222500" cy="815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9"/>
          <p:cNvSpPr/>
          <p:nvPr/>
        </p:nvSpPr>
        <p:spPr>
          <a:xfrm>
            <a:off x="3200400" y="3886200"/>
            <a:ext cx="16337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 q(t=0)=0</a:t>
            </a:r>
          </a:p>
        </p:txBody>
      </p:sp>
      <p:sp>
        <p:nvSpPr>
          <p:cNvPr id="31" name="AutoShape 7"/>
          <p:cNvSpPr>
            <a:spLocks noChangeArrowheads="1"/>
          </p:cNvSpPr>
          <p:nvPr/>
        </p:nvSpPr>
        <p:spPr bwMode="auto">
          <a:xfrm>
            <a:off x="4953000" y="3993335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5507038" y="3657600"/>
          <a:ext cx="1552575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7" name="Equation" r:id="rId14" imgW="939600" imgH="482400" progId="Equation.DSMT4">
                  <p:embed/>
                </p:oleObj>
              </mc:Choice>
              <mc:Fallback>
                <p:oleObj name="Equation" r:id="rId14" imgW="939600" imgH="4824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7038" y="3657600"/>
                        <a:ext cx="1552575" cy="79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32"/>
          <p:cNvSpPr/>
          <p:nvPr/>
        </p:nvSpPr>
        <p:spPr>
          <a:xfrm>
            <a:off x="457200" y="4876800"/>
            <a:ext cx="649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</a:t>
            </a:r>
          </a:p>
        </p:txBody>
      </p:sp>
      <p:graphicFrame>
        <p:nvGraphicFramePr>
          <p:cNvPr id="18446" name="Object 14"/>
          <p:cNvGraphicFramePr>
            <a:graphicFrameLocks noChangeAspect="1"/>
          </p:cNvGraphicFramePr>
          <p:nvPr/>
        </p:nvGraphicFramePr>
        <p:xfrm>
          <a:off x="1219200" y="4876800"/>
          <a:ext cx="2224088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8" name="Equation" r:id="rId16" imgW="1346040" imgH="203040" progId="Equation.DSMT4">
                  <p:embed/>
                </p:oleObj>
              </mc:Choice>
              <mc:Fallback>
                <p:oleObj name="Equation" r:id="rId16" imgW="1346040" imgH="2030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876800"/>
                        <a:ext cx="2224088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AutoShape 7"/>
          <p:cNvSpPr>
            <a:spLocks noChangeArrowheads="1"/>
          </p:cNvSpPr>
          <p:nvPr/>
        </p:nvSpPr>
        <p:spPr bwMode="auto">
          <a:xfrm>
            <a:off x="609600" y="57150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47" name="Object 15"/>
          <p:cNvGraphicFramePr>
            <a:graphicFrameLocks noChangeAspect="1"/>
          </p:cNvGraphicFramePr>
          <p:nvPr/>
        </p:nvGraphicFramePr>
        <p:xfrm>
          <a:off x="990600" y="5410200"/>
          <a:ext cx="1406525" cy="79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69" name="Equation" r:id="rId18" imgW="850680" imgH="482400" progId="Equation.DSMT4">
                  <p:embed/>
                </p:oleObj>
              </mc:Choice>
              <mc:Fallback>
                <p:oleObj name="Equation" r:id="rId18" imgW="850680" imgH="4824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410200"/>
                        <a:ext cx="1406525" cy="795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AutoShape 7"/>
          <p:cNvSpPr>
            <a:spLocks noChangeArrowheads="1"/>
          </p:cNvSpPr>
          <p:nvPr/>
        </p:nvSpPr>
        <p:spPr bwMode="auto">
          <a:xfrm>
            <a:off x="2590800" y="57150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48" name="Object 16"/>
          <p:cNvGraphicFramePr>
            <a:graphicFrameLocks noChangeAspect="1"/>
          </p:cNvGraphicFramePr>
          <p:nvPr/>
        </p:nvGraphicFramePr>
        <p:xfrm>
          <a:off x="3124200" y="5437359"/>
          <a:ext cx="1636713" cy="649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0" name="Equation" r:id="rId20" imgW="990360" imgH="393480" progId="Equation.DSMT4">
                  <p:embed/>
                </p:oleObj>
              </mc:Choice>
              <mc:Fallback>
                <p:oleObj name="Equation" r:id="rId20" imgW="990360" imgH="393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5437359"/>
                        <a:ext cx="1636713" cy="649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AutoShape 7"/>
          <p:cNvSpPr>
            <a:spLocks noChangeArrowheads="1"/>
          </p:cNvSpPr>
          <p:nvPr/>
        </p:nvSpPr>
        <p:spPr bwMode="auto">
          <a:xfrm>
            <a:off x="4953000" y="57150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49" name="Object 17"/>
          <p:cNvGraphicFramePr>
            <a:graphicFrameLocks noChangeAspect="1"/>
          </p:cNvGraphicFramePr>
          <p:nvPr/>
        </p:nvGraphicFramePr>
        <p:xfrm>
          <a:off x="5410200" y="5410200"/>
          <a:ext cx="1363663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1" name="Equation" r:id="rId22" imgW="825480" imgH="419040" progId="Equation.DSMT4">
                  <p:embed/>
                </p:oleObj>
              </mc:Choice>
              <mc:Fallback>
                <p:oleObj name="Equation" r:id="rId22" imgW="825480" imgH="419040" progId="Equation.DSMT4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410200"/>
                        <a:ext cx="1363663" cy="69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AutoShape 7"/>
          <p:cNvSpPr>
            <a:spLocks noChangeArrowheads="1"/>
          </p:cNvSpPr>
          <p:nvPr/>
        </p:nvSpPr>
        <p:spPr bwMode="auto">
          <a:xfrm>
            <a:off x="6248400" y="62484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50" name="Object 18"/>
          <p:cNvGraphicFramePr>
            <a:graphicFrameLocks noChangeAspect="1"/>
          </p:cNvGraphicFramePr>
          <p:nvPr/>
        </p:nvGraphicFramePr>
        <p:xfrm>
          <a:off x="6761163" y="5986463"/>
          <a:ext cx="2154237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72" name="Equation" r:id="rId24" imgW="1307880" imgH="482400" progId="Equation.DSMT4">
                  <p:embed/>
                </p:oleObj>
              </mc:Choice>
              <mc:Fallback>
                <p:oleObj name="Equation" r:id="rId24" imgW="1307880" imgH="48240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1163" y="5986463"/>
                        <a:ext cx="2154237" cy="795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8" dur="5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1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000"/>
                            </p:stCondLst>
                            <p:childTnLst>
                              <p:par>
                                <p:cTn id="1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12" grpId="0"/>
      <p:bldP spid="20" grpId="0" animBg="1"/>
      <p:bldP spid="23" grpId="0"/>
      <p:bldP spid="24" grpId="0" animBg="1"/>
      <p:bldP spid="26" grpId="0" animBg="1"/>
      <p:bldP spid="28" grpId="0" animBg="1"/>
      <p:bldP spid="30" grpId="0"/>
      <p:bldP spid="31" grpId="0" animBg="1"/>
      <p:bldP spid="33" grpId="0"/>
      <p:bldP spid="35" grpId="0" animBg="1"/>
      <p:bldP spid="37" grpId="0" animBg="1"/>
      <p:bldP spid="39" grpId="0" animBg="1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Straight Arrow Connector 44"/>
          <p:cNvCxnSpPr/>
          <p:nvPr/>
        </p:nvCxnSpPr>
        <p:spPr>
          <a:xfrm rot="5400000" flipH="1" flipV="1">
            <a:off x="114300" y="10287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609600" y="1524000"/>
            <a:ext cx="2667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04800" y="3810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685800" y="847253"/>
            <a:ext cx="22860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5" name="Object 2"/>
          <p:cNvGraphicFramePr>
            <a:graphicFrameLocks noChangeAspect="1"/>
          </p:cNvGraphicFramePr>
          <p:nvPr/>
        </p:nvGraphicFramePr>
        <p:xfrm>
          <a:off x="3052763" y="623888"/>
          <a:ext cx="98583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name="Equation" r:id="rId4" imgW="596880" imgH="253800" progId="Equation.DSMT4">
                  <p:embed/>
                </p:oleObj>
              </mc:Choice>
              <mc:Fallback>
                <p:oleObj name="Equation" r:id="rId4" imgW="596880" imgH="253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2763" y="623888"/>
                        <a:ext cx="985837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Freeform 56"/>
          <p:cNvSpPr/>
          <p:nvPr/>
        </p:nvSpPr>
        <p:spPr>
          <a:xfrm>
            <a:off x="694853" y="854043"/>
            <a:ext cx="1946496" cy="672975"/>
          </a:xfrm>
          <a:custGeom>
            <a:avLst/>
            <a:gdLst>
              <a:gd name="connsiteX0" fmla="*/ 0 w 1946496"/>
              <a:gd name="connsiteY0" fmla="*/ 672975 h 672975"/>
              <a:gd name="connsiteX1" fmla="*/ 235391 w 1946496"/>
              <a:gd name="connsiteY1" fmla="*/ 383264 h 672975"/>
              <a:gd name="connsiteX2" fmla="*/ 615636 w 1946496"/>
              <a:gd name="connsiteY2" fmla="*/ 138820 h 672975"/>
              <a:gd name="connsiteX3" fmla="*/ 1131684 w 1946496"/>
              <a:gd name="connsiteY3" fmla="*/ 21125 h 672975"/>
              <a:gd name="connsiteX4" fmla="*/ 1946496 w 1946496"/>
              <a:gd name="connsiteY4" fmla="*/ 12072 h 672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46496" h="672975">
                <a:moveTo>
                  <a:pt x="0" y="672975"/>
                </a:moveTo>
                <a:cubicBezTo>
                  <a:pt x="66392" y="572632"/>
                  <a:pt x="132785" y="472290"/>
                  <a:pt x="235391" y="383264"/>
                </a:cubicBezTo>
                <a:cubicBezTo>
                  <a:pt x="337997" y="294238"/>
                  <a:pt x="466254" y="199176"/>
                  <a:pt x="615636" y="138820"/>
                </a:cubicBezTo>
                <a:cubicBezTo>
                  <a:pt x="765018" y="78464"/>
                  <a:pt x="909874" y="42250"/>
                  <a:pt x="1131684" y="21125"/>
                </a:cubicBezTo>
                <a:cubicBezTo>
                  <a:pt x="1353494" y="0"/>
                  <a:pt x="1649995" y="6036"/>
                  <a:pt x="1946496" y="12072"/>
                </a:cubicBezTo>
              </a:path>
            </a:pathLst>
          </a:cu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3048000" y="1600200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60" name="Rectangle 59"/>
          <p:cNvSpPr/>
          <p:nvPr/>
        </p:nvSpPr>
        <p:spPr>
          <a:xfrm>
            <a:off x="533400" y="2286000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After time</a:t>
            </a:r>
          </a:p>
        </p:txBody>
      </p:sp>
      <p:graphicFrame>
        <p:nvGraphicFramePr>
          <p:cNvPr id="61" name="Object 8"/>
          <p:cNvGraphicFramePr>
            <a:graphicFrameLocks noChangeAspect="1"/>
          </p:cNvGraphicFramePr>
          <p:nvPr/>
        </p:nvGraphicFramePr>
        <p:xfrm>
          <a:off x="1963094" y="2325988"/>
          <a:ext cx="795338" cy="293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name="Equation" r:id="rId6" imgW="482400" imgH="177480" progId="Equation.DSMT4">
                  <p:embed/>
                </p:oleObj>
              </mc:Choice>
              <mc:Fallback>
                <p:oleObj name="Equation" r:id="rId6" imgW="482400" imgH="177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3094" y="2325988"/>
                        <a:ext cx="795338" cy="293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609600" y="2667000"/>
          <a:ext cx="336708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8" name="Equation" r:id="rId8" imgW="2044440" imgH="279360" progId="Equation.DSMT4">
                  <p:embed/>
                </p:oleObj>
              </mc:Choice>
              <mc:Fallback>
                <p:oleObj name="Equation" r:id="rId8" imgW="2044440" imgH="27936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667000"/>
                        <a:ext cx="336708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" name="Rectangle 61"/>
          <p:cNvSpPr/>
          <p:nvPr/>
        </p:nvSpPr>
        <p:spPr>
          <a:xfrm>
            <a:off x="4114800" y="2667000"/>
            <a:ext cx="2252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63% of </a:t>
            </a:r>
            <a:r>
              <a:rPr lang="en-US" dirty="0" err="1" smtClean="0">
                <a:latin typeface="Comic Sans MS" pitchFamily="66" charset="0"/>
              </a:rPr>
              <a:t>Q</a:t>
            </a:r>
            <a:r>
              <a:rPr lang="en-US" baseline="-25000" dirty="0" err="1" smtClean="0">
                <a:latin typeface="Comic Sans MS" pitchFamily="66" charset="0"/>
              </a:rPr>
              <a:t>f</a:t>
            </a:r>
            <a:r>
              <a:rPr lang="en-US" dirty="0" smtClean="0">
                <a:latin typeface="Comic Sans MS" pitchFamily="66" charset="0"/>
              </a:rPr>
              <a:t> reached</a:t>
            </a:r>
          </a:p>
        </p:txBody>
      </p:sp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1295400" y="1600200"/>
          <a:ext cx="795337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9" name="Equation" r:id="rId10" imgW="482400" imgH="177480" progId="Equation.DSMT4">
                  <p:embed/>
                </p:oleObj>
              </mc:Choice>
              <mc:Fallback>
                <p:oleObj name="Equation" r:id="rId10" imgW="482400" imgH="177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00200"/>
                        <a:ext cx="795337" cy="293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4" name="Straight Connector 63"/>
          <p:cNvCxnSpPr/>
          <p:nvPr/>
        </p:nvCxnSpPr>
        <p:spPr>
          <a:xfrm rot="5400000" flipH="1" flipV="1">
            <a:off x="887241" y="1349718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0800000">
            <a:off x="627706" y="1106787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>
          <a:xfrm rot="5400000">
            <a:off x="762000" y="990600"/>
            <a:ext cx="304800" cy="158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914400" y="838200"/>
          <a:ext cx="45604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0" name="Equation" r:id="rId11" imgW="380880" imgH="253800" progId="Equation.DSMT4">
                  <p:embed/>
                </p:oleObj>
              </mc:Choice>
              <mc:Fallback>
                <p:oleObj name="Equation" r:id="rId11" imgW="380880" imgH="2538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838200"/>
                        <a:ext cx="456045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TextBox 69"/>
          <p:cNvSpPr txBox="1"/>
          <p:nvPr/>
        </p:nvSpPr>
        <p:spPr>
          <a:xfrm>
            <a:off x="457200" y="3212068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How does the time dependence of the current look like</a:t>
            </a:r>
            <a:endParaRPr lang="en-US" b="1" baseline="-25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71" name="Picture 70" descr="http://whateverebay.com/question-mark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858000" y="3048000"/>
            <a:ext cx="715773" cy="609600"/>
          </a:xfrm>
          <a:prstGeom prst="rect">
            <a:avLst/>
          </a:prstGeom>
          <a:noFill/>
        </p:spPr>
      </p:pic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533400" y="3886200"/>
          <a:ext cx="2112963" cy="795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1" name="Equation" r:id="rId14" imgW="1282680" imgH="482400" progId="Equation.DSMT4">
                  <p:embed/>
                </p:oleObj>
              </mc:Choice>
              <mc:Fallback>
                <p:oleObj name="Equation" r:id="rId14" imgW="1282680" imgH="4824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86200"/>
                        <a:ext cx="2112963" cy="795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AutoShape 7"/>
          <p:cNvSpPr>
            <a:spLocks noChangeArrowheads="1"/>
          </p:cNvSpPr>
          <p:nvPr/>
        </p:nvSpPr>
        <p:spPr bwMode="auto">
          <a:xfrm>
            <a:off x="2895600" y="41910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42" name="Object 14"/>
          <p:cNvGraphicFramePr>
            <a:graphicFrameLocks noChangeAspect="1"/>
          </p:cNvGraphicFramePr>
          <p:nvPr/>
        </p:nvGraphicFramePr>
        <p:xfrm>
          <a:off x="3352800" y="3917135"/>
          <a:ext cx="1905000" cy="690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2" name="Equation" r:id="rId16" imgW="1155600" imgH="419040" progId="Equation.DSMT4">
                  <p:embed/>
                </p:oleObj>
              </mc:Choice>
              <mc:Fallback>
                <p:oleObj name="Equation" r:id="rId16" imgW="1155600" imgH="4190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917135"/>
                        <a:ext cx="1905000" cy="690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3" name="Straight Arrow Connector 72"/>
          <p:cNvCxnSpPr/>
          <p:nvPr/>
        </p:nvCxnSpPr>
        <p:spPr>
          <a:xfrm rot="5400000" flipH="1" flipV="1">
            <a:off x="114300" y="5536168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/>
          <p:nvPr/>
        </p:nvCxnSpPr>
        <p:spPr>
          <a:xfrm>
            <a:off x="609600" y="6031468"/>
            <a:ext cx="2667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381000" y="48006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3048000" y="6107668"/>
            <a:ext cx="2616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graphicFrame>
        <p:nvGraphicFramePr>
          <p:cNvPr id="80" name="Object 11"/>
          <p:cNvGraphicFramePr>
            <a:graphicFrameLocks noChangeAspect="1"/>
          </p:cNvGraphicFramePr>
          <p:nvPr/>
        </p:nvGraphicFramePr>
        <p:xfrm>
          <a:off x="1295400" y="6107668"/>
          <a:ext cx="795337" cy="293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3" name="Equation" r:id="rId18" imgW="482400" imgH="177480" progId="Equation.DSMT4">
                  <p:embed/>
                </p:oleObj>
              </mc:Choice>
              <mc:Fallback>
                <p:oleObj name="Equation" r:id="rId18" imgW="482400" imgH="1774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6107668"/>
                        <a:ext cx="795337" cy="293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1" name="Straight Connector 80"/>
          <p:cNvCxnSpPr/>
          <p:nvPr/>
        </p:nvCxnSpPr>
        <p:spPr>
          <a:xfrm rot="5400000" flipH="1" flipV="1">
            <a:off x="914400" y="60198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10800000">
            <a:off x="685800" y="5791200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Freeform 84"/>
          <p:cNvSpPr/>
          <p:nvPr/>
        </p:nvSpPr>
        <p:spPr>
          <a:xfrm>
            <a:off x="697117" y="5260063"/>
            <a:ext cx="1720158" cy="771054"/>
          </a:xfrm>
          <a:custGeom>
            <a:avLst/>
            <a:gdLst>
              <a:gd name="connsiteX0" fmla="*/ 0 w 1720158"/>
              <a:gd name="connsiteY0" fmla="*/ 0 h 771054"/>
              <a:gd name="connsiteX1" fmla="*/ 126748 w 1720158"/>
              <a:gd name="connsiteY1" fmla="*/ 235390 h 771054"/>
              <a:gd name="connsiteX2" fmla="*/ 316871 w 1720158"/>
              <a:gd name="connsiteY2" fmla="*/ 461727 h 771054"/>
              <a:gd name="connsiteX3" fmla="*/ 715224 w 1720158"/>
              <a:gd name="connsiteY3" fmla="*/ 651850 h 771054"/>
              <a:gd name="connsiteX4" fmla="*/ 1303699 w 1720158"/>
              <a:gd name="connsiteY4" fmla="*/ 751438 h 771054"/>
              <a:gd name="connsiteX5" fmla="*/ 1720158 w 1720158"/>
              <a:gd name="connsiteY5" fmla="*/ 769545 h 771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0158" h="771054">
                <a:moveTo>
                  <a:pt x="0" y="0"/>
                </a:moveTo>
                <a:cubicBezTo>
                  <a:pt x="36968" y="79218"/>
                  <a:pt x="73936" y="158436"/>
                  <a:pt x="126748" y="235390"/>
                </a:cubicBezTo>
                <a:cubicBezTo>
                  <a:pt x="179560" y="312345"/>
                  <a:pt x="218792" y="392317"/>
                  <a:pt x="316871" y="461727"/>
                </a:cubicBezTo>
                <a:cubicBezTo>
                  <a:pt x="414950" y="531137"/>
                  <a:pt x="550753" y="603565"/>
                  <a:pt x="715224" y="651850"/>
                </a:cubicBezTo>
                <a:cubicBezTo>
                  <a:pt x="879695" y="700135"/>
                  <a:pt x="1136210" y="731822"/>
                  <a:pt x="1303699" y="751438"/>
                </a:cubicBezTo>
                <a:cubicBezTo>
                  <a:pt x="1471188" y="771054"/>
                  <a:pt x="1595673" y="770299"/>
                  <a:pt x="1720158" y="769545"/>
                </a:cubicBezTo>
              </a:path>
            </a:pathLst>
          </a:cu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228600" y="5574268"/>
            <a:ext cx="521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</a:t>
            </a:r>
            <a:r>
              <a:rPr lang="en-US" baseline="-25000" dirty="0" smtClean="0"/>
              <a:t>0</a:t>
            </a:r>
            <a:r>
              <a:rPr lang="en-US" dirty="0" smtClean="0"/>
              <a:t>/e</a:t>
            </a:r>
            <a:endParaRPr lang="en-US" baseline="-25000" dirty="0"/>
          </a:p>
        </p:txBody>
      </p:sp>
      <p:graphicFrame>
        <p:nvGraphicFramePr>
          <p:cNvPr id="22546" name="Object 18"/>
          <p:cNvGraphicFramePr>
            <a:graphicFrameLocks noChangeAspect="1"/>
          </p:cNvGraphicFramePr>
          <p:nvPr/>
        </p:nvGraphicFramePr>
        <p:xfrm>
          <a:off x="762000" y="4876800"/>
          <a:ext cx="754063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4" name="Equation" r:id="rId19" imgW="457200" imgH="393480" progId="Equation.DSMT4">
                  <p:embed/>
                </p:oleObj>
              </mc:Choice>
              <mc:Fallback>
                <p:oleObj name="Equation" r:id="rId19" imgW="457200" imgH="393480" progId="Equation.DSMT4">
                  <p:embed/>
                  <p:pic>
                    <p:nvPicPr>
                      <p:cNvPr id="0" name="Picture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876800"/>
                        <a:ext cx="754063" cy="649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500"/>
                            </p:stCondLst>
                            <p:childTnLst>
                              <p:par>
                                <p:cTn id="6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000"/>
                            </p:stCondLst>
                            <p:childTnLst>
                              <p:par>
                                <p:cTn id="9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2500"/>
                            </p:stCondLst>
                            <p:childTnLst>
                              <p:par>
                                <p:cTn id="10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7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500"/>
                            </p:stCondLst>
                            <p:childTnLst>
                              <p:par>
                                <p:cTn id="12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0"/>
                            </p:stCondLst>
                            <p:childTnLst>
                              <p:par>
                                <p:cTn id="12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500"/>
                            </p:stCondLst>
                            <p:childTnLst>
                              <p:par>
                                <p:cTn id="1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7" grpId="0" animBg="1"/>
      <p:bldP spid="59" grpId="0"/>
      <p:bldP spid="60" grpId="0"/>
      <p:bldP spid="62" grpId="0"/>
      <p:bldP spid="70" grpId="0"/>
      <p:bldP spid="72" grpId="0" animBg="1"/>
      <p:bldP spid="75" grpId="0"/>
      <p:bldP spid="79" grpId="0"/>
      <p:bldP spid="85" grpId="0" animBg="1"/>
      <p:bldP spid="8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152400"/>
            <a:ext cx="236410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AutoShape 19"/>
          <p:cNvSpPr>
            <a:spLocks noChangeArrowheads="1"/>
          </p:cNvSpPr>
          <p:nvPr/>
        </p:nvSpPr>
        <p:spPr bwMode="auto">
          <a:xfrm>
            <a:off x="5410200" y="5029200"/>
            <a:ext cx="3581400" cy="16764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8600" y="3810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Now let’s discharge a capacitor</a:t>
            </a:r>
            <a:endParaRPr lang="en-US" b="1" baseline="-25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6670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Using Kirchhoff’s loop rule in the absence of an </a:t>
            </a:r>
            <a:r>
              <a:rPr lang="en-US" b="1" dirty="0" err="1" smtClean="0">
                <a:solidFill>
                  <a:srgbClr val="0070C0"/>
                </a:solidFill>
                <a:latin typeface="Comic Sans MS" pitchFamily="66" charset="0"/>
              </a:rPr>
              <a:t>emf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 we conclude</a:t>
            </a:r>
            <a:endParaRPr lang="en-US" b="1" baseline="-25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graphicFrame>
        <p:nvGraphicFramePr>
          <p:cNvPr id="27" name="Object 10"/>
          <p:cNvGraphicFramePr>
            <a:graphicFrameLocks noChangeAspect="1"/>
          </p:cNvGraphicFramePr>
          <p:nvPr/>
        </p:nvGraphicFramePr>
        <p:xfrm>
          <a:off x="381000" y="3200400"/>
          <a:ext cx="1277937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" name="Equation" r:id="rId5" imgW="774360" imgH="393480" progId="Equation.DSMT4">
                  <p:embed/>
                </p:oleObj>
              </mc:Choice>
              <mc:Fallback>
                <p:oleObj name="Equation" r:id="rId5" imgW="774360" imgH="393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200400"/>
                        <a:ext cx="1277937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Arc 27"/>
          <p:cNvSpPr/>
          <p:nvPr/>
        </p:nvSpPr>
        <p:spPr>
          <a:xfrm>
            <a:off x="4800600" y="990600"/>
            <a:ext cx="685800" cy="609600"/>
          </a:xfrm>
          <a:prstGeom prst="arc">
            <a:avLst>
              <a:gd name="adj1" fmla="val 6210061"/>
              <a:gd name="adj2" fmla="val 0"/>
            </a:avLst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utoShape 7"/>
          <p:cNvSpPr>
            <a:spLocks noChangeArrowheads="1"/>
          </p:cNvSpPr>
          <p:nvPr/>
        </p:nvSpPr>
        <p:spPr bwMode="auto">
          <a:xfrm>
            <a:off x="1981200" y="34290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0" name="Object 12"/>
          <p:cNvGraphicFramePr>
            <a:graphicFrameLocks noChangeAspect="1"/>
          </p:cNvGraphicFramePr>
          <p:nvPr/>
        </p:nvGraphicFramePr>
        <p:xfrm>
          <a:off x="2597150" y="3169465"/>
          <a:ext cx="13620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name="Equation" r:id="rId7" imgW="825480" imgH="393480" progId="Equation.DSMT4">
                  <p:embed/>
                </p:oleObj>
              </mc:Choice>
              <mc:Fallback>
                <p:oleObj name="Equation" r:id="rId7" imgW="825480" imgH="3934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7150" y="3169465"/>
                        <a:ext cx="1362075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4495800" y="3280376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homogeneous first order </a:t>
            </a:r>
          </a:p>
          <a:p>
            <a:r>
              <a:rPr lang="en-US" sz="1600" dirty="0" smtClean="0">
                <a:solidFill>
                  <a:srgbClr val="00B050"/>
                </a:solidFill>
                <a:latin typeface="Comic Sans MS" pitchFamily="66" charset="0"/>
              </a:rPr>
              <a:t>linear differential equation</a:t>
            </a:r>
            <a:endParaRPr lang="en-US" sz="1600" baseline="-250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04800" y="4038600"/>
            <a:ext cx="86773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In the very first moment when the switch is closed the current is at maximum </a:t>
            </a:r>
          </a:p>
          <a:p>
            <a:r>
              <a:rPr lang="en-US" dirty="0" smtClean="0">
                <a:latin typeface="Comic Sans MS" pitchFamily="66" charset="0"/>
              </a:rPr>
              <a:t>and determined by the charge Q(t=0)=Q</a:t>
            </a:r>
            <a:r>
              <a:rPr lang="en-US" baseline="-25000" dirty="0" smtClean="0">
                <a:latin typeface="Comic Sans MS" pitchFamily="66" charset="0"/>
              </a:rPr>
              <a:t>0</a:t>
            </a:r>
            <a:r>
              <a:rPr lang="en-US" dirty="0" smtClean="0">
                <a:latin typeface="Comic Sans MS" pitchFamily="66" charset="0"/>
              </a:rPr>
              <a:t> initially in the capacitor</a:t>
            </a:r>
          </a:p>
        </p:txBody>
      </p:sp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381000" y="4572000"/>
          <a:ext cx="211455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6" name="Equation" r:id="rId9" imgW="1282680" imgH="393480" progId="Equation.DSMT4">
                  <p:embed/>
                </p:oleObj>
              </mc:Choice>
              <mc:Fallback>
                <p:oleObj name="Equation" r:id="rId9" imgW="128268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0"/>
                        <a:ext cx="211455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AutoShape 7"/>
          <p:cNvSpPr>
            <a:spLocks noChangeArrowheads="1"/>
          </p:cNvSpPr>
          <p:nvPr/>
        </p:nvSpPr>
        <p:spPr bwMode="auto">
          <a:xfrm>
            <a:off x="533400" y="5447485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5" name="Object 12"/>
          <p:cNvGraphicFramePr>
            <a:graphicFrameLocks noChangeAspect="1"/>
          </p:cNvGraphicFramePr>
          <p:nvPr/>
        </p:nvGraphicFramePr>
        <p:xfrm>
          <a:off x="887413" y="5105400"/>
          <a:ext cx="1885950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7" name="Equation" r:id="rId11" imgW="1143000" imgH="495000" progId="Equation.DSMT4">
                  <p:embed/>
                </p:oleObj>
              </mc:Choice>
              <mc:Fallback>
                <p:oleObj name="Equation" r:id="rId11" imgW="1143000" imgH="4950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3" y="5105400"/>
                        <a:ext cx="1885950" cy="814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AutoShape 7"/>
          <p:cNvSpPr>
            <a:spLocks noChangeArrowheads="1"/>
          </p:cNvSpPr>
          <p:nvPr/>
        </p:nvSpPr>
        <p:spPr bwMode="auto">
          <a:xfrm>
            <a:off x="3124200" y="54864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64" name="Object 12"/>
          <p:cNvGraphicFramePr>
            <a:graphicFrameLocks noChangeAspect="1"/>
          </p:cNvGraphicFramePr>
          <p:nvPr/>
        </p:nvGraphicFramePr>
        <p:xfrm>
          <a:off x="3505200" y="5202238"/>
          <a:ext cx="1425575" cy="70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8" name="Equation" r:id="rId13" imgW="863280" imgH="431640" progId="Equation.DSMT4">
                  <p:embed/>
                </p:oleObj>
              </mc:Choice>
              <mc:Fallback>
                <p:oleObj name="Equation" r:id="rId13" imgW="863280" imgH="43164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5202238"/>
                        <a:ext cx="1425575" cy="709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5051425" y="5478462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9" name="Object 12"/>
          <p:cNvGraphicFramePr>
            <a:graphicFrameLocks noChangeAspect="1"/>
          </p:cNvGraphicFramePr>
          <p:nvPr/>
        </p:nvGraphicFramePr>
        <p:xfrm>
          <a:off x="6019800" y="5289850"/>
          <a:ext cx="11525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9" name="Equation" r:id="rId15" imgW="698400" imgH="342720" progId="Equation.DSMT4">
                  <p:embed/>
                </p:oleObj>
              </mc:Choice>
              <mc:Fallback>
                <p:oleObj name="Equation" r:id="rId15" imgW="698400" imgH="34272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5289850"/>
                        <a:ext cx="1152525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AutoShape 7"/>
          <p:cNvSpPr>
            <a:spLocks noChangeArrowheads="1"/>
          </p:cNvSpPr>
          <p:nvPr/>
        </p:nvSpPr>
        <p:spPr bwMode="auto">
          <a:xfrm>
            <a:off x="5060135" y="606425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3566" name="Object 14"/>
          <p:cNvGraphicFramePr>
            <a:graphicFrameLocks noChangeAspect="1"/>
          </p:cNvGraphicFramePr>
          <p:nvPr/>
        </p:nvGraphicFramePr>
        <p:xfrm>
          <a:off x="6056313" y="5789613"/>
          <a:ext cx="2325687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80" name="Equation" r:id="rId17" imgW="1409400" imgH="419040" progId="Equation.DSMT4">
                  <p:embed/>
                </p:oleObj>
              </mc:Choice>
              <mc:Fallback>
                <p:oleObj name="Equation" r:id="rId17" imgW="1409400" imgH="4190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6313" y="5789613"/>
                        <a:ext cx="2325687" cy="687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4" name="Straight Arrow Connector 43"/>
          <p:cNvCxnSpPr/>
          <p:nvPr/>
        </p:nvCxnSpPr>
        <p:spPr>
          <a:xfrm rot="5400000" flipH="1" flipV="1">
            <a:off x="6248400" y="6477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477000" y="67056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477000" y="6418906"/>
            <a:ext cx="20925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</a:rPr>
              <a:t>Current is opposite to the </a:t>
            </a:r>
          </a:p>
          <a:p>
            <a:r>
              <a:rPr lang="en-US" sz="1400" dirty="0" smtClean="0">
                <a:solidFill>
                  <a:srgbClr val="00B050"/>
                </a:solidFill>
              </a:rPr>
              <a:t>direction on charging</a:t>
            </a:r>
            <a:endParaRPr lang="en-US" sz="1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500"/>
                            </p:stCondLst>
                            <p:childTnLst>
                              <p:par>
                                <p:cTn id="10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" grpId="0"/>
      <p:bldP spid="26" grpId="0"/>
      <p:bldP spid="28" grpId="0" animBg="1"/>
      <p:bldP spid="29" grpId="0" animBg="1"/>
      <p:bldP spid="32" grpId="0"/>
      <p:bldP spid="33" grpId="0"/>
      <p:bldP spid="34" grpId="0" animBg="1"/>
      <p:bldP spid="36" grpId="0" animBg="1"/>
      <p:bldP spid="38" grpId="0" animBg="1"/>
      <p:bldP spid="40" grpId="0" animBg="1"/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76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We close the chapter with an energy consideration for a charging capacitor</a:t>
            </a:r>
            <a:endParaRPr lang="en-US" b="1" baseline="-25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graphicFrame>
        <p:nvGraphicFramePr>
          <p:cNvPr id="36865" name="Object 1"/>
          <p:cNvGraphicFramePr>
            <a:graphicFrameLocks noChangeAspect="1"/>
          </p:cNvGraphicFramePr>
          <p:nvPr/>
        </p:nvGraphicFramePr>
        <p:xfrm>
          <a:off x="457200" y="1295400"/>
          <a:ext cx="152876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3" name="Equation" r:id="rId4" imgW="927000" imgH="393480" progId="Equation.DSMT4">
                  <p:embed/>
                </p:oleObj>
              </mc:Choice>
              <mc:Fallback>
                <p:oleObj name="Equation" r:id="rId4" imgW="92700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295400"/>
                        <a:ext cx="1528763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304800" y="838200"/>
            <a:ext cx="2021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When multiplying</a:t>
            </a:r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1887281" y="1638300"/>
            <a:ext cx="685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306381" y="1447800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i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819400" y="1447800"/>
            <a:ext cx="36391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by the time dependent current </a:t>
            </a:r>
            <a:r>
              <a:rPr lang="en-US" dirty="0" err="1" smtClean="0">
                <a:latin typeface="Comic Sans MS" pitchFamily="66" charset="0"/>
              </a:rPr>
              <a:t>i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27" name="AutoShape 7"/>
          <p:cNvSpPr>
            <a:spLocks noChangeArrowheads="1"/>
          </p:cNvSpPr>
          <p:nvPr/>
        </p:nvSpPr>
        <p:spPr bwMode="auto">
          <a:xfrm>
            <a:off x="457200" y="22860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1066800" y="2057400"/>
          <a:ext cx="2018926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4" name="Equation" r:id="rId6" imgW="1041120" imgH="393480" progId="Equation.DSMT4">
                  <p:embed/>
                </p:oleObj>
              </mc:Choice>
              <mc:Fallback>
                <p:oleObj name="Equation" r:id="rId6" imgW="104112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057400"/>
                        <a:ext cx="2018926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Left Brace 27"/>
          <p:cNvSpPr/>
          <p:nvPr/>
        </p:nvSpPr>
        <p:spPr>
          <a:xfrm rot="16200000">
            <a:off x="1144888" y="2543647"/>
            <a:ext cx="228600" cy="304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0" y="2971800"/>
            <a:ext cx="17059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Power delivered</a:t>
            </a:r>
          </a:p>
          <a:p>
            <a:pPr algn="ctr"/>
            <a:r>
              <a:rPr lang="en-US" dirty="0" smtClean="0"/>
              <a:t> by the </a:t>
            </a:r>
            <a:r>
              <a:rPr lang="en-US" dirty="0" err="1" smtClean="0"/>
              <a:t>emf</a:t>
            </a:r>
            <a:endParaRPr lang="en-US" dirty="0"/>
          </a:p>
        </p:txBody>
      </p:sp>
      <p:sp>
        <p:nvSpPr>
          <p:cNvPr id="30" name="Left Brace 29"/>
          <p:cNvSpPr/>
          <p:nvPr/>
        </p:nvSpPr>
        <p:spPr>
          <a:xfrm rot="16200000">
            <a:off x="1714500" y="2552700"/>
            <a:ext cx="228600" cy="304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1375591" y="3733800"/>
            <a:ext cx="2237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Rate at which energy </a:t>
            </a:r>
          </a:p>
          <a:p>
            <a:pPr algn="ctr"/>
            <a:r>
              <a:rPr lang="en-US" dirty="0" smtClean="0"/>
              <a:t>is dissipate by resistor</a:t>
            </a:r>
            <a:endParaRPr lang="en-US" dirty="0"/>
          </a:p>
        </p:txBody>
      </p:sp>
      <p:sp>
        <p:nvSpPr>
          <p:cNvPr id="32" name="Left Brace 31"/>
          <p:cNvSpPr/>
          <p:nvPr/>
        </p:nvSpPr>
        <p:spPr>
          <a:xfrm rot="16200000">
            <a:off x="2324100" y="2705100"/>
            <a:ext cx="228600" cy="3048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rot="5400000" flipH="1" flipV="1">
            <a:off x="1371600" y="33528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133600" y="2895600"/>
            <a:ext cx="24922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Rate at which energy</a:t>
            </a:r>
          </a:p>
          <a:p>
            <a:pPr algn="ctr"/>
            <a:r>
              <a:rPr lang="en-US" dirty="0" smtClean="0"/>
              <a:t>is stored in the capacitor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52400" y="44196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Total energy supplied by the battery (</a:t>
            </a:r>
            <a:r>
              <a:rPr lang="en-US" b="1" dirty="0" err="1" smtClean="0">
                <a:solidFill>
                  <a:srgbClr val="0070C0"/>
                </a:solidFill>
                <a:latin typeface="Comic Sans MS" pitchFamily="66" charset="0"/>
              </a:rPr>
              <a:t>emf</a:t>
            </a:r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)</a:t>
            </a:r>
            <a:endParaRPr lang="en-US" b="1" baseline="-25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graphicFrame>
        <p:nvGraphicFramePr>
          <p:cNvPr id="36867" name="Object 3"/>
          <p:cNvGraphicFramePr>
            <a:graphicFrameLocks noChangeAspect="1"/>
          </p:cNvGraphicFramePr>
          <p:nvPr/>
        </p:nvGraphicFramePr>
        <p:xfrm>
          <a:off x="228600" y="4831535"/>
          <a:ext cx="4579938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5" name="Equation" r:id="rId8" imgW="2361960" imgH="495000" progId="Equation.DSMT4">
                  <p:embed/>
                </p:oleObj>
              </mc:Choice>
              <mc:Fallback>
                <p:oleObj name="Equation" r:id="rId8" imgW="2361960" imgH="4950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4831535"/>
                        <a:ext cx="4579938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152400" y="56388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Total energy stored in capacitor is</a:t>
            </a:r>
            <a:endParaRPr lang="en-US" b="1" baseline="-25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228600" y="5899150"/>
          <a:ext cx="5884863" cy="958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6" name="Equation" r:id="rId10" imgW="3035160" imgH="495000" progId="Equation.DSMT4">
                  <p:embed/>
                </p:oleObj>
              </mc:Choice>
              <mc:Fallback>
                <p:oleObj name="Equation" r:id="rId10" imgW="3035160" imgH="4950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899150"/>
                        <a:ext cx="5884863" cy="958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Arrow Connector 39"/>
          <p:cNvCxnSpPr/>
          <p:nvPr/>
        </p:nvCxnSpPr>
        <p:spPr>
          <a:xfrm rot="5400000">
            <a:off x="4953000" y="6096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181600" y="5867400"/>
            <a:ext cx="3429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463364" y="5602588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Half of the energy delivered by the battery is stored </a:t>
            </a:r>
          </a:p>
          <a:p>
            <a:r>
              <a:rPr lang="en-US" sz="1400" dirty="0" smtClean="0">
                <a:solidFill>
                  <a:srgbClr val="00B050"/>
                </a:solidFill>
                <a:latin typeface="Comic Sans MS" pitchFamily="66" charset="0"/>
              </a:rPr>
              <a:t>in the capacitor no matter what the value of R or C is !</a:t>
            </a:r>
            <a:endParaRPr lang="en-US" sz="1400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6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"/>
                            </p:stCondLst>
                            <p:childTnLst>
                              <p:par>
                                <p:cTn id="10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6" grpId="0"/>
      <p:bldP spid="25" grpId="0"/>
      <p:bldP spid="26" grpId="0"/>
      <p:bldP spid="27" grpId="0" animBg="1"/>
      <p:bldP spid="28" grpId="0" animBg="1"/>
      <p:bldP spid="29" grpId="0"/>
      <p:bldP spid="30" grpId="0" animBg="1"/>
      <p:bldP spid="31" grpId="0"/>
      <p:bldP spid="32" grpId="0" animBg="1"/>
      <p:bldP spid="36" grpId="0"/>
      <p:bldP spid="37" grpId="0"/>
      <p:bldP spid="38" grpId="0"/>
      <p:bldP spid="4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228600" y="304800"/>
            <a:ext cx="891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70C0"/>
                </a:solidFill>
                <a:latin typeface="Comic Sans MS" pitchFamily="66" charset="0"/>
              </a:rPr>
              <a:t>Let’s check this surprising result</a:t>
            </a:r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381000" y="1524000"/>
          <a:ext cx="172402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5" name="Equation" r:id="rId4" imgW="888840" imgH="482400" progId="Equation.DSMT4">
                  <p:embed/>
                </p:oleObj>
              </mc:Choice>
              <mc:Fallback>
                <p:oleObj name="Equation" r:id="rId4" imgW="888840" imgH="4824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524000"/>
                        <a:ext cx="1724025" cy="9350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/>
          <p:cNvSpPr/>
          <p:nvPr/>
        </p:nvSpPr>
        <p:spPr>
          <a:xfrm>
            <a:off x="228600" y="8382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by calculating the energy dissipated in R which must be the remaining half of the energy delivered by the </a:t>
            </a:r>
            <a:r>
              <a:rPr lang="en-US" dirty="0" err="1" smtClean="0">
                <a:latin typeface="Comic Sans MS" pitchFamily="66" charset="0"/>
              </a:rPr>
              <a:t>emf</a:t>
            </a:r>
            <a:endParaRPr lang="en-US" dirty="0" smtClean="0">
              <a:latin typeface="Comic Sans MS" pitchFamily="66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286000" y="1752600"/>
            <a:ext cx="99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</a:t>
            </a:r>
          </a:p>
        </p:txBody>
      </p:sp>
      <p:sp>
        <p:nvSpPr>
          <p:cNvPr id="38" name="AutoShape 7"/>
          <p:cNvSpPr>
            <a:spLocks noChangeArrowheads="1"/>
          </p:cNvSpPr>
          <p:nvPr/>
        </p:nvSpPr>
        <p:spPr bwMode="auto">
          <a:xfrm>
            <a:off x="5715000" y="19050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390525" y="2590800"/>
          <a:ext cx="2290763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6" name="Equation" r:id="rId6" imgW="1180800" imgH="482400" progId="Equation.DSMT4">
                  <p:embed/>
                </p:oleObj>
              </mc:Choice>
              <mc:Fallback>
                <p:oleObj name="Equation" r:id="rId6" imgW="1180800" imgH="4824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2590800"/>
                        <a:ext cx="2290763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ectangle 42"/>
          <p:cNvSpPr/>
          <p:nvPr/>
        </p:nvSpPr>
        <p:spPr>
          <a:xfrm>
            <a:off x="3048000" y="2788465"/>
            <a:ext cx="990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</a:t>
            </a:r>
          </a:p>
        </p:txBody>
      </p:sp>
      <p:graphicFrame>
        <p:nvGraphicFramePr>
          <p:cNvPr id="25611" name="Object 11"/>
          <p:cNvGraphicFramePr>
            <a:graphicFrameLocks noChangeAspect="1"/>
          </p:cNvGraphicFramePr>
          <p:nvPr/>
        </p:nvGraphicFramePr>
        <p:xfrm>
          <a:off x="3733800" y="2667000"/>
          <a:ext cx="253279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7" name="Equation" r:id="rId8" imgW="1054080" imgH="253800" progId="Equation.DSMT4">
                  <p:embed/>
                </p:oleObj>
              </mc:Choice>
              <mc:Fallback>
                <p:oleObj name="Equation" r:id="rId8" imgW="1054080" imgH="2538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667000"/>
                        <a:ext cx="253279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AutoShape 7"/>
          <p:cNvSpPr>
            <a:spLocks noChangeArrowheads="1"/>
          </p:cNvSpPr>
          <p:nvPr/>
        </p:nvSpPr>
        <p:spPr bwMode="auto">
          <a:xfrm>
            <a:off x="457200" y="4191000"/>
            <a:ext cx="304800" cy="152400"/>
          </a:xfrm>
          <a:prstGeom prst="rightArrow">
            <a:avLst>
              <a:gd name="adj1" fmla="val 50000"/>
              <a:gd name="adj2" fmla="val 33333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5612" name="Object 12"/>
          <p:cNvGraphicFramePr>
            <a:graphicFrameLocks noChangeAspect="1"/>
          </p:cNvGraphicFramePr>
          <p:nvPr/>
        </p:nvGraphicFramePr>
        <p:xfrm>
          <a:off x="936625" y="3810000"/>
          <a:ext cx="2760663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8" name="Equation" r:id="rId10" imgW="1422360" imgH="482400" progId="Equation.DSMT4">
                  <p:embed/>
                </p:oleObj>
              </mc:Choice>
              <mc:Fallback>
                <p:oleObj name="Equation" r:id="rId10" imgW="1422360" imgH="4824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3810000"/>
                        <a:ext cx="2760663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3" name="Object 13"/>
          <p:cNvGraphicFramePr>
            <a:graphicFrameLocks noChangeAspect="1"/>
          </p:cNvGraphicFramePr>
          <p:nvPr/>
        </p:nvGraphicFramePr>
        <p:xfrm>
          <a:off x="3711575" y="3810000"/>
          <a:ext cx="1774825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29" name="Equation" r:id="rId12" imgW="914400" imgH="482400" progId="Equation.DSMT4">
                  <p:embed/>
                </p:oleObj>
              </mc:Choice>
              <mc:Fallback>
                <p:oleObj name="Equation" r:id="rId12" imgW="914400" imgH="4824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1575" y="3810000"/>
                        <a:ext cx="1774825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4" name="Object 14"/>
          <p:cNvGraphicFramePr>
            <a:graphicFrameLocks noChangeAspect="1"/>
          </p:cNvGraphicFramePr>
          <p:nvPr/>
        </p:nvGraphicFramePr>
        <p:xfrm>
          <a:off x="3124200" y="1600200"/>
          <a:ext cx="1360487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0" name="Equation" r:id="rId14" imgW="825480" imgH="419040" progId="Equation.DSMT4">
                  <p:embed/>
                </p:oleObj>
              </mc:Choice>
              <mc:Fallback>
                <p:oleObj name="Equation" r:id="rId14" imgW="825480" imgH="41904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1600200"/>
                        <a:ext cx="1360487" cy="690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5" name="Object 15"/>
          <p:cNvGraphicFramePr>
            <a:graphicFrameLocks noChangeAspect="1"/>
          </p:cNvGraphicFramePr>
          <p:nvPr/>
        </p:nvGraphicFramePr>
        <p:xfrm>
          <a:off x="5638800" y="3886200"/>
          <a:ext cx="936625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1" name="Equation" r:id="rId16" imgW="482400" imgH="419040" progId="Equation.DSMT4">
                  <p:embed/>
                </p:oleObj>
              </mc:Choice>
              <mc:Fallback>
                <p:oleObj name="Equation" r:id="rId16" imgW="482400" imgH="41904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3886200"/>
                        <a:ext cx="936625" cy="811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6" name="Object 16"/>
          <p:cNvGraphicFramePr>
            <a:graphicFrameLocks noChangeAspect="1"/>
          </p:cNvGraphicFramePr>
          <p:nvPr/>
        </p:nvGraphicFramePr>
        <p:xfrm>
          <a:off x="1447800" y="4876800"/>
          <a:ext cx="3943350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32" name="Equation" r:id="rId18" imgW="2031840" imgH="406080" progId="Equation.DSMT4">
                  <p:embed/>
                </p:oleObj>
              </mc:Choice>
              <mc:Fallback>
                <p:oleObj name="Equation" r:id="rId18" imgW="2031840" imgH="4060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876800"/>
                        <a:ext cx="3943350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5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25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37" grpId="0"/>
      <p:bldP spid="38" grpId="0" animBg="1"/>
      <p:bldP spid="43" grpId="0"/>
      <p:bldP spid="4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6&quot;/&gt;&lt;/object&gt;&lt;object type=&quot;3&quot; unique_id=&quot;10004&quot;&gt;&lt;property id=&quot;20148&quot; value=&quot;5&quot;/&gt;&lt;property id=&quot;20300&quot; value=&quot;Slide 2&quot;/&gt;&lt;property id=&quot;20307&quot; value=&quot;257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58&quot;/&gt;&lt;/object&gt;&lt;object type=&quot;3&quot; unique_id=&quot;10007&quot;&gt;&lt;property id=&quot;20148&quot; value=&quot;5&quot;/&gt;&lt;property id=&quot;20300&quot; value=&quot;Slide 5&quot;/&gt;&lt;property id=&quot;20307&quot; value=&quot;260&quot;/&gt;&lt;/object&gt;&lt;object type=&quot;3&quot; unique_id=&quot;10008&quot;&gt;&lt;property id=&quot;20148&quot; value=&quot;5&quot;/&gt;&lt;property id=&quot;20300&quot; value=&quot;Slide 6&quot;/&gt;&lt;property id=&quot;20307&quot; value=&quot;261&quot;/&gt;&lt;/object&gt;&lt;object type=&quot;3&quot; unique_id=&quot;10009&quot;&gt;&lt;property id=&quot;20148&quot; value=&quot;5&quot;/&gt;&lt;property id=&quot;20300&quot; value=&quot;Slide 7&quot;/&gt;&lt;property id=&quot;20307&quot; value=&quot;262&quot;/&gt;&lt;/object&gt;&lt;object type=&quot;3&quot; unique_id=&quot;10010&quot;&gt;&lt;property id=&quot;20148&quot; value=&quot;5&quot;/&gt;&lt;property id=&quot;20300&quot; value=&quot;Slide 8&quot;/&gt;&lt;property id=&quot;20307&quot; value=&quot;263&quot;/&gt;&lt;/object&gt;&lt;/object&gt;&lt;object type=&quot;8&quot; unique_id=&quot;10020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4850</TotalTime>
  <Words>450</Words>
  <Application>Microsoft Office PowerPoint</Application>
  <PresentationFormat>On-screen Show (4:3)</PresentationFormat>
  <Paragraphs>76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Comic Sans MS</vt:lpstr>
      <vt:lpstr>Symbol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Binek</cp:lastModifiedBy>
  <cp:revision>248</cp:revision>
  <dcterms:created xsi:type="dcterms:W3CDTF">2011-03-14T16:43:15Z</dcterms:created>
  <dcterms:modified xsi:type="dcterms:W3CDTF">2015-03-17T15:54:41Z</dcterms:modified>
</cp:coreProperties>
</file>