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2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32F8F-2767-42E6-9775-48C67BB836F5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408C9-FED1-4E25-9635-FC524EB95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2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0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49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3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85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56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53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5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46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64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53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81A8E-96A1-4A5F-B947-B8D9559EBBCC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en.wikipedia.org/wiki/Gustav_Kirchhof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upload.wikimedia.org/wikipedia/commons/f/fe/Gustav_Robert_Kirchhoff.jpg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7.wmf"/><Relationship Id="rId4" Type="http://schemas.openxmlformats.org/officeDocument/2006/relationships/image" Target="../media/image40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36.bin"/><Relationship Id="rId26" Type="http://schemas.openxmlformats.org/officeDocument/2006/relationships/image" Target="../media/image52.png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49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39.bin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62.w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23" Type="http://schemas.openxmlformats.org/officeDocument/2006/relationships/image" Target="../media/image63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61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gif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png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png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.jpe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7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2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33600" y="304800"/>
            <a:ext cx="4648200" cy="576263"/>
            <a:chOff x="1080655" y="304800"/>
            <a:chExt cx="4789055" cy="576263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1080655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2042640" y="362716"/>
              <a:ext cx="27279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Kirchhoff’s rules 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90600" y="4906574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How to find this equivalent resistance in most general cases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8" name="Picture 4" descr="http://whateverebay.com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666306"/>
            <a:ext cx="715773" cy="609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1295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Rules for resistors in series and parallel very useful, but: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8600" y="1371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764268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Not all resistor networks can be reduced to simple combinations of series and parallel circuits such as this one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09600" y="5029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438400"/>
            <a:ext cx="37528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09600" y="6172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43000" y="6068841"/>
            <a:ext cx="2040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Kirchhoff’s rules</a:t>
            </a:r>
            <a:endParaRPr lang="en-US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8" name="Picture 4" descr="File:Gustav Robert Kirchhoff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5243242"/>
            <a:ext cx="1143000" cy="1614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Rectangle 16"/>
          <p:cNvSpPr/>
          <p:nvPr/>
        </p:nvSpPr>
        <p:spPr>
          <a:xfrm>
            <a:off x="4495800" y="6400800"/>
            <a:ext cx="40414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hlinkClick r:id="rId7"/>
              </a:rPr>
              <a:t>http://en.wikipedia.org/wiki/Gustav_Kirchhoff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1" grpId="0"/>
      <p:bldP spid="12" grpId="0" animBg="1"/>
      <p:bldP spid="14" grpId="0" animBg="1"/>
      <p:bldP spid="15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33400"/>
            <a:ext cx="5257800" cy="27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1524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We need 3 additional equation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429000" y="237653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0" y="1524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pplying the loop rule for 3 loops</a:t>
            </a:r>
          </a:p>
        </p:txBody>
      </p:sp>
      <p:sp>
        <p:nvSpPr>
          <p:cNvPr id="11" name="Oval 10"/>
          <p:cNvSpPr/>
          <p:nvPr/>
        </p:nvSpPr>
        <p:spPr>
          <a:xfrm>
            <a:off x="304800" y="37338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657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loop1:</a:t>
            </a:r>
            <a:endParaRPr lang="en-US" sz="1600" baseline="-25000" dirty="0">
              <a:latin typeface="Comic Sans MS" pitchFamily="66" charset="0"/>
            </a:endParaRP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389062" y="3638550"/>
          <a:ext cx="31067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9" name="Equation" r:id="rId5" imgW="1993680" imgH="253800" progId="Equation.DSMT4">
                  <p:embed/>
                </p:oleObj>
              </mc:Choice>
              <mc:Fallback>
                <p:oleObj name="Equation" r:id="rId5" imgW="199368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2" y="3638550"/>
                        <a:ext cx="31067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304800" y="426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4191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loop2:</a:t>
            </a:r>
            <a:endParaRPr lang="en-US" sz="1600" baseline="-25000" dirty="0">
              <a:latin typeface="Comic Sans MS" pitchFamily="66" charset="0"/>
            </a:endParaRP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1349375" y="4171950"/>
          <a:ext cx="31861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0" name="Equation" r:id="rId7" imgW="2044440" imgH="253800" progId="Equation.DSMT4">
                  <p:embed/>
                </p:oleObj>
              </mc:Choice>
              <mc:Fallback>
                <p:oleObj name="Equation" r:id="rId7" imgW="204444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4171950"/>
                        <a:ext cx="3186113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304800" y="4800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4724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loop3:</a:t>
            </a:r>
            <a:endParaRPr lang="en-US" sz="1600" baseline="-25000" dirty="0">
              <a:latin typeface="Comic Sans MS" pitchFamily="66" charset="0"/>
            </a:endParaRPr>
          </a:p>
        </p:txBody>
      </p:sp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1458913" y="4725988"/>
          <a:ext cx="29686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1" name="Equation" r:id="rId9" imgW="1904760" imgH="228600" progId="Equation.DSMT4">
                  <p:embed/>
                </p:oleObj>
              </mc:Choice>
              <mc:Fallback>
                <p:oleObj name="Equation" r:id="rId9" imgW="19047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4725988"/>
                        <a:ext cx="296862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0546" y="5257800"/>
            <a:ext cx="4448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We could apply the loop rule for the remaining loop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5105400" y="5334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08282" y="5239694"/>
            <a:ext cx="2464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No new eq. just confirming 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6812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From 3:</a:t>
            </a:r>
            <a:endParaRPr lang="en-US" sz="1600" baseline="-25000" dirty="0">
              <a:latin typeface="Comic Sans MS" pitchFamily="66" charset="0"/>
            </a:endParaRP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838200" y="5675012"/>
          <a:ext cx="10683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2" name="Equation" r:id="rId11" imgW="685800" imgH="228600" progId="Equation.DSMT4">
                  <p:embed/>
                </p:oleObj>
              </mc:Choice>
              <mc:Fallback>
                <p:oleObj name="Equation" r:id="rId11" imgW="6858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75012"/>
                        <a:ext cx="106838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905000" y="56812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into 1:</a:t>
            </a:r>
            <a:endParaRPr lang="en-US" sz="1600" baseline="-25000" dirty="0">
              <a:latin typeface="Comic Sans MS" pitchFamily="66" charset="0"/>
            </a:endParaRPr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2874962" y="5680376"/>
          <a:ext cx="4135438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Equation" r:id="rId13" imgW="2654280" imgH="482400" progId="Equation.DSMT4">
                  <p:embed/>
                </p:oleObj>
              </mc:Choice>
              <mc:Fallback>
                <p:oleObj name="Equation" r:id="rId13" imgW="2654280" imgH="482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2" y="5680376"/>
                        <a:ext cx="4135438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4" grpId="0" animBg="1"/>
      <p:bldP spid="15" grpId="0"/>
      <p:bldP spid="17" grpId="0" animBg="1"/>
      <p:bldP spid="18" grpId="0"/>
      <p:bldP spid="20" grpId="0"/>
      <p:bldP spid="21" grpId="0" animBg="1"/>
      <p:bldP spid="22" grpId="0"/>
      <p:bldP spid="23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533400" y="725487"/>
          <a:ext cx="27908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7" name="Equation" r:id="rId4" imgW="1790640" imgH="228600" progId="Equation.DSMT4">
                  <p:embed/>
                </p:oleObj>
              </mc:Choice>
              <mc:Fallback>
                <p:oleObj name="Equation" r:id="rId4" imgW="1790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25487"/>
                        <a:ext cx="279082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68287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Together with eq. 2 we get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33400" y="1201737"/>
          <a:ext cx="27701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8" name="Equation" r:id="rId6" imgW="1777680" imgH="228600" progId="Equation.DSMT4">
                  <p:embed/>
                </p:oleObj>
              </mc:Choice>
              <mc:Fallback>
                <p:oleObj name="Equation" r:id="rId6" imgW="17776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01737"/>
                        <a:ext cx="277018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>
            <a:off x="3505200" y="725487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286250" y="725487"/>
          <a:ext cx="28114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9" name="Equation" r:id="rId8" imgW="1803240" imgH="228600" progId="Equation.DSMT4">
                  <p:embed/>
                </p:oleObj>
              </mc:Choice>
              <mc:Fallback>
                <p:oleObj name="Equation" r:id="rId8" imgW="180324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725487"/>
                        <a:ext cx="28114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206875" y="1201737"/>
          <a:ext cx="29479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0" name="Equation" r:id="rId10" imgW="1892160" imgH="228600" progId="Equation.DSMT4">
                  <p:embed/>
                </p:oleObj>
              </mc:Choice>
              <mc:Fallback>
                <p:oleObj name="Equation" r:id="rId10" imgW="18921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1201737"/>
                        <a:ext cx="294798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Brace 9"/>
          <p:cNvSpPr/>
          <p:nvPr/>
        </p:nvSpPr>
        <p:spPr>
          <a:xfrm>
            <a:off x="7239000" y="725487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772400" y="1106487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533400" y="2173287"/>
          <a:ext cx="18811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1" name="Equation" r:id="rId12" imgW="1206360" imgH="228600" progId="Equation.DSMT4">
                  <p:embed/>
                </p:oleObj>
              </mc:Choice>
              <mc:Fallback>
                <p:oleObj name="Equation" r:id="rId12" imgW="120636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73287"/>
                        <a:ext cx="188118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667000" y="2249487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048000" y="2155181"/>
          <a:ext cx="8905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2" name="Equation" r:id="rId14" imgW="571320" imgH="228600" progId="Equation.DSMT4">
                  <p:embed/>
                </p:oleObj>
              </mc:Choice>
              <mc:Fallback>
                <p:oleObj name="Equation" r:id="rId14" imgW="57132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55181"/>
                        <a:ext cx="89058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400000" flipH="1" flipV="1">
            <a:off x="3442623" y="2629693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81400" y="2782887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23306" y="2514600"/>
            <a:ext cx="5590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m</a:t>
            </a:r>
            <a:r>
              <a:rPr lang="en-US" sz="1400" dirty="0" smtClean="0">
                <a:solidFill>
                  <a:srgbClr val="00B050"/>
                </a:solidFill>
              </a:rPr>
              <a:t>inus sign indicates that I</a:t>
            </a:r>
            <a:r>
              <a:rPr lang="en-US" sz="1400" baseline="-25000" dirty="0" smtClean="0">
                <a:solidFill>
                  <a:srgbClr val="00B050"/>
                </a:solidFill>
              </a:rPr>
              <a:t>3</a:t>
            </a:r>
            <a:r>
              <a:rPr lang="en-US" sz="1400" dirty="0" smtClean="0">
                <a:solidFill>
                  <a:srgbClr val="00B050"/>
                </a:solidFill>
              </a:rPr>
              <a:t> flows opposite to our assumption in the figure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304800" y="3163887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703906" y="3047699"/>
          <a:ext cx="7731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3" name="Equation" r:id="rId16" imgW="495000" imgH="215640" progId="Equation.DSMT4">
                  <p:embed/>
                </p:oleObj>
              </mc:Choice>
              <mc:Fallback>
                <p:oleObj name="Equation" r:id="rId16" imgW="49500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06" y="3047699"/>
                        <a:ext cx="7731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13853" y="3495846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703906" y="3433762"/>
          <a:ext cx="7731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4" name="Equation" r:id="rId18" imgW="495000" imgH="215640" progId="Equation.DSMT4">
                  <p:embed/>
                </p:oleObj>
              </mc:Choice>
              <mc:Fallback>
                <p:oleObj name="Equation" r:id="rId18" imgW="49500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06" y="3433762"/>
                        <a:ext cx="7731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331959" y="393494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85800" y="3827805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Total current through the network</a:t>
            </a:r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4173066" y="3818109"/>
          <a:ext cx="17033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5" name="Equation" r:id="rId20" imgW="1091880" imgH="228600" progId="Equation.DSMT4">
                  <p:embed/>
                </p:oleObj>
              </mc:Choice>
              <mc:Fallback>
                <p:oleObj name="Equation" r:id="rId20" imgW="109188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066" y="3818109"/>
                        <a:ext cx="170338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362894" y="4687887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85800" y="4546998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Equivalent resistance</a:t>
            </a:r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2797175" y="4408487"/>
          <a:ext cx="18415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6" name="Equation" r:id="rId22" imgW="1180800" imgH="393480" progId="Equation.DSMT4">
                  <p:embed/>
                </p:oleObj>
              </mc:Choice>
              <mc:Fallback>
                <p:oleObj name="Equation" r:id="rId22" imgW="11808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4408487"/>
                        <a:ext cx="18415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28600" y="5257800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Check the result with remaining loop:</a:t>
            </a:r>
            <a:endParaRPr lang="en-US" sz="1600" baseline="-25000" dirty="0">
              <a:latin typeface="Comic Sans MS" pitchFamily="66" charset="0"/>
            </a:endParaRPr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381000" y="5791200"/>
          <a:ext cx="4038601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7" name="Equation" r:id="rId24" imgW="2590560" imgH="431640" progId="Equation.DSMT4">
                  <p:embed/>
                </p:oleObj>
              </mc:Choice>
              <mc:Fallback>
                <p:oleObj name="Equation" r:id="rId24" imgW="259056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91200"/>
                        <a:ext cx="4038601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86" name="Picture 14" descr="http://icons.iconarchive.com/icons/visualpharm/must-have/256/Check-icon.pn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181600" y="5562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nimBg="1" autoUpdateAnimBg="0"/>
      <p:bldP spid="10" grpId="0" animBg="1" autoUpdateAnimBg="0"/>
      <p:bldP spid="11" grpId="0" animBg="1" autoUpdateAnimBg="0"/>
      <p:bldP spid="13" grpId="0" animBg="1" autoUpdateAnimBg="0"/>
      <p:bldP spid="19" grpId="0" autoUpdateAnimBg="0"/>
      <p:bldP spid="21" grpId="0" animBg="1" autoUpdateAnimBg="0"/>
      <p:bldP spid="23" grpId="0" animBg="1" autoUpdateAnimBg="0"/>
      <p:bldP spid="25" grpId="0" animBg="1" autoUpdateAnimBg="0"/>
      <p:bldP spid="26" grpId="0" autoUpdateAnimBg="0"/>
      <p:bldP spid="28" grpId="0" animBg="1" autoUpdateAnimBg="0"/>
      <p:bldP spid="29" grpId="0" autoUpdateAnimBg="0"/>
      <p:bldP spid="3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28600" y="685800"/>
            <a:ext cx="82277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What happens to the brightness of bulbs A and B </a:t>
            </a:r>
          </a:p>
          <a:p>
            <a:r>
              <a:rPr lang="en-US" dirty="0" smtClean="0">
                <a:latin typeface="Comic Sans MS" pitchFamily="66" charset="0"/>
              </a:rPr>
              <a:t>when bulb C is removed from this circuit? </a:t>
            </a:r>
          </a:p>
          <a:p>
            <a:r>
              <a:rPr lang="en-US" dirty="0" smtClean="0">
                <a:latin typeface="Comic Sans MS" pitchFamily="66" charset="0"/>
              </a:rPr>
              <a:t>For simplicity let’s assume A,B and C are identical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2743" y="2819400"/>
            <a:ext cx="47002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1)  No change in A, B gets brighter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2) </a:t>
            </a:r>
            <a:r>
              <a:rPr lang="en-US" dirty="0">
                <a:latin typeface="Comic Sans MS" pitchFamily="66" charset="0"/>
              </a:rPr>
              <a:t>A gets dimmer, B gets brighter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3) A and B get dimmer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4) No change in A, B gets dimmer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5</a:t>
            </a:r>
            <a:r>
              <a:rPr lang="en-US" dirty="0">
                <a:latin typeface="Comic Sans MS" pitchFamily="66" charset="0"/>
              </a:rPr>
              <a:t>) A and B get brighter</a:t>
            </a:r>
          </a:p>
          <a:p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167187" cy="292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28600" y="381000"/>
            <a:ext cx="82277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First case with bulbs A,B and C installed:</a:t>
            </a:r>
          </a:p>
          <a:p>
            <a:r>
              <a:rPr lang="en-US" dirty="0" smtClean="0">
                <a:latin typeface="Comic Sans MS" pitchFamily="66" charset="0"/>
              </a:rPr>
              <a:t>The emitted light intensity depends on the dissipated power of each bulk</a:t>
            </a:r>
          </a:p>
          <a:p>
            <a:r>
              <a:rPr lang="en-US" dirty="0" smtClean="0">
                <a:latin typeface="Comic Sans MS" pitchFamily="66" charset="0"/>
              </a:rPr>
              <a:t>We calculate total resistance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81000" y="1371600"/>
          <a:ext cx="19208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4" name="Equation" r:id="rId4" imgW="1231560" imgH="419040" progId="Equation.DSMT4">
                  <p:embed/>
                </p:oleObj>
              </mc:Choice>
              <mc:Fallback>
                <p:oleObj name="Equation" r:id="rId4" imgW="12315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19208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667000" y="1676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124200" y="1436687"/>
          <a:ext cx="9112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5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36687"/>
                        <a:ext cx="9112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267200" y="1676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876800" y="1371600"/>
          <a:ext cx="20399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6" name="Equation" r:id="rId8" imgW="1307880" imgH="457200" progId="Equation.DSMT4">
                  <p:embed/>
                </p:oleObj>
              </mc:Choice>
              <mc:Fallback>
                <p:oleObj name="Equation" r:id="rId8" imgW="130788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203993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800600" y="2209800"/>
          <a:ext cx="281146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7" name="Equation" r:id="rId10" imgW="1803240" imgH="444240" progId="Equation.DSMT4">
                  <p:embed/>
                </p:oleObj>
              </mc:Choice>
              <mc:Fallback>
                <p:oleObj name="Equation" r:id="rId10" imgW="1803240" imgH="444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2811463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2400" y="28956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Check: total dissipated power</a:t>
            </a: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28600" y="3429000"/>
          <a:ext cx="4394201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8" name="Equation" r:id="rId12" imgW="2819160" imgH="419040" progId="Equation.DSMT4">
                  <p:embed/>
                </p:oleObj>
              </mc:Choice>
              <mc:Fallback>
                <p:oleObj name="Equation" r:id="rId12" imgW="28191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29000"/>
                        <a:ext cx="4394201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600" y="41910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Second case with C removed:</a:t>
            </a: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50065" y="4602935"/>
          <a:ext cx="9112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9" name="Equation" r:id="rId14" imgW="583920" imgH="228600" progId="Equation.DSMT4">
                  <p:embed/>
                </p:oleObj>
              </mc:Choice>
              <mc:Fallback>
                <p:oleObj name="Equation" r:id="rId14" imgW="58392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65" y="4602935"/>
                        <a:ext cx="91122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508375" y="4733453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3965575" y="4493740"/>
          <a:ext cx="9112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0" name="Equation" r:id="rId16" imgW="583920" imgH="393480" progId="Equation.DSMT4">
                  <p:embed/>
                </p:oleObj>
              </mc:Choice>
              <mc:Fallback>
                <p:oleObj name="Equation" r:id="rId16" imgW="58392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4493740"/>
                        <a:ext cx="9112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295400" y="4648200"/>
            <a:ext cx="22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(total resistance increased)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953000" y="4648200"/>
            <a:ext cx="22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(total current decreased)</a:t>
            </a:r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381000" y="5105400"/>
          <a:ext cx="19415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1" name="Equation" r:id="rId18" imgW="1244520" imgH="457200" progId="Equation.DSMT4">
                  <p:embed/>
                </p:oleObj>
              </mc:Choice>
              <mc:Fallback>
                <p:oleObj name="Equation" r:id="rId18" imgW="124452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5400"/>
                        <a:ext cx="194151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934200" y="4724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543800" y="46482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(voltage drop 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across A decreased)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667000" y="5410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200400" y="53340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(bulb A gets dimmer)</a:t>
            </a:r>
          </a:p>
        </p:txBody>
      </p:sp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362122" y="5867400"/>
          <a:ext cx="2255837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2" name="Equation" r:id="rId20" imgW="1447560" imgH="444240" progId="Equation.DSMT4">
                  <p:embed/>
                </p:oleObj>
              </mc:Choice>
              <mc:Fallback>
                <p:oleObj name="Equation" r:id="rId20" imgW="1447560" imgH="4442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22" y="5867400"/>
                        <a:ext cx="2255837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7696200" y="5181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543800" y="5405735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(voltage drop 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across B increases)</a:t>
            </a: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2819400" y="6172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200400" y="6105695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(bulb B gets brighter)</a:t>
            </a:r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5105400" y="6096000"/>
          <a:ext cx="930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53" name="Equation" r:id="rId22" imgW="596880" imgH="419040" progId="Equation.DSMT4">
                  <p:embed/>
                </p:oleObj>
              </mc:Choice>
              <mc:Fallback>
                <p:oleObj name="Equation" r:id="rId22" imgW="59688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6096000"/>
                        <a:ext cx="9302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6172200" y="6324600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(reduced because current goes down while V=const)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 fundamental laws of nature allow to deduce Kirchhoff’s rules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142969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Conservation of charge</a:t>
            </a:r>
            <a:endParaRPr lang="en-US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419600" y="1551159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 descr="http://t3.gstatic.com/images?q=tbn:ANd9GcQYXUuKBbv-WPGiANg7Zl2M1jp9ZKLhIDM0bqpzwyewat3s9efq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90600"/>
            <a:ext cx="1219200" cy="1226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5029200" y="1429694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Kirchhoff’s junction rule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1524000" y="1981200"/>
            <a:ext cx="6096000" cy="1295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1828800" y="2286000"/>
          <a:ext cx="10953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5" imgW="583920" imgH="342720" progId="Equation.DSMT4">
                  <p:embed/>
                </p:oleObj>
              </mc:Choice>
              <mc:Fallback>
                <p:oleObj name="Equation" r:id="rId5" imgW="58392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0"/>
                        <a:ext cx="109537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24200" y="2237232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At any junction* in a circuit the sum of the currents into any junction is zero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54688" y="3429000"/>
            <a:ext cx="7789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*Junction (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also called node</a:t>
            </a:r>
            <a:r>
              <a:rPr lang="en-US" dirty="0" smtClean="0">
                <a:latin typeface="Comic Sans MS" pitchFamily="66" charset="0"/>
              </a:rPr>
              <a:t>):</a:t>
            </a:r>
          </a:p>
          <a:p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            is a point in a circuit where three or more conductors meet</a:t>
            </a: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4267200"/>
            <a:ext cx="2743200" cy="174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Arrow Connector 20"/>
          <p:cNvCxnSpPr/>
          <p:nvPr/>
        </p:nvCxnSpPr>
        <p:spPr>
          <a:xfrm rot="10800000">
            <a:off x="4343400" y="5105400"/>
            <a:ext cx="4572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89629" y="4916788"/>
            <a:ext cx="260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xample for a junction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1600200" y="6172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28800" y="64008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05000" y="601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Comic Sans MS" pitchFamily="66" charset="0"/>
              </a:rPr>
              <a:t>n</a:t>
            </a:r>
            <a:r>
              <a:rPr lang="en-US" u="sng" dirty="0" smtClean="0">
                <a:latin typeface="Comic Sans MS" pitchFamily="66" charset="0"/>
              </a:rPr>
              <a:t>ot</a:t>
            </a:r>
            <a:r>
              <a:rPr lang="en-US" dirty="0" smtClean="0">
                <a:latin typeface="Comic Sans MS" pitchFamily="66" charset="0"/>
              </a:rPr>
              <a:t> a junction</a:t>
            </a:r>
            <a:endParaRPr lang="en-US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0" grpId="0" animBg="1"/>
      <p:bldP spid="12" grpId="0"/>
      <p:bldP spid="13" grpId="0" animBg="1"/>
      <p:bldP spid="15" grpId="0"/>
      <p:bldP spid="16" grpId="1"/>
      <p:bldP spid="22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Kirchhoff’s junction rule and the flowing fluid analogy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447800"/>
            <a:ext cx="24860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685800" y="1397257"/>
            <a:ext cx="682024" cy="502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3962400" y="1371600"/>
            <a:ext cx="682024" cy="502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142064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en-US" b="1" baseline="-25000" dirty="0" smtClean="0">
                <a:solidFill>
                  <a:schemeClr val="bg1"/>
                </a:solidFill>
              </a:rPr>
              <a:t>2</a:t>
            </a:r>
            <a:endParaRPr lang="en-US" b="1" baseline="-25000" dirty="0">
              <a:solidFill>
                <a:schemeClr val="bg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2294303" y="2832979"/>
            <a:ext cx="682024" cy="502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2765082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3</a:t>
            </a:r>
            <a:r>
              <a:rPr lang="en-US" dirty="0" smtClean="0"/>
              <a:t>=I</a:t>
            </a:r>
            <a:r>
              <a:rPr lang="en-US" baseline="-25000" dirty="0" smtClean="0"/>
              <a:t>1</a:t>
            </a:r>
            <a:r>
              <a:rPr lang="en-US" dirty="0" smtClean="0"/>
              <a:t>+I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5899" y="1524000"/>
            <a:ext cx="336382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85800" y="3669268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Note: obviously we have to carefully identify the signs of the partial</a:t>
            </a:r>
          </a:p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        currents when applying the junction rule I</a:t>
            </a:r>
            <a:r>
              <a:rPr lang="en-US" baseline="-25000" dirty="0" smtClean="0">
                <a:solidFill>
                  <a:srgbClr val="00B050"/>
                </a:solidFill>
                <a:latin typeface="Comic Sans MS" pitchFamily="66" charset="0"/>
              </a:rPr>
              <a:t>1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+I</a:t>
            </a:r>
            <a:r>
              <a:rPr lang="en-US" baseline="-25000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+I</a:t>
            </a:r>
            <a:r>
              <a:rPr lang="en-US" baseline="-25000" dirty="0" smtClean="0">
                <a:solidFill>
                  <a:srgbClr val="00B050"/>
                </a:solidFill>
                <a:latin typeface="Comic Sans MS" pitchFamily="66" charset="0"/>
              </a:rPr>
              <a:t>3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=0 </a:t>
            </a:r>
            <a:endParaRPr lang="en-US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81000" y="522948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0" y="5117068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Sign convention needed: </a:t>
            </a:r>
          </a:p>
          <a:p>
            <a:r>
              <a:rPr lang="en-US" dirty="0" smtClean="0">
                <a:latin typeface="Comic Sans MS" pitchFamily="66" charset="0"/>
              </a:rPr>
              <a:t>We count current flowing into a junction (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Comic Sans MS" pitchFamily="66" charset="0"/>
              </a:rPr>
              <a:t>1,2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in our example above</a:t>
            </a:r>
            <a:r>
              <a:rPr lang="en-US" dirty="0" smtClean="0">
                <a:latin typeface="Comic Sans MS" pitchFamily="66" charset="0"/>
              </a:rPr>
              <a:t>) positive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and those flowing out (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Comic Sans MS" pitchFamily="66" charset="0"/>
              </a:rPr>
              <a:t>3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in our example above</a:t>
            </a:r>
            <a:r>
              <a:rPr lang="en-US" dirty="0" smtClean="0">
                <a:latin typeface="Comic Sans MS" pitchFamily="66" charset="0"/>
              </a:rPr>
              <a:t>)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13" grpId="0" animBg="1"/>
      <p:bldP spid="15" grpId="0" animBg="1"/>
      <p:bldP spid="16" grpId="0"/>
      <p:bldP spid="18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57200"/>
            <a:ext cx="4267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Electrostatic force is conservative</a:t>
            </a:r>
          </a:p>
          <a:p>
            <a:r>
              <a:rPr lang="en-US" sz="1400" b="1" dirty="0" smtClean="0">
                <a:solidFill>
                  <a:srgbClr val="00B050"/>
                </a:solidFill>
                <a:latin typeface="Comic Sans MS" pitchFamily="66" charset="0"/>
              </a:rPr>
              <a:t>Potential energy and potential are unique functions of position </a:t>
            </a:r>
            <a:endParaRPr lang="en-US" sz="1400" b="1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019800" y="578665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http://t3.gstatic.com/images?q=tbn:ANd9GcQYXUuKBbv-WPGiANg7Zl2M1jp9ZKLhIDM0bqpzwyewat3s9efq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1000"/>
            <a:ext cx="1219200" cy="1226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629400" y="457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Kirchhoff’s loop rule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1524000" y="2362200"/>
            <a:ext cx="6705600" cy="1295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1828800" y="2667000"/>
          <a:ext cx="10953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5" imgW="583920" imgH="342720" progId="Equation.DSMT4">
                  <p:embed/>
                </p:oleObj>
              </mc:Choice>
              <mc:Fallback>
                <p:oleObj name="Equation" r:id="rId5" imgW="58392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109537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24200" y="2618232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sum of the potential differences  in any loop (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including those with </a:t>
            </a:r>
            <a:r>
              <a:rPr lang="en-US" sz="1600" dirty="0" err="1" smtClean="0">
                <a:solidFill>
                  <a:srgbClr val="00B050"/>
                </a:solidFill>
                <a:latin typeface="Comic Sans MS" pitchFamily="66" charset="0"/>
              </a:rPr>
              <a:t>emfs</a:t>
            </a:r>
            <a:r>
              <a:rPr lang="en-US" dirty="0" smtClean="0">
                <a:latin typeface="Comic Sans MS" pitchFamily="66" charset="0"/>
              </a:rPr>
              <a:t>) is zero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600199" y="1295400"/>
          <a:ext cx="309612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7" imgW="2450880" imgH="482400" progId="Equation.DSMT4">
                  <p:embed/>
                </p:oleObj>
              </mc:Choice>
              <mc:Fallback>
                <p:oleObj name="Equation" r:id="rId7" imgW="24508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199" y="1295400"/>
                        <a:ext cx="309612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Picture 5" descr="http://www3.hi.is/~eap1/mp/25_CurrentResistanceAndElectromagneticForce_files/assignmentPrint_files/15055_c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3886200"/>
            <a:ext cx="3048000" cy="2476501"/>
          </a:xfrm>
          <a:prstGeom prst="rect">
            <a:avLst/>
          </a:prstGeom>
          <a:noFill/>
        </p:spPr>
      </p:pic>
      <p:pic>
        <p:nvPicPr>
          <p:cNvPr id="18439" name="Picture 7" descr="http://www.ux1.eiu.edu/~cfadd/1360/28DC/Images/Loop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4648200"/>
            <a:ext cx="2219325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0" y="304800"/>
            <a:ext cx="5715000" cy="576263"/>
            <a:chOff x="2707481" y="1143000"/>
            <a:chExt cx="1902619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2707481" y="1143000"/>
              <a:ext cx="1902619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2859691" y="1188265"/>
              <a:ext cx="16996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Sign convention and examples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2400" y="1295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We first investigate an elementary simple network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2057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97040" y="1600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6720840" y="4038600"/>
          <a:ext cx="7381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Equation" r:id="rId4" imgW="393480" imgH="203040" progId="Equation.DSMT4">
                  <p:embed/>
                </p:oleObj>
              </mc:Choice>
              <mc:Fallback>
                <p:oleObj name="Equation" r:id="rId4" imgW="3934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0840" y="4038600"/>
                        <a:ext cx="7381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6416040" y="1905000"/>
            <a:ext cx="1203960" cy="2124547"/>
            <a:chOff x="5257800" y="2133600"/>
            <a:chExt cx="1203960" cy="2124547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57800" y="2133600"/>
              <a:ext cx="119062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3" name="Straight Connector 12"/>
            <p:cNvCxnSpPr/>
            <p:nvPr/>
          </p:nvCxnSpPr>
          <p:spPr>
            <a:xfrm rot="5400000">
              <a:off x="5620694" y="3142306"/>
              <a:ext cx="1676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 flipV="1">
              <a:off x="5257800" y="3984282"/>
              <a:ext cx="1203960" cy="3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314244" y="3724747"/>
              <a:ext cx="1086556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9" name="Straight Connector 18"/>
            <p:cNvCxnSpPr/>
            <p:nvPr/>
          </p:nvCxnSpPr>
          <p:spPr>
            <a:xfrm rot="5400000">
              <a:off x="4419600" y="3173241"/>
              <a:ext cx="1676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33400" y="1981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Let’s start by labeling all quantities</a:t>
            </a:r>
            <a:endParaRPr lang="en-US" sz="1600" baseline="-25000" dirty="0"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04800" y="26024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2526268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Let’s choose a direction for the </a:t>
            </a:r>
            <a:r>
              <a:rPr lang="en-US" sz="1600" dirty="0" smtClean="0">
                <a:latin typeface="Comic Sans MS" pitchFamily="66" charset="0"/>
              </a:rPr>
              <a:t>current and a direction we choose to go through the loop, e.g</a:t>
            </a:r>
            <a:r>
              <a:rPr lang="en-US" sz="1600" dirty="0" smtClean="0">
                <a:latin typeface="Comic Sans MS" pitchFamily="66" charset="0"/>
              </a:rPr>
              <a:t>., clockwise </a:t>
            </a:r>
          </a:p>
        </p:txBody>
      </p:sp>
      <p:sp>
        <p:nvSpPr>
          <p:cNvPr id="24" name="Arc 23"/>
          <p:cNvSpPr/>
          <p:nvPr/>
        </p:nvSpPr>
        <p:spPr>
          <a:xfrm rot="5781959">
            <a:off x="6540114" y="2486274"/>
            <a:ext cx="914400" cy="914400"/>
          </a:xfrm>
          <a:prstGeom prst="arc">
            <a:avLst>
              <a:gd name="adj1" fmla="val 16200000"/>
              <a:gd name="adj2" fmla="val 8115009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4800" y="3657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4495800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Consider yourself a positive charge traveling the loop</a:t>
            </a:r>
          </a:p>
        </p:txBody>
      </p:sp>
      <p:sp>
        <p:nvSpPr>
          <p:cNvPr id="27" name="Oval 26"/>
          <p:cNvSpPr/>
          <p:nvPr/>
        </p:nvSpPr>
        <p:spPr>
          <a:xfrm>
            <a:off x="304800" y="4572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" y="3623846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In this simple example there are no junctions</a:t>
            </a: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4953000" y="3733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9600" y="396240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We only need the loop rule here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867400" y="4280029"/>
            <a:ext cx="457200" cy="626198"/>
            <a:chOff x="6705600" y="4707802"/>
            <a:chExt cx="457200" cy="626198"/>
          </a:xfrm>
        </p:grpSpPr>
        <p:sp>
          <p:nvSpPr>
            <p:cNvPr id="31" name="Oval 30"/>
            <p:cNvSpPr/>
            <p:nvPr/>
          </p:nvSpPr>
          <p:spPr>
            <a:xfrm>
              <a:off x="6705600" y="4876800"/>
              <a:ext cx="457200" cy="457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+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808959" y="4958277"/>
              <a:ext cx="76200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005123" y="4953000"/>
              <a:ext cx="76200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rot="9766950">
              <a:off x="6855621" y="5110883"/>
              <a:ext cx="304800" cy="152400"/>
            </a:xfrm>
            <a:prstGeom prst="arc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826313" y="4716855"/>
              <a:ext cx="27160" cy="144856"/>
            </a:xfrm>
            <a:custGeom>
              <a:avLst/>
              <a:gdLst>
                <a:gd name="connsiteX0" fmla="*/ 27160 w 27160"/>
                <a:gd name="connsiteY0" fmla="*/ 144856 h 144856"/>
                <a:gd name="connsiteX1" fmla="*/ 0 w 27160"/>
                <a:gd name="connsiteY1" fmla="*/ 72428 h 144856"/>
                <a:gd name="connsiteX2" fmla="*/ 9053 w 27160"/>
                <a:gd name="connsiteY2" fmla="*/ 27161 h 144856"/>
                <a:gd name="connsiteX3" fmla="*/ 27160 w 27160"/>
                <a:gd name="connsiteY3" fmla="*/ 0 h 14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60" h="144856">
                  <a:moveTo>
                    <a:pt x="27160" y="144856"/>
                  </a:moveTo>
                  <a:cubicBezTo>
                    <a:pt x="8428" y="116757"/>
                    <a:pt x="0" y="111584"/>
                    <a:pt x="0" y="72428"/>
                  </a:cubicBezTo>
                  <a:cubicBezTo>
                    <a:pt x="0" y="57040"/>
                    <a:pt x="3650" y="41569"/>
                    <a:pt x="9053" y="27161"/>
                  </a:cubicBezTo>
                  <a:cubicBezTo>
                    <a:pt x="12874" y="16973"/>
                    <a:pt x="27160" y="0"/>
                    <a:pt x="27160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953061" y="4707802"/>
              <a:ext cx="45268" cy="162962"/>
            </a:xfrm>
            <a:custGeom>
              <a:avLst/>
              <a:gdLst>
                <a:gd name="connsiteX0" fmla="*/ 45268 w 45268"/>
                <a:gd name="connsiteY0" fmla="*/ 0 h 162962"/>
                <a:gd name="connsiteX1" fmla="*/ 36214 w 45268"/>
                <a:gd name="connsiteY1" fmla="*/ 27160 h 162962"/>
                <a:gd name="connsiteX2" fmla="*/ 18107 w 45268"/>
                <a:gd name="connsiteY2" fmla="*/ 54321 h 162962"/>
                <a:gd name="connsiteX3" fmla="*/ 0 w 45268"/>
                <a:gd name="connsiteY3" fmla="*/ 108642 h 162962"/>
                <a:gd name="connsiteX4" fmla="*/ 9054 w 45268"/>
                <a:gd name="connsiteY4" fmla="*/ 162962 h 16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268" h="162962">
                  <a:moveTo>
                    <a:pt x="45268" y="0"/>
                  </a:moveTo>
                  <a:cubicBezTo>
                    <a:pt x="42250" y="9053"/>
                    <a:pt x="40482" y="18624"/>
                    <a:pt x="36214" y="27160"/>
                  </a:cubicBezTo>
                  <a:cubicBezTo>
                    <a:pt x="31348" y="36892"/>
                    <a:pt x="22526" y="44378"/>
                    <a:pt x="18107" y="54321"/>
                  </a:cubicBezTo>
                  <a:cubicBezTo>
                    <a:pt x="10355" y="71762"/>
                    <a:pt x="0" y="108642"/>
                    <a:pt x="0" y="108642"/>
                  </a:cubicBezTo>
                  <a:cubicBezTo>
                    <a:pt x="11917" y="144391"/>
                    <a:pt x="9054" y="126259"/>
                    <a:pt x="9054" y="16296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079810" y="4725909"/>
              <a:ext cx="54321" cy="144855"/>
            </a:xfrm>
            <a:custGeom>
              <a:avLst/>
              <a:gdLst>
                <a:gd name="connsiteX0" fmla="*/ 0 w 54321"/>
                <a:gd name="connsiteY0" fmla="*/ 144855 h 144855"/>
                <a:gd name="connsiteX1" fmla="*/ 36214 w 54321"/>
                <a:gd name="connsiteY1" fmla="*/ 90535 h 144855"/>
                <a:gd name="connsiteX2" fmla="*/ 54321 w 54321"/>
                <a:gd name="connsiteY2" fmla="*/ 63374 h 144855"/>
                <a:gd name="connsiteX3" fmla="*/ 45267 w 54321"/>
                <a:gd name="connsiteY3" fmla="*/ 27160 h 144855"/>
                <a:gd name="connsiteX4" fmla="*/ 54321 w 54321"/>
                <a:gd name="connsiteY4" fmla="*/ 0 h 144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321" h="144855">
                  <a:moveTo>
                    <a:pt x="0" y="144855"/>
                  </a:moveTo>
                  <a:lnTo>
                    <a:pt x="36214" y="90535"/>
                  </a:lnTo>
                  <a:lnTo>
                    <a:pt x="54321" y="63374"/>
                  </a:lnTo>
                  <a:cubicBezTo>
                    <a:pt x="51303" y="51303"/>
                    <a:pt x="45267" y="39603"/>
                    <a:pt x="45267" y="27160"/>
                  </a:cubicBezTo>
                  <a:cubicBezTo>
                    <a:pt x="45267" y="17617"/>
                    <a:pt x="54321" y="0"/>
                    <a:pt x="54321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Oval 40"/>
          <p:cNvSpPr/>
          <p:nvPr/>
        </p:nvSpPr>
        <p:spPr>
          <a:xfrm>
            <a:off x="6324600" y="2743200"/>
            <a:ext cx="228600" cy="21200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+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" y="5071646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-when we flow with the current through R we loose potential energy</a:t>
            </a: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7872132" y="5087294"/>
          <a:ext cx="89086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Equation" r:id="rId8" imgW="571320" imgH="215640" progId="Equation.DSMT4">
                  <p:embed/>
                </p:oleObj>
              </mc:Choice>
              <mc:Fallback>
                <p:oleObj name="Equation" r:id="rId8" imgW="57132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132" y="5087294"/>
                        <a:ext cx="890868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627706" y="5452646"/>
            <a:ext cx="7982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-when we flow through the source of </a:t>
            </a:r>
            <a:r>
              <a:rPr lang="en-US" sz="1600" dirty="0" err="1" smtClean="0">
                <a:latin typeface="Comic Sans MS" pitchFamily="66" charset="0"/>
              </a:rPr>
              <a:t>emf</a:t>
            </a:r>
            <a:r>
              <a:rPr lang="en-US" sz="1600" dirty="0" smtClean="0">
                <a:latin typeface="Comic Sans MS" pitchFamily="66" charset="0"/>
              </a:rPr>
              <a:t> from – to + we gain potential energy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153400" y="5482624"/>
          <a:ext cx="69373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Equation" r:id="rId10" imgW="444240" imgH="215640" progId="Equation.DSMT4">
                  <p:embed/>
                </p:oleObj>
              </mc:Choice>
              <mc:Fallback>
                <p:oleObj name="Equation" r:id="rId10" imgW="44424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5482624"/>
                        <a:ext cx="693738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09600" y="5896202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-when we flow with the current  through r we loose potential energy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7988300" y="5902325"/>
          <a:ext cx="8509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8300" y="5902325"/>
                        <a:ext cx="8509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228600" y="6507935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844549" y="6391275"/>
          <a:ext cx="2889251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14" imgW="1854000" imgH="228600" progId="Equation.DSMT4">
                  <p:embed/>
                </p:oleObj>
              </mc:Choice>
              <mc:Fallback>
                <p:oleObj name="Equation" r:id="rId14" imgW="18540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49" y="6391275"/>
                        <a:ext cx="2889251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AutoShape 7"/>
          <p:cNvSpPr>
            <a:spLocks noChangeArrowheads="1"/>
          </p:cNvSpPr>
          <p:nvPr/>
        </p:nvSpPr>
        <p:spPr bwMode="auto">
          <a:xfrm>
            <a:off x="4267200" y="6513212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724400" y="6427959"/>
          <a:ext cx="114776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quation" r:id="rId16" imgW="736560" imgH="177480" progId="Equation.DSMT4">
                  <p:embed/>
                </p:oleObj>
              </mc:Choice>
              <mc:Fallback>
                <p:oleObj name="Equation" r:id="rId16" imgW="7365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427959"/>
                        <a:ext cx="1147763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943600" y="64008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a</a:t>
            </a:r>
            <a:r>
              <a:rPr lang="en-US" sz="1600" dirty="0" smtClean="0">
                <a:latin typeface="Comic Sans MS" pitchFamily="66" charset="0"/>
              </a:rPr>
              <a:t>s seen before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160129" y="2438399"/>
            <a:ext cx="0" cy="6726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22907" y="2641291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I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9993 L 0.125 -0.09993 L 0.13333 -0.09993 L 0.13333 0.13324 L 0 0.13324 L 0 0.0111 " pathEditMode="relative" ptsTypes="AAAAAAA">
                                      <p:cBhvr>
                                        <p:cTn id="10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6" grpId="0"/>
      <p:bldP spid="21" grpId="0"/>
      <p:bldP spid="22" grpId="0" animBg="1"/>
      <p:bldP spid="23" grpId="0"/>
      <p:bldP spid="24" grpId="0" animBg="1"/>
      <p:bldP spid="25" grpId="0" animBg="1"/>
      <p:bldP spid="26" grpId="0"/>
      <p:bldP spid="27" grpId="0" animBg="1"/>
      <p:bldP spid="28" grpId="0"/>
      <p:bldP spid="29" grpId="0" animBg="1"/>
      <p:bldP spid="30" grpId="0"/>
      <p:bldP spid="41" grpId="0" animBg="1"/>
      <p:bldP spid="41" grpId="1" animBg="1"/>
      <p:bldP spid="48" grpId="0"/>
      <p:bldP spid="50" grpId="0"/>
      <p:bldP spid="52" grpId="0"/>
      <p:bldP spid="54" grpId="0" animBg="1"/>
      <p:bldP spid="56" grpId="0" animBg="1"/>
      <p:bldP spid="5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Can we travel in the opposite direction and get the same result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5" name="Picture 4" descr="http://whateverebay.com/question-ma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167891"/>
            <a:ext cx="715773" cy="609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73240" y="9779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6797040" y="3416300"/>
          <a:ext cx="7381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040" y="3416300"/>
                        <a:ext cx="7381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492240" y="1282700"/>
            <a:ext cx="1203960" cy="2124547"/>
            <a:chOff x="5257800" y="2133600"/>
            <a:chExt cx="1203960" cy="2124547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57800" y="2133600"/>
              <a:ext cx="119062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/>
            <p:nvPr/>
          </p:nvCxnSpPr>
          <p:spPr>
            <a:xfrm rot="5400000">
              <a:off x="5620694" y="3142306"/>
              <a:ext cx="1676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5257800" y="3984282"/>
              <a:ext cx="1203960" cy="30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314244" y="3724747"/>
              <a:ext cx="1086556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Straight Connector 13"/>
            <p:cNvCxnSpPr/>
            <p:nvPr/>
          </p:nvCxnSpPr>
          <p:spPr>
            <a:xfrm rot="5400000">
              <a:off x="4419600" y="3173241"/>
              <a:ext cx="1676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Arc 14"/>
          <p:cNvSpPr/>
          <p:nvPr/>
        </p:nvSpPr>
        <p:spPr>
          <a:xfrm rot="5781959">
            <a:off x="6616314" y="1863974"/>
            <a:ext cx="914400" cy="914400"/>
          </a:xfrm>
          <a:prstGeom prst="arc">
            <a:avLst>
              <a:gd name="adj1" fmla="val 16200000"/>
              <a:gd name="adj2" fmla="val 8115009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00800" y="2120900"/>
            <a:ext cx="228600" cy="21200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+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2954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We keep the current direction but travel against the current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228600" y="25019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52400" y="4330700"/>
            <a:ext cx="8839200" cy="338554"/>
            <a:chOff x="76200" y="641350"/>
            <a:chExt cx="6858000" cy="338554"/>
          </a:xfrm>
        </p:grpSpPr>
        <p:sp>
          <p:nvSpPr>
            <p:cNvPr id="19" name="TextBox 18"/>
            <p:cNvSpPr txBox="1"/>
            <p:nvPr/>
          </p:nvSpPr>
          <p:spPr>
            <a:xfrm>
              <a:off x="76200" y="641350"/>
              <a:ext cx="6858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-when we flow against the current through R we win potential energy</a:t>
              </a:r>
            </a:p>
          </p:txBody>
        </p:sp>
        <p:graphicFrame>
          <p:nvGraphicFramePr>
            <p:cNvPr id="23555" name="Object 3"/>
            <p:cNvGraphicFramePr>
              <a:graphicFrameLocks noChangeAspect="1"/>
            </p:cNvGraphicFramePr>
            <p:nvPr/>
          </p:nvGraphicFramePr>
          <p:xfrm>
            <a:off x="5278821" y="641350"/>
            <a:ext cx="890587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25" name="Equation" r:id="rId9" imgW="571320" imgH="215640" progId="Equation.DSMT4">
                    <p:embed/>
                  </p:oleObj>
                </mc:Choice>
                <mc:Fallback>
                  <p:oleObj name="Equation" r:id="rId9" imgW="571320" imgH="2156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8821" y="641350"/>
                          <a:ext cx="890587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152400" y="3797300"/>
            <a:ext cx="7982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-when we flow through the source of </a:t>
            </a:r>
            <a:r>
              <a:rPr lang="en-US" sz="1600" dirty="0" err="1" smtClean="0">
                <a:latin typeface="Comic Sans MS" pitchFamily="66" charset="0"/>
              </a:rPr>
              <a:t>emf</a:t>
            </a:r>
            <a:r>
              <a:rPr lang="en-US" sz="1600" dirty="0" smtClean="0">
                <a:latin typeface="Comic Sans MS" pitchFamily="66" charset="0"/>
              </a:rPr>
              <a:t> from + to - we loose potential energy</a:t>
            </a:r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7694613" y="3827463"/>
          <a:ext cx="83343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Equation" r:id="rId11" imgW="533160" imgH="215640" progId="Equation.DSMT4">
                  <p:embed/>
                </p:oleObj>
              </mc:Choice>
              <mc:Fallback>
                <p:oleObj name="Equation" r:id="rId11" imgW="53316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3" y="3827463"/>
                        <a:ext cx="833437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27000" y="28067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-when we flow against the current  through r</a:t>
            </a:r>
          </a:p>
          <a:p>
            <a:r>
              <a:rPr lang="en-US" sz="1600" dirty="0" smtClean="0">
                <a:latin typeface="Comic Sans MS" pitchFamily="66" charset="0"/>
              </a:rPr>
              <a:t> we win potential energy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752725" y="3084212"/>
          <a:ext cx="69215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tion" r:id="rId13" imgW="444240" imgH="215640" progId="Equation.DSMT4">
                  <p:embed/>
                </p:oleObj>
              </mc:Choice>
              <mc:Fallback>
                <p:oleObj name="Equation" r:id="rId13" imgW="44424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3084212"/>
                        <a:ext cx="69215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228600" y="5132688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766762" y="5053013"/>
          <a:ext cx="28908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tion" r:id="rId15" imgW="1854000" imgH="228600" progId="Equation.DSMT4">
                  <p:embed/>
                </p:oleObj>
              </mc:Choice>
              <mc:Fallback>
                <p:oleObj name="Equation" r:id="rId15" imgW="18540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" y="5053013"/>
                        <a:ext cx="2890838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6264418" y="1997577"/>
            <a:ext cx="0" cy="6726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27196" y="220046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I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104 0.13208 L 0.13159 0.13324 L 0.13159 -0.10942 L -0.00209 -0.10942 L 0 0 Z " pathEditMode="relative" ptsTypes="AAAAAA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5" grpId="0" animBg="1"/>
      <p:bldP spid="16" grpId="0" animBg="1"/>
      <p:bldP spid="16" grpId="1" animBg="1"/>
      <p:bldP spid="17" grpId="0"/>
      <p:bldP spid="18" grpId="0" animBg="1"/>
      <p:bldP spid="21" grpId="0"/>
      <p:bldP spid="23" grpId="0"/>
      <p:bldP spid="25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Now an example that involves the junction and loop rule together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62579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838200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Example: charging a battery from our textbook Young and Freedman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3429000"/>
            <a:ext cx="211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direction of this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current is our choice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2552700" y="3314700"/>
            <a:ext cx="1219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152900" y="3314700"/>
            <a:ext cx="1219200" cy="3810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" y="46482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Goal: </a:t>
            </a:r>
          </a:p>
          <a:p>
            <a:r>
              <a:rPr lang="en-US" sz="1600" dirty="0">
                <a:latin typeface="Comic Sans MS" pitchFamily="66" charset="0"/>
              </a:rPr>
              <a:t>-</a:t>
            </a:r>
            <a:r>
              <a:rPr lang="en-US" sz="1600" dirty="0" smtClean="0">
                <a:latin typeface="Comic Sans MS" pitchFamily="66" charset="0"/>
              </a:rPr>
              <a:t>determine unknown </a:t>
            </a:r>
            <a:r>
              <a:rPr lang="en-US" sz="1600" dirty="0" err="1" smtClean="0">
                <a:latin typeface="Comic Sans MS" pitchFamily="66" charset="0"/>
              </a:rPr>
              <a:t>emf</a:t>
            </a:r>
            <a:r>
              <a:rPr lang="en-US" sz="1600" dirty="0" smtClean="0">
                <a:latin typeface="Comic Sans MS" pitchFamily="66" charset="0"/>
              </a:rPr>
              <a:t> of the run-down battery </a:t>
            </a:r>
          </a:p>
          <a:p>
            <a:r>
              <a:rPr lang="en-US" sz="1600" dirty="0" smtClean="0">
                <a:latin typeface="Comic Sans MS" pitchFamily="66" charset="0"/>
              </a:rPr>
              <a:t>-determine internal resistance r of the 12V power supply</a:t>
            </a:r>
          </a:p>
          <a:p>
            <a:r>
              <a:rPr lang="en-US" sz="1600" dirty="0" smtClean="0">
                <a:latin typeface="Comic Sans MS" pitchFamily="66" charset="0"/>
              </a:rPr>
              <a:t>-determine the unknown current I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35814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5562600" y="4880576"/>
            <a:ext cx="228600" cy="9106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5943600" y="5257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324600" y="5105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We will need 3 equations </a:t>
            </a:r>
          </a:p>
          <a:p>
            <a:r>
              <a:rPr lang="en-US" sz="1600" dirty="0" smtClean="0">
                <a:latin typeface="Comic Sans MS" pitchFamily="66" charset="0"/>
              </a:rPr>
              <a:t>for the 3 unknowns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4081046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Travel-directions we choose to go through the loops</a:t>
            </a:r>
          </a:p>
        </p:txBody>
      </p:sp>
      <p:cxnSp>
        <p:nvCxnSpPr>
          <p:cNvPr id="23" name="Shape 22"/>
          <p:cNvCxnSpPr>
            <a:endCxn id="9" idx="0"/>
          </p:cNvCxnSpPr>
          <p:nvPr/>
        </p:nvCxnSpPr>
        <p:spPr>
          <a:xfrm>
            <a:off x="5791200" y="2460282"/>
            <a:ext cx="1973440" cy="968718"/>
          </a:xfrm>
          <a:prstGeom prst="bentConnector2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5" grpId="0"/>
      <p:bldP spid="18" grpId="0" animBg="1"/>
      <p:bldP spid="19" grpId="0" animBg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57200"/>
            <a:ext cx="62579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5400000">
            <a:off x="4152900" y="571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85725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We apply the junction rule to point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8956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J</a:t>
            </a:r>
            <a:r>
              <a:rPr lang="en-US" sz="1600" dirty="0" smtClean="0">
                <a:latin typeface="Comic Sans MS" pitchFamily="66" charset="0"/>
              </a:rPr>
              <a:t>unction rule at point a: +2A+1A-I=0</a:t>
            </a:r>
          </a:p>
        </p:txBody>
      </p:sp>
      <p:sp>
        <p:nvSpPr>
          <p:cNvPr id="10" name="Oval 9"/>
          <p:cNvSpPr/>
          <p:nvPr/>
        </p:nvSpPr>
        <p:spPr>
          <a:xfrm>
            <a:off x="228600" y="29718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267200" y="2971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648200" y="2895600"/>
            <a:ext cx="762000" cy="338554"/>
            <a:chOff x="4648200" y="2895600"/>
            <a:chExt cx="762000" cy="338554"/>
          </a:xfrm>
        </p:grpSpPr>
        <p:sp>
          <p:nvSpPr>
            <p:cNvPr id="19" name="Rounded Rectangle 18"/>
            <p:cNvSpPr/>
            <p:nvPr/>
          </p:nvSpPr>
          <p:spPr>
            <a:xfrm>
              <a:off x="4648200" y="2895600"/>
              <a:ext cx="609600" cy="304800"/>
            </a:xfrm>
            <a:prstGeom prst="roundRect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48200" y="28956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I=3A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31482" y="3429000"/>
            <a:ext cx="3026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Loop rule for outer loop 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16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16" name="Oval 15"/>
          <p:cNvSpPr/>
          <p:nvPr/>
        </p:nvSpPr>
        <p:spPr>
          <a:xfrm>
            <a:off x="250482" y="3505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267547" y="3457477"/>
          <a:ext cx="257333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Equation" r:id="rId5" imgW="1650960" imgH="177480" progId="Equation.DSMT4">
                  <p:embed/>
                </p:oleObj>
              </mc:Choice>
              <mc:Fallback>
                <p:oleObj name="Equation" r:id="rId5" imgW="165096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547" y="3457477"/>
                        <a:ext cx="2573338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019800" y="3520848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477000" y="3444648"/>
            <a:ext cx="762000" cy="304800"/>
            <a:chOff x="6477000" y="3733800"/>
            <a:chExt cx="762000" cy="304800"/>
          </a:xfrm>
        </p:grpSpPr>
        <p:sp>
          <p:nvSpPr>
            <p:cNvPr id="21" name="Rounded Rectangle 20"/>
            <p:cNvSpPr/>
            <p:nvPr/>
          </p:nvSpPr>
          <p:spPr>
            <a:xfrm>
              <a:off x="6477000" y="3733800"/>
              <a:ext cx="762000" cy="304800"/>
            </a:xfrm>
            <a:prstGeom prst="roundRect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6504159" y="3733800"/>
            <a:ext cx="731838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68" name="Equation" r:id="rId7" imgW="469800" imgH="164880" progId="Equation.DSMT4">
                    <p:embed/>
                  </p:oleObj>
                </mc:Choice>
                <mc:Fallback>
                  <p:oleObj name="Equation" r:id="rId7" imgW="469800" imgH="1648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4159" y="3733800"/>
                          <a:ext cx="731838" cy="258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TextBox 23"/>
          <p:cNvSpPr txBox="1"/>
          <p:nvPr/>
        </p:nvSpPr>
        <p:spPr>
          <a:xfrm>
            <a:off x="636759" y="4191000"/>
            <a:ext cx="2258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Loop rule for loop 2:</a:t>
            </a:r>
          </a:p>
        </p:txBody>
      </p:sp>
      <p:sp>
        <p:nvSpPr>
          <p:cNvPr id="25" name="Oval 24"/>
          <p:cNvSpPr/>
          <p:nvPr/>
        </p:nvSpPr>
        <p:spPr>
          <a:xfrm>
            <a:off x="255759" y="426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895600" y="4206648"/>
          <a:ext cx="1701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9" name="Equation" r:id="rId9" imgW="1091880" imgH="177480" progId="Equation.DSMT4">
                  <p:embed/>
                </p:oleObj>
              </mc:Choice>
              <mc:Fallback>
                <p:oleObj name="Equation" r:id="rId9" imgW="10918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206648"/>
                        <a:ext cx="1701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4953000" y="424286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547712" y="4166660"/>
            <a:ext cx="889300" cy="305444"/>
            <a:chOff x="4749500" y="4437706"/>
            <a:chExt cx="889300" cy="305444"/>
          </a:xfrm>
        </p:grpSpPr>
        <p:sp>
          <p:nvSpPr>
            <p:cNvPr id="29" name="Rounded Rectangle 28"/>
            <p:cNvSpPr/>
            <p:nvPr/>
          </p:nvSpPr>
          <p:spPr>
            <a:xfrm>
              <a:off x="4764388" y="4437706"/>
              <a:ext cx="874412" cy="304800"/>
            </a:xfrm>
            <a:prstGeom prst="roundRect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30" name="Object 3"/>
            <p:cNvGraphicFramePr>
              <a:graphicFrameLocks noChangeAspect="1"/>
            </p:cNvGraphicFramePr>
            <p:nvPr/>
          </p:nvGraphicFramePr>
          <p:xfrm>
            <a:off x="4749500" y="4463750"/>
            <a:ext cx="8890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0" name="Equation" r:id="rId11" imgW="571320" imgH="177480" progId="Equation.DSMT4">
                    <p:embed/>
                  </p:oleObj>
                </mc:Choice>
                <mc:Fallback>
                  <p:oleObj name="Equation" r:id="rId11" imgW="571320" imgH="177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9500" y="4463750"/>
                          <a:ext cx="889000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3" name="Straight Arrow Connector 32"/>
          <p:cNvCxnSpPr/>
          <p:nvPr/>
        </p:nvCxnSpPr>
        <p:spPr>
          <a:xfrm rot="5400000" flipH="1" flipV="1">
            <a:off x="5675806" y="475736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04800" y="5139154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0494" y="4825042"/>
            <a:ext cx="8991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B050"/>
                </a:solidFill>
                <a:latin typeface="Comic Sans MS" pitchFamily="66" charset="0"/>
              </a:rPr>
              <a:t>The minus signs says that the polarity of the battery is opposite to what we assumed in the figure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8600" y="5273189"/>
            <a:ext cx="899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B050"/>
                </a:solidFill>
                <a:latin typeface="Comic Sans MS" pitchFamily="66" charset="0"/>
              </a:rPr>
              <a:t>It better is opposite, because who would try to jumpstart a car by connecting terminal of different sign, not a good idea!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6759" y="5909846"/>
            <a:ext cx="5078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Loop rule for loop 3 can be used to check :</a:t>
            </a:r>
          </a:p>
        </p:txBody>
      </p:sp>
      <p:sp>
        <p:nvSpPr>
          <p:cNvPr id="42" name="Oval 41"/>
          <p:cNvSpPr/>
          <p:nvPr/>
        </p:nvSpPr>
        <p:spPr>
          <a:xfrm>
            <a:off x="255759" y="598604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762000" y="6400800"/>
          <a:ext cx="459263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13" imgW="2946240" imgH="177480" progId="Equation.DSMT4">
                  <p:embed/>
                </p:oleObj>
              </mc:Choice>
              <mc:Fallback>
                <p:oleObj name="Equation" r:id="rId13" imgW="294624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400800"/>
                        <a:ext cx="4592638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3" grpId="0" animBg="1"/>
      <p:bldP spid="15" grpId="0"/>
      <p:bldP spid="16" grpId="0" animBg="1"/>
      <p:bldP spid="18" grpId="0" animBg="1"/>
      <p:bldP spid="24" grpId="0"/>
      <p:bldP spid="25" grpId="0" animBg="1"/>
      <p:bldP spid="27" grpId="0" animBg="1"/>
      <p:bldP spid="36" grpId="0"/>
      <p:bldP spid="40" grpId="0"/>
      <p:bldP spid="41" grpId="0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mic Sans MS" pitchFamily="66" charset="0"/>
              </a:rPr>
              <a:t>E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xample of a complex network 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which cannot be represented in terms of series and parallel combinations </a:t>
            </a:r>
            <a:endParaRPr lang="en-US" sz="16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524000" y="1143000"/>
            <a:ext cx="5543550" cy="3086100"/>
            <a:chOff x="1524000" y="1143000"/>
            <a:chExt cx="5543550" cy="3086100"/>
          </a:xfrm>
        </p:grpSpPr>
        <p:pic>
          <p:nvPicPr>
            <p:cNvPr id="266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4000" y="1143000"/>
              <a:ext cx="5543550" cy="308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4343400" y="32766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72200" y="336446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/>
                <a:t>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28800" y="3200400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/>
                <a:t>6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rot="10800000">
            <a:off x="5867400" y="29718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09853" y="3352800"/>
            <a:ext cx="27778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d</a:t>
            </a:r>
            <a:r>
              <a:rPr lang="en-US" sz="1400" dirty="0" smtClean="0">
                <a:solidFill>
                  <a:srgbClr val="00B050"/>
                </a:solidFill>
              </a:rPr>
              <a:t>irection of I</a:t>
            </a:r>
            <a:r>
              <a:rPr lang="en-US" sz="1400" baseline="-25000" dirty="0" smtClean="0">
                <a:solidFill>
                  <a:srgbClr val="00B050"/>
                </a:solidFill>
              </a:rPr>
              <a:t>3 </a:t>
            </a:r>
            <a:r>
              <a:rPr lang="en-US" sz="1400" dirty="0" smtClean="0">
                <a:solidFill>
                  <a:srgbClr val="00B050"/>
                </a:solidFill>
              </a:rPr>
              <a:t>is an assumption 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which we may or may not 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confirm 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throughout the calculation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6706" y="4419600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Goal: Finding all 6 unknown currents and the equivalent resistance</a:t>
            </a:r>
          </a:p>
        </p:txBody>
      </p:sp>
      <p:sp>
        <p:nvSpPr>
          <p:cNvPr id="13" name="Oval 12"/>
          <p:cNvSpPr/>
          <p:nvPr/>
        </p:nvSpPr>
        <p:spPr>
          <a:xfrm>
            <a:off x="304800" y="4953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48768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Junction rule at c:</a:t>
            </a:r>
            <a:endParaRPr lang="en-US" sz="1600" baseline="-25000" dirty="0">
              <a:latin typeface="Comic Sans MS" pitchFamily="66" charset="0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514600" y="4876800"/>
          <a:ext cx="27701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0" name="Equation" r:id="rId5" imgW="1777680" imgH="228600" progId="Equation.DSMT4">
                  <p:embed/>
                </p:oleObj>
              </mc:Choice>
              <mc:Fallback>
                <p:oleObj name="Equation" r:id="rId5" imgW="17776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76800"/>
                        <a:ext cx="277018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304800" y="543083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354638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Junction rule at a:</a:t>
            </a:r>
            <a:endParaRPr lang="en-US" sz="1600" baseline="-25000" dirty="0">
              <a:latin typeface="Comic Sans MS" pitchFamily="66" charset="0"/>
            </a:endParaRP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2514600" y="5354638"/>
          <a:ext cx="27701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Equation" r:id="rId7" imgW="1777680" imgH="228600" progId="Equation.DSMT4">
                  <p:embed/>
                </p:oleObj>
              </mc:Choice>
              <mc:Fallback>
                <p:oleObj name="Equation" r:id="rId7" imgW="17776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54638"/>
                        <a:ext cx="277018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304800" y="596423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5888038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Junction rule at b:</a:t>
            </a:r>
            <a:endParaRPr lang="en-US" sz="1600" baseline="-25000" dirty="0">
              <a:latin typeface="Comic Sans MS" pitchFamily="66" charset="0"/>
            </a:endParaRPr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2505075" y="5888038"/>
          <a:ext cx="27908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Equation" r:id="rId9" imgW="1790640" imgH="228600" progId="Equation.DSMT4">
                  <p:embed/>
                </p:oleObj>
              </mc:Choice>
              <mc:Fallback>
                <p:oleObj name="Equation" r:id="rId9" imgW="17906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5888038"/>
                        <a:ext cx="27908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04800" y="6400800"/>
            <a:ext cx="2880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We could apply the junction rule at d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3276600" y="6477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672411" y="6400800"/>
            <a:ext cx="2187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No new eq. just confirming </a:t>
            </a:r>
            <a:endParaRPr lang="en-US" sz="1400" dirty="0">
              <a:solidFill>
                <a:srgbClr val="00B050"/>
              </a:solidFill>
            </a:endParaRPr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5791200" y="6378918"/>
          <a:ext cx="10890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3" name="Equation" r:id="rId11" imgW="698400" imgH="228600" progId="Equation.DSMT4">
                  <p:embed/>
                </p:oleObj>
              </mc:Choice>
              <mc:Fallback>
                <p:oleObj name="Equation" r:id="rId11" imgW="6984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378918"/>
                        <a:ext cx="108902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 animBg="1"/>
      <p:bldP spid="14" grpId="0"/>
      <p:bldP spid="17" grpId="0" animBg="1"/>
      <p:bldP spid="18" grpId="0"/>
      <p:bldP spid="20" grpId="0" animBg="1"/>
      <p:bldP spid="21" grpId="0"/>
      <p:bldP spid="23" grpId="0"/>
      <p:bldP spid="24" grpId="0" animBg="1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4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11&quot;/&gt;&lt;property id=&quot;20307&quot; value=&quot;266&quot;/&gt;&lt;/object&gt;&lt;object type=&quot;3&quot; unique_id=&quot;10014&quot;&gt;&lt;property id=&quot;20148&quot; value=&quot;5&quot;/&gt;&lt;property id=&quot;20300&quot; value=&quot;Slide 12&quot;/&gt;&lt;property id=&quot;20307&quot; value=&quot;267&quot;/&gt;&lt;/object&gt;&lt;object type=&quot;3&quot; unique_id=&quot;10015&quot;&gt;&lt;property id=&quot;20148&quot; value=&quot;5&quot;/&gt;&lt;property id=&quot;20300&quot; value=&quot;Slide 13&quot;/&gt;&lt;property id=&quot;20307&quot; value=&quot;268&quot;/&gt;&lt;/object&gt;&lt;/object&gt;&lt;object type=&quot;8&quot; unique_id=&quot;1003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</TotalTime>
  <Words>872</Words>
  <Application>Microsoft Office PowerPoint</Application>
  <PresentationFormat>On-screen Show (4:3)</PresentationFormat>
  <Paragraphs>151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226</cp:revision>
  <dcterms:created xsi:type="dcterms:W3CDTF">2011-03-14T16:43:15Z</dcterms:created>
  <dcterms:modified xsi:type="dcterms:W3CDTF">2016-03-10T16:13:14Z</dcterms:modified>
</cp:coreProperties>
</file>