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56" r:id="rId3"/>
    <p:sldId id="258" r:id="rId4"/>
    <p:sldId id="259" r:id="rId5"/>
    <p:sldId id="260" r:id="rId6"/>
    <p:sldId id="274" r:id="rId7"/>
    <p:sldId id="261" r:id="rId8"/>
    <p:sldId id="265" r:id="rId9"/>
    <p:sldId id="275" r:id="rId10"/>
    <p:sldId id="280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6DC"/>
    <a:srgbClr val="FDDB7B"/>
    <a:srgbClr val="FD7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203" autoAdjust="0"/>
  </p:normalViewPr>
  <p:slideViewPr>
    <p:cSldViewPr>
      <p:cViewPr varScale="1">
        <p:scale>
          <a:sx n="106" d="100"/>
          <a:sy n="106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76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3.wmf"/><Relationship Id="rId1" Type="http://schemas.openxmlformats.org/officeDocument/2006/relationships/image" Target="../media/image28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23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FE15-E7D6-4409-B98A-A1B6FBB53E38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3293B-498C-4DE9-895F-457CC7F1F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5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9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5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0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58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12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4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4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0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7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3293B-498C-4DE9-895F-457CC7F1F5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F3AC-0962-41D6-8FF1-4E3D0F49F3E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79D5-4420-4F56-A3FD-AA7BE4661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3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6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48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yperphysics.phy-astr.gsu.edu/hbase/electric/watcir2.html" TargetMode="Externa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9.wmf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72.jpeg"/><Relationship Id="rId5" Type="http://schemas.openxmlformats.org/officeDocument/2006/relationships/image" Target="../media/image68.wmf"/><Relationship Id="rId10" Type="http://schemas.openxmlformats.org/officeDocument/2006/relationships/image" Target="../media/image70.w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8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4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6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9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86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91.wmf"/><Relationship Id="rId10" Type="http://schemas.openxmlformats.org/officeDocument/2006/relationships/image" Target="../media/image94.gif"/><Relationship Id="rId4" Type="http://schemas.openxmlformats.org/officeDocument/2006/relationships/oleObject" Target="../embeddings/oleObject68.bin"/><Relationship Id="rId9" Type="http://schemas.openxmlformats.org/officeDocument/2006/relationships/hyperlink" Target="http://hyperphysics.phy-astr.gsu.edu/hbase/electric/watcir2.html#c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6.wmf"/><Relationship Id="rId31" Type="http://schemas.openxmlformats.org/officeDocument/2006/relationships/image" Target="../media/image2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23.bin"/><Relationship Id="rId4" Type="http://schemas.openxmlformats.org/officeDocument/2006/relationships/hyperlink" Target="http://en.wikipedia.org/wiki/Andr%C3%A9-Marie_Amp%C3%A8re" TargetMode="External"/><Relationship Id="rId9" Type="http://schemas.openxmlformats.org/officeDocument/2006/relationships/image" Target="../media/image23.wmf"/><Relationship Id="rId14" Type="http://schemas.openxmlformats.org/officeDocument/2006/relationships/hyperlink" Target="http://en.wikipedia.org/wiki/Georg_Oh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9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4.wmf"/><Relationship Id="rId5" Type="http://schemas.openxmlformats.org/officeDocument/2006/relationships/image" Target="../media/image32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7905750" cy="62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524000" y="3810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Current-voltage relationship for 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12192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2000" y="11430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 resistor that obeys Ohm’s law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686300" y="2552700"/>
            <a:ext cx="26670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24400" y="2667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12192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2667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876800" y="2057400"/>
            <a:ext cx="24384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972300" y="23241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477000" y="2438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2800" y="2133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slope=1/R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0" y="3974068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62000" y="3897868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 resistor with a </a:t>
            </a:r>
            <a:r>
              <a:rPr lang="en-US" dirty="0" err="1" smtClean="0">
                <a:latin typeface="Comic Sans MS" pitchFamily="66" charset="0"/>
              </a:rPr>
              <a:t>nonohmic</a:t>
            </a:r>
            <a:r>
              <a:rPr lang="en-US" dirty="0" smtClean="0">
                <a:latin typeface="Comic Sans MS" pitchFamily="66" charset="0"/>
              </a:rPr>
              <a:t> characteristic</a:t>
            </a:r>
          </a:p>
          <a:p>
            <a:r>
              <a:rPr lang="en-US" dirty="0" smtClean="0">
                <a:latin typeface="Comic Sans MS" pitchFamily="66" charset="0"/>
              </a:rPr>
              <a:t>such as a semiconductor diode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683464" y="5295106"/>
            <a:ext cx="26670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21564" y="5409406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3164" y="396160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12364" y="5409406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4773168" y="4288536"/>
            <a:ext cx="1847088" cy="1202436"/>
          </a:xfrm>
          <a:custGeom>
            <a:avLst/>
            <a:gdLst>
              <a:gd name="connsiteX0" fmla="*/ 0 w 1847088"/>
              <a:gd name="connsiteY0" fmla="*/ 1188720 h 1202436"/>
              <a:gd name="connsiteX1" fmla="*/ 603504 w 1847088"/>
              <a:gd name="connsiteY1" fmla="*/ 1197864 h 1202436"/>
              <a:gd name="connsiteX2" fmla="*/ 1033272 w 1847088"/>
              <a:gd name="connsiteY2" fmla="*/ 1197864 h 1202436"/>
              <a:gd name="connsiteX3" fmla="*/ 1179576 w 1847088"/>
              <a:gd name="connsiteY3" fmla="*/ 1170432 h 1202436"/>
              <a:gd name="connsiteX4" fmla="*/ 1371600 w 1847088"/>
              <a:gd name="connsiteY4" fmla="*/ 1069848 h 1202436"/>
              <a:gd name="connsiteX5" fmla="*/ 1609344 w 1847088"/>
              <a:gd name="connsiteY5" fmla="*/ 777240 h 1202436"/>
              <a:gd name="connsiteX6" fmla="*/ 1847088 w 1847088"/>
              <a:gd name="connsiteY6" fmla="*/ 0 h 120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7088" h="1202436">
                <a:moveTo>
                  <a:pt x="0" y="1188720"/>
                </a:moveTo>
                <a:lnTo>
                  <a:pt x="603504" y="1197864"/>
                </a:lnTo>
                <a:cubicBezTo>
                  <a:pt x="775716" y="1199388"/>
                  <a:pt x="937260" y="1202436"/>
                  <a:pt x="1033272" y="1197864"/>
                </a:cubicBezTo>
                <a:cubicBezTo>
                  <a:pt x="1129284" y="1193292"/>
                  <a:pt x="1123188" y="1191768"/>
                  <a:pt x="1179576" y="1170432"/>
                </a:cubicBezTo>
                <a:cubicBezTo>
                  <a:pt x="1235964" y="1149096"/>
                  <a:pt x="1299972" y="1135380"/>
                  <a:pt x="1371600" y="1069848"/>
                </a:cubicBezTo>
                <a:cubicBezTo>
                  <a:pt x="1443228" y="1004316"/>
                  <a:pt x="1530096" y="955548"/>
                  <a:pt x="1609344" y="777240"/>
                </a:cubicBezTo>
                <a:cubicBezTo>
                  <a:pt x="1688592" y="598932"/>
                  <a:pt x="1847088" y="0"/>
                  <a:pt x="184708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9" grpId="0"/>
      <p:bldP spid="10" grpId="0"/>
      <p:bldP spid="17" grpId="0"/>
      <p:bldP spid="18" grpId="0" animBg="1"/>
      <p:bldP spid="19" grpId="0"/>
      <p:bldP spid="22" grpId="0"/>
      <p:bldP spid="23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533400"/>
            <a:ext cx="7696200" cy="576263"/>
            <a:chOff x="2707481" y="1143000"/>
            <a:chExt cx="1902619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2707481" y="1143000"/>
              <a:ext cx="1902619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3073812" y="1188265"/>
              <a:ext cx="11680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Resistivity and Temperature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209800" y="1895475"/>
            <a:ext cx="3889375" cy="2655887"/>
            <a:chOff x="1296" y="933"/>
            <a:chExt cx="2450" cy="1673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584" y="96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440" y="235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542" y="237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/>
                <a:t>T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96" y="933"/>
              <a:ext cx="2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aseline="0">
                  <a:sym typeface="Symbol" pitchFamily="18" charset="2"/>
                </a:rPr>
                <a:t>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667000" y="3767137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667000" y="1709737"/>
            <a:ext cx="2514600" cy="20701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92" y="1296"/>
              </a:cxn>
              <a:cxn ang="0">
                <a:pos x="336" y="1296"/>
              </a:cxn>
              <a:cxn ang="0">
                <a:pos x="672" y="1248"/>
              </a:cxn>
              <a:cxn ang="0">
                <a:pos x="912" y="1104"/>
              </a:cxn>
              <a:cxn ang="0">
                <a:pos x="1104" y="912"/>
              </a:cxn>
              <a:cxn ang="0">
                <a:pos x="1296" y="576"/>
              </a:cxn>
              <a:cxn ang="0">
                <a:pos x="1440" y="288"/>
              </a:cxn>
              <a:cxn ang="0">
                <a:pos x="1584" y="0"/>
              </a:cxn>
            </a:cxnLst>
            <a:rect l="0" t="0" r="r" b="b"/>
            <a:pathLst>
              <a:path w="1584" h="1304">
                <a:moveTo>
                  <a:pt x="0" y="1296"/>
                </a:moveTo>
                <a:cubicBezTo>
                  <a:pt x="68" y="1296"/>
                  <a:pt x="136" y="1296"/>
                  <a:pt x="192" y="1296"/>
                </a:cubicBezTo>
                <a:cubicBezTo>
                  <a:pt x="248" y="1296"/>
                  <a:pt x="256" y="1304"/>
                  <a:pt x="336" y="1296"/>
                </a:cubicBezTo>
                <a:cubicBezTo>
                  <a:pt x="416" y="1288"/>
                  <a:pt x="576" y="1280"/>
                  <a:pt x="672" y="1248"/>
                </a:cubicBezTo>
                <a:cubicBezTo>
                  <a:pt x="768" y="1216"/>
                  <a:pt x="840" y="1160"/>
                  <a:pt x="912" y="1104"/>
                </a:cubicBezTo>
                <a:cubicBezTo>
                  <a:pt x="984" y="1048"/>
                  <a:pt x="1040" y="1000"/>
                  <a:pt x="1104" y="912"/>
                </a:cubicBezTo>
                <a:cubicBezTo>
                  <a:pt x="1168" y="824"/>
                  <a:pt x="1240" y="680"/>
                  <a:pt x="1296" y="576"/>
                </a:cubicBezTo>
                <a:cubicBezTo>
                  <a:pt x="1352" y="472"/>
                  <a:pt x="1392" y="384"/>
                  <a:pt x="1440" y="288"/>
                </a:cubicBezTo>
                <a:cubicBezTo>
                  <a:pt x="1488" y="192"/>
                  <a:pt x="1536" y="96"/>
                  <a:pt x="158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4295775" y="1709737"/>
            <a:ext cx="91440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3538537"/>
          <a:ext cx="850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Equation" r:id="rId4" imgW="482400" imgH="228600" progId="Equation.3">
                  <p:embed/>
                </p:oleObj>
              </mc:Choice>
              <mc:Fallback>
                <p:oleObj name="Equation" r:id="rId4" imgW="482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38537"/>
                        <a:ext cx="8509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200400" y="2852737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Equation" r:id="rId6" imgW="342720" imgH="203040" progId="Equation.3">
                  <p:embed/>
                </p:oleObj>
              </mc:Choice>
              <mc:Fallback>
                <p:oleObj name="Equation" r:id="rId6" imgW="3427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52737"/>
                        <a:ext cx="68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6"/>
          <p:cNvSpPr>
            <a:spLocks/>
          </p:cNvSpPr>
          <p:nvPr/>
        </p:nvSpPr>
        <p:spPr bwMode="auto">
          <a:xfrm>
            <a:off x="2921000" y="3157537"/>
            <a:ext cx="584200" cy="381000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32" y="48"/>
              </a:cxn>
              <a:cxn ang="0">
                <a:pos x="368" y="240"/>
              </a:cxn>
            </a:cxnLst>
            <a:rect l="0" t="0" r="r" b="b"/>
            <a:pathLst>
              <a:path w="368" h="240">
                <a:moveTo>
                  <a:pt x="176" y="0"/>
                </a:moveTo>
                <a:cubicBezTo>
                  <a:pt x="88" y="4"/>
                  <a:pt x="0" y="8"/>
                  <a:pt x="32" y="48"/>
                </a:cubicBezTo>
                <a:cubicBezTo>
                  <a:pt x="64" y="88"/>
                  <a:pt x="216" y="164"/>
                  <a:pt x="36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5016500" y="2433637"/>
          <a:ext cx="558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Equation" r:id="rId8" imgW="279360" imgH="164880" progId="Equation.3">
                  <p:embed/>
                </p:oleObj>
              </mc:Choice>
              <mc:Fallback>
                <p:oleObj name="Equation" r:id="rId8" imgW="27936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433637"/>
                        <a:ext cx="558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838200" y="5138737"/>
            <a:ext cx="7848600" cy="762000"/>
            <a:chOff x="432" y="2784"/>
            <a:chExt cx="4944" cy="48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432" y="2784"/>
              <a:ext cx="4944" cy="480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80" y="2928"/>
              <a:ext cx="48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 dirty="0">
                  <a:latin typeface="Comic Sans MS" pitchFamily="66" charset="0"/>
                </a:rPr>
                <a:t>Scattering of electrons:  deviations from a perfect periodic potential </a:t>
              </a:r>
            </a:p>
          </p:txBody>
        </p:sp>
      </p:grp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1752600" y="3995737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28600" y="4641850"/>
            <a:ext cx="5634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Comic Sans MS" pitchFamily="66" charset="0"/>
              </a:rPr>
              <a:t>Impurities: </a:t>
            </a:r>
            <a:r>
              <a:rPr lang="en-US" sz="1400" baseline="0" dirty="0">
                <a:latin typeface="Comic Sans MS" pitchFamily="66" charset="0"/>
              </a:rPr>
              <a:t>temperature independent imperfection scattering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800600" y="3538537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51525" y="4648200"/>
            <a:ext cx="210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Comic Sans MS" pitchFamily="66" charset="0"/>
              </a:rPr>
              <a:t>phonon scattering</a:t>
            </a:r>
          </a:p>
        </p:txBody>
      </p:sp>
      <p:graphicFrame>
        <p:nvGraphicFramePr>
          <p:cNvPr id="26" name="Object 30"/>
          <p:cNvGraphicFramePr>
            <a:graphicFrameLocks noChangeAspect="1"/>
          </p:cNvGraphicFramePr>
          <p:nvPr/>
        </p:nvGraphicFramePr>
        <p:xfrm>
          <a:off x="2971800" y="6129337"/>
          <a:ext cx="30480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10" imgW="1625400" imgH="266400" progId="Equation.3">
                  <p:embed/>
                </p:oleObj>
              </mc:Choice>
              <mc:Fallback>
                <p:oleObj name="Equation" r:id="rId10" imgW="162540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129337"/>
                        <a:ext cx="30480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822325" y="6165850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/>
              <a:t>Matthiessen’s rule:</a:t>
            </a:r>
          </a:p>
        </p:txBody>
      </p:sp>
      <p:graphicFrame>
        <p:nvGraphicFramePr>
          <p:cNvPr id="28" name="Object 32"/>
          <p:cNvGraphicFramePr>
            <a:graphicFrameLocks noChangeAspect="1"/>
          </p:cNvGraphicFramePr>
          <p:nvPr/>
        </p:nvGraphicFramePr>
        <p:xfrm>
          <a:off x="4667250" y="373538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73538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21" grpId="0" animBg="1"/>
      <p:bldP spid="22" grpId="0"/>
      <p:bldP spid="23" grpId="0" animBg="1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304800" y="381000"/>
            <a:ext cx="3331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the linear regime we write</a:t>
            </a:r>
            <a:endParaRPr lang="en-US" baseline="0" dirty="0">
              <a:latin typeface="Comic Sans MS" pitchFamily="66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886200" y="381000"/>
          <a:ext cx="25257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4" name="Equation" r:id="rId4" imgW="1549080" imgH="228600" progId="Equation.DSMT4">
                  <p:embed/>
                </p:oleObj>
              </mc:Choice>
              <mc:Fallback>
                <p:oleObj name="Equation" r:id="rId4" imgW="1549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"/>
                        <a:ext cx="2525712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5" y="838200"/>
            <a:ext cx="7877175" cy="252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4327" y="1143000"/>
            <a:ext cx="3489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Table from textbook Young &amp; Freedman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5457825" y="4743450"/>
            <a:ext cx="1447800" cy="1447800"/>
          </a:xfrm>
          <a:prstGeom prst="ellipse">
            <a:avLst/>
          </a:prstGeom>
          <a:solidFill>
            <a:srgbClr val="C0C0C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28600" y="3124200"/>
            <a:ext cx="5795963" cy="454025"/>
            <a:chOff x="144" y="198"/>
            <a:chExt cx="3651" cy="28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" y="240"/>
              <a:ext cx="2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 dirty="0">
                  <a:latin typeface="Comic Sans MS" pitchFamily="66" charset="0"/>
                </a:rPr>
                <a:t>Simple approach to </a:t>
              </a:r>
              <a:r>
                <a:rPr lang="en-US" baseline="0" dirty="0" smtClean="0">
                  <a:latin typeface="Comic Sans MS" pitchFamily="66" charset="0"/>
                </a:rPr>
                <a:t>understand   </a:t>
              </a:r>
              <a:endParaRPr lang="en-US" baseline="0" dirty="0">
                <a:latin typeface="Comic Sans MS" pitchFamily="66" charset="0"/>
              </a:endParaRPr>
            </a:p>
          </p:txBody>
        </p:sp>
        <p:graphicFrame>
          <p:nvGraphicFramePr>
            <p:cNvPr id="1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032372"/>
                </p:ext>
              </p:extLst>
            </p:nvPr>
          </p:nvGraphicFramePr>
          <p:xfrm>
            <a:off x="2352" y="198"/>
            <a:ext cx="768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5" name="Equation" r:id="rId7" imgW="647640" imgH="241200" progId="Equation.3">
                    <p:embed/>
                  </p:oleObj>
                </mc:Choice>
                <mc:Fallback>
                  <p:oleObj name="Equation" r:id="rId7" imgW="647640" imgH="241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98"/>
                          <a:ext cx="768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072" y="228"/>
              <a:ext cx="7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0" dirty="0"/>
                <a:t>for T&gt;&gt;</a:t>
              </a:r>
              <a:r>
                <a:rPr lang="ru-RU" baseline="0" dirty="0">
                  <a:cs typeface="Arial" charset="0"/>
                </a:rPr>
                <a:t>Ө</a:t>
              </a:r>
              <a:r>
                <a:rPr lang="en-US" baseline="-25000" dirty="0">
                  <a:cs typeface="Arial" charset="0"/>
                </a:rPr>
                <a:t>D</a:t>
              </a:r>
              <a:r>
                <a:rPr lang="en-US" baseline="0" dirty="0"/>
                <a:t> 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5750" y="3876675"/>
            <a:ext cx="3329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Comic Sans MS" pitchFamily="66" charset="0"/>
              </a:rPr>
              <a:t>Remember </a:t>
            </a:r>
            <a:r>
              <a:rPr lang="en-US" baseline="0" dirty="0" err="1">
                <a:latin typeface="Comic Sans MS" pitchFamily="66" charset="0"/>
              </a:rPr>
              <a:t>Drude</a:t>
            </a:r>
            <a:r>
              <a:rPr lang="en-US" baseline="0" dirty="0">
                <a:latin typeface="Comic Sans MS" pitchFamily="66" charset="0"/>
              </a:rPr>
              <a:t> expression</a:t>
            </a:r>
            <a:r>
              <a:rPr lang="en-US" baseline="0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05200" y="3676650"/>
          <a:ext cx="1066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Equation" r:id="rId9" imgW="647640" imgH="431640" progId="Equation.3">
                  <p:embed/>
                </p:oleObj>
              </mc:Choice>
              <mc:Fallback>
                <p:oleObj name="Equation" r:id="rId9" imgW="64764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76650"/>
                        <a:ext cx="10668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876800" y="3952875"/>
            <a:ext cx="304800" cy="228600"/>
          </a:xfrm>
          <a:prstGeom prst="rightArrow">
            <a:avLst>
              <a:gd name="adj1" fmla="val 50000"/>
              <a:gd name="adj2" fmla="val 3819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283200" y="3724275"/>
          <a:ext cx="11176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Equation" r:id="rId11" imgW="672840" imgH="393480" progId="Equation.3">
                  <p:embed/>
                </p:oleObj>
              </mc:Choice>
              <mc:Fallback>
                <p:oleObj name="Equation" r:id="rId11" imgW="6728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724275"/>
                        <a:ext cx="11176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21450" y="3836988"/>
            <a:ext cx="1829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>
                <a:latin typeface="Comic Sans MS" pitchFamily="66" charset="0"/>
              </a:rPr>
              <a:t>scattering rate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34963" y="4791075"/>
          <a:ext cx="2027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Equation" r:id="rId13" imgW="1218960" imgH="393480" progId="Equation.3">
                  <p:embed/>
                </p:oleObj>
              </mc:Choice>
              <mc:Fallback>
                <p:oleObj name="Equation" r:id="rId13" imgW="12189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791075"/>
                        <a:ext cx="2027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990600" y="5629275"/>
            <a:ext cx="2819400" cy="1143000"/>
            <a:chOff x="624" y="1776"/>
            <a:chExt cx="1776" cy="720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624" y="17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24" y="249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971550" y="6457950"/>
            <a:ext cx="284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aseline="0"/>
              <a:t>#of scattering centers/volume</a:t>
            </a:r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447800" y="5400675"/>
            <a:ext cx="2971800" cy="838200"/>
            <a:chOff x="912" y="1632"/>
            <a:chExt cx="1872" cy="528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912" y="16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912" y="216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2028825" y="5324475"/>
            <a:ext cx="2524125" cy="457200"/>
            <a:chOff x="1278" y="1584"/>
            <a:chExt cx="1590" cy="288"/>
          </a:xfrm>
        </p:grpSpPr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278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284" y="187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117725" y="5461000"/>
            <a:ext cx="236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aseline="0"/>
              <a:t>scattering cross section 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6172200" y="51720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527685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5448300" y="54292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6629400" y="463867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7107238" y="4410075"/>
            <a:ext cx="2036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aseline="0"/>
              <a:t>scattering cross section</a:t>
            </a:r>
          </a:p>
        </p:txBody>
      </p:sp>
      <p:graphicFrame>
        <p:nvGraphicFramePr>
          <p:cNvPr id="34" name="Object 35"/>
          <p:cNvGraphicFramePr>
            <a:graphicFrameLocks noChangeAspect="1"/>
          </p:cNvGraphicFramePr>
          <p:nvPr/>
        </p:nvGraphicFramePr>
        <p:xfrm>
          <a:off x="7239000" y="4867275"/>
          <a:ext cx="1028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Equation" r:id="rId15" imgW="685800" imgH="304560" progId="Equation.3">
                  <p:embed/>
                </p:oleObj>
              </mc:Choice>
              <mc:Fallback>
                <p:oleObj name="Equation" r:id="rId15" imgW="685800" imgH="3045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67275"/>
                        <a:ext cx="1028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6"/>
          <p:cNvGraphicFramePr>
            <a:graphicFrameLocks noChangeAspect="1"/>
          </p:cNvGraphicFramePr>
          <p:nvPr/>
        </p:nvGraphicFramePr>
        <p:xfrm>
          <a:off x="6934200" y="5553075"/>
          <a:ext cx="12954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17" imgW="990360" imgH="253800" progId="Equation.3">
                  <p:embed/>
                </p:oleObj>
              </mc:Choice>
              <mc:Fallback>
                <p:oleObj name="Equation" r:id="rId17" imgW="99036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53075"/>
                        <a:ext cx="12954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5105400" y="70770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5791200" y="7153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6400800" y="70770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1447800" y="5934075"/>
            <a:ext cx="3492500" cy="336550"/>
            <a:chOff x="912" y="1968"/>
            <a:chExt cx="2200" cy="212"/>
          </a:xfrm>
        </p:grpSpPr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912" y="1968"/>
              <a:ext cx="16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aseline="0"/>
                <a:t>Fermi velocity of electrons:</a:t>
              </a:r>
            </a:p>
          </p:txBody>
        </p:sp>
        <p:graphicFrame>
          <p:nvGraphicFramePr>
            <p:cNvPr id="42" name="Object 42"/>
            <p:cNvGraphicFramePr>
              <a:graphicFrameLocks noChangeAspect="1"/>
            </p:cNvGraphicFramePr>
            <p:nvPr/>
          </p:nvGraphicFramePr>
          <p:xfrm>
            <a:off x="2520" y="2000"/>
            <a:ext cx="592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1" name="Equation" r:id="rId19" imgW="939600" imgH="253800" progId="Equation.3">
                    <p:embed/>
                  </p:oleObj>
                </mc:Choice>
                <mc:Fallback>
                  <p:oleObj name="Equation" r:id="rId19" imgW="939600" imgH="253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" y="2000"/>
                          <a:ext cx="592" cy="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905625" y="6232933"/>
                <a:ext cx="198406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625" y="6232933"/>
                <a:ext cx="1984069" cy="51860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4.44444E-6 L 0.07917 -4.44444E-6 L -0.07812 -4.44444E-6 L 1.11022E-16 -4.44444E-6 Z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045E-16 L 0.07083 -1.037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917 L -0.04028 -0.24259 L -0.2349 -0.50764 L -0.62917 -1.05278 " pathEditMode="relative" rAng="0" ptsTypes="AAAA">
                                      <p:cBhvr>
                                        <p:cTn id="1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4271 -0.2 L 0.37812 -0.76528 " pathEditMode="relative" ptsTypes="AAA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 animBg="1"/>
      <p:bldP spid="12" grpId="0"/>
      <p:bldP spid="14" grpId="0" animBg="1"/>
      <p:bldP spid="16" grpId="0"/>
      <p:bldP spid="21" grpId="0"/>
      <p:bldP spid="28" grpId="0"/>
      <p:bldP spid="29" grpId="0" animBg="1"/>
      <p:bldP spid="30" grpId="0" animBg="1"/>
      <p:bldP spid="30" grpId="1" animBg="1"/>
      <p:bldP spid="31" grpId="0" animBg="1"/>
      <p:bldP spid="32" grpId="0" animBg="1"/>
      <p:bldP spid="33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resistivity of a semicondu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2209800" cy="1958687"/>
          </a:xfrm>
          <a:prstGeom prst="rect">
            <a:avLst/>
          </a:prstGeom>
          <a:noFill/>
        </p:spPr>
      </p:pic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74878" y="152400"/>
            <a:ext cx="8969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Note, temperature dependence of resistivity of non-metals can be very different</a:t>
            </a:r>
            <a:endParaRPr lang="en-US" baseline="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762000"/>
            <a:ext cx="3432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 smtClean="0">
                <a:solidFill>
                  <a:srgbClr val="0070C0"/>
                </a:solidFill>
                <a:latin typeface="Comic Sans MS" pitchFamily="66" charset="0"/>
              </a:rPr>
              <a:t>Typical semiconductor, e.g., Si</a:t>
            </a:r>
            <a:endParaRPr lang="en-US" baseline="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7044" name="Picture 4" descr="http://teachers.web.cern.ch/teachers/archiv/HST2001/accelerators/superconductivity/tc_grap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447800"/>
            <a:ext cx="2857500" cy="1771651"/>
          </a:xfrm>
          <a:prstGeom prst="rect">
            <a:avLst/>
          </a:prstGeom>
          <a:noFill/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334000" y="838200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Superconductor</a:t>
            </a:r>
            <a:endParaRPr lang="en-US" baseline="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28598" y="3429000"/>
            <a:ext cx="9220198" cy="576263"/>
            <a:chOff x="2625472" y="1143000"/>
            <a:chExt cx="1984628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2707481" y="1143000"/>
              <a:ext cx="1902619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2625472" y="1188265"/>
              <a:ext cx="19682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	Flowing fluid analogy and interpretation of resistance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pic>
        <p:nvPicPr>
          <p:cNvPr id="87048" name="Picture 8" descr="http://hyperphysics.phy-astr.gsu.edu/hbase/electric/imgele/ohmpo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448050" cy="257175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191000" y="41148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See also </a:t>
            </a:r>
          </a:p>
          <a:p>
            <a:r>
              <a:rPr lang="en-US" sz="1400" dirty="0" smtClean="0">
                <a:solidFill>
                  <a:srgbClr val="00B050"/>
                </a:solidFill>
                <a:hlinkClick r:id="rId6"/>
              </a:rPr>
              <a:t>http://hyperphysics.phy-astr.gsu.edu/hbase/electric/watcir2.html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91000" y="4648200"/>
            <a:ext cx="1657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 smtClean="0">
                <a:latin typeface="Comic Sans MS" pitchFamily="66" charset="0"/>
              </a:rPr>
              <a:t>In both cases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</a:t>
            </a:r>
            <a:r>
              <a:rPr lang="en-US" dirty="0" smtClean="0">
                <a:latin typeface="Comic Sans MS" pitchFamily="66" charset="0"/>
                <a:sym typeface="Symbol"/>
              </a:rPr>
              <a:t> L</a:t>
            </a:r>
            <a:r>
              <a:rPr lang="en-US" baseline="0" dirty="0" smtClean="0">
                <a:latin typeface="Comic Sans MS" pitchFamily="66" charset="0"/>
              </a:rPr>
              <a:t> </a:t>
            </a:r>
            <a:endParaRPr lang="en-US" baseline="0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800600" y="510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800600" y="5486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257800" y="4953000"/>
            <a:ext cx="1386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l</a:t>
            </a:r>
            <a:r>
              <a:rPr lang="en-US" sz="1400" baseline="0" dirty="0" smtClean="0">
                <a:solidFill>
                  <a:srgbClr val="00B050"/>
                </a:solidFill>
                <a:latin typeface="Comic Sans MS" pitchFamily="66" charset="0"/>
              </a:rPr>
              <a:t>ength of hose</a:t>
            </a:r>
            <a:endParaRPr lang="en-US" sz="1400" baseline="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257800" y="5483423"/>
            <a:ext cx="1359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l</a:t>
            </a:r>
            <a:r>
              <a:rPr lang="en-US" sz="1400" baseline="0" dirty="0" smtClean="0">
                <a:solidFill>
                  <a:srgbClr val="00B050"/>
                </a:solidFill>
                <a:latin typeface="Comic Sans MS" pitchFamily="66" charset="0"/>
              </a:rPr>
              <a:t>ength of wire</a:t>
            </a:r>
            <a:endParaRPr lang="en-US" sz="1400" baseline="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267200" y="5906869"/>
            <a:ext cx="4493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0" dirty="0" smtClean="0">
                <a:latin typeface="Comic Sans MS" pitchFamily="66" charset="0"/>
              </a:rPr>
              <a:t>Also: R increases for narrow water hose</a:t>
            </a:r>
          </a:p>
          <a:p>
            <a:r>
              <a:rPr lang="en-US" dirty="0" smtClean="0">
                <a:latin typeface="Comic Sans MS" pitchFamily="66" charset="0"/>
              </a:rPr>
              <a:t>but the dependence is not 1/A</a:t>
            </a:r>
            <a:endParaRPr lang="en-US" baseline="0" dirty="0">
              <a:latin typeface="Comic Sans MS" pitchFamily="66" charset="0"/>
            </a:endParaRPr>
          </a:p>
        </p:txBody>
      </p:sp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8700" y="5476875"/>
            <a:ext cx="647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3" grpId="0"/>
      <p:bldP spid="14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52400" y="3050679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8536" y="2962287"/>
            <a:ext cx="684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Consider the situation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baseline="-25000" dirty="0" err="1" smtClean="0">
                <a:latin typeface="Comic Sans MS" pitchFamily="66" charset="0"/>
              </a:rPr>
              <a:t>wire</a:t>
            </a:r>
            <a:r>
              <a:rPr lang="en-US" dirty="0" smtClean="0">
                <a:latin typeface="Comic Sans MS" pitchFamily="66" charset="0"/>
              </a:rPr>
              <a:t>=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baseline="-25000" dirty="0" err="1" smtClean="0">
                <a:latin typeface="Comic Sans MS" pitchFamily="66" charset="0"/>
              </a:rPr>
              <a:t>bulb</a:t>
            </a:r>
            <a:r>
              <a:rPr lang="en-US" dirty="0" smtClean="0">
                <a:latin typeface="Comic Sans MS" pitchFamily="66" charset="0"/>
              </a:rPr>
              <a:t> but </a:t>
            </a:r>
            <a:r>
              <a:rPr lang="en-US" dirty="0" err="1" smtClean="0">
                <a:latin typeface="Comic Sans MS" pitchFamily="66" charset="0"/>
              </a:rPr>
              <a:t>R</a:t>
            </a:r>
            <a:r>
              <a:rPr lang="en-US" baseline="-25000" dirty="0" err="1" smtClean="0">
                <a:latin typeface="Comic Sans MS" pitchFamily="66" charset="0"/>
              </a:rPr>
              <a:t>wire</a:t>
            </a:r>
            <a:r>
              <a:rPr lang="en-US" dirty="0" smtClean="0">
                <a:latin typeface="Comic Sans MS" pitchFamily="66" charset="0"/>
              </a:rPr>
              <a:t>=0.5</a:t>
            </a:r>
            <a:r>
              <a:rPr lang="en-US" dirty="0" smtClean="0">
                <a:latin typeface="Comic Sans MS" pitchFamily="66" charset="0"/>
                <a:sym typeface="Symbol"/>
              </a:rPr>
              <a:t> and </a:t>
            </a:r>
            <a:r>
              <a:rPr lang="en-US" dirty="0" err="1" smtClean="0">
                <a:latin typeface="Comic Sans MS" pitchFamily="66" charset="0"/>
              </a:rPr>
              <a:t>R</a:t>
            </a:r>
            <a:r>
              <a:rPr lang="en-US" baseline="-25000" dirty="0" err="1" smtClean="0">
                <a:latin typeface="Comic Sans MS" pitchFamily="66" charset="0"/>
              </a:rPr>
              <a:t>bulb</a:t>
            </a:r>
            <a:r>
              <a:rPr lang="en-US" dirty="0" smtClean="0">
                <a:latin typeface="Comic Sans MS" pitchFamily="66" charset="0"/>
              </a:rPr>
              <a:t>=140</a:t>
            </a:r>
            <a:r>
              <a:rPr lang="en-US" dirty="0" smtClean="0">
                <a:latin typeface="Comic Sans MS" pitchFamily="66" charset="0"/>
                <a:sym typeface="Symbol"/>
              </a:rPr>
              <a:t></a:t>
            </a:r>
            <a:endParaRPr lang="en-US" baseline="-25000" dirty="0">
              <a:latin typeface="Comic Sans MS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228600"/>
            <a:ext cx="4343399" cy="1713131"/>
            <a:chOff x="533400" y="228600"/>
            <a:chExt cx="4343399" cy="1713131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914400"/>
              <a:ext cx="4343399" cy="331851"/>
              <a:chOff x="685801" y="1106424"/>
              <a:chExt cx="4343399" cy="331851"/>
            </a:xfrm>
          </p:grpSpPr>
          <p:pic>
            <p:nvPicPr>
              <p:cNvPr id="901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433762" y="-157162"/>
                <a:ext cx="295275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1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1842"/>
              <a:stretch>
                <a:fillRect/>
              </a:stretch>
            </p:blipFill>
            <p:spPr bwMode="auto">
              <a:xfrm rot="16200000">
                <a:off x="1814499" y="-22274"/>
                <a:ext cx="295281" cy="255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981200" y="228600"/>
              <a:ext cx="914400" cy="382588"/>
              <a:chOff x="1981200" y="228600"/>
              <a:chExt cx="914400" cy="382588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981200" y="609600"/>
                <a:ext cx="914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362200" y="228600"/>
                <a:ext cx="516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wire</a:t>
                </a:r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524000" y="1295400"/>
              <a:ext cx="26440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100m of 12-gauge Cu wire</a:t>
              </a:r>
            </a:p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wire</a:t>
              </a:r>
              <a:r>
                <a:rPr lang="en-US" dirty="0" smtClean="0"/>
                <a:t>=0.5</a:t>
              </a:r>
              <a:r>
                <a:rPr lang="en-US" dirty="0" smtClean="0">
                  <a:sym typeface="Symbol"/>
                </a:rPr>
                <a:t>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64511" y="152401"/>
            <a:ext cx="2460668" cy="2703730"/>
            <a:chOff x="6764511" y="152401"/>
            <a:chExt cx="2460668" cy="2703730"/>
          </a:xfrm>
        </p:grpSpPr>
        <p:pic>
          <p:nvPicPr>
            <p:cNvPr id="90117" name="Picture 5" descr="http://3.bp.blogspot.com/_pE3P3z1H1XM/TOXBCQJvQdI/AAAAAAAAA10/a54hfPiZlJM/s1600/Incandescent+Light+Bul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64511" y="152401"/>
              <a:ext cx="1465088" cy="2438399"/>
            </a:xfrm>
            <a:prstGeom prst="rect">
              <a:avLst/>
            </a:prstGeom>
            <a:noFill/>
          </p:spPr>
        </p:pic>
        <p:grpSp>
          <p:nvGrpSpPr>
            <p:cNvPr id="14" name="Group 13"/>
            <p:cNvGrpSpPr/>
            <p:nvPr/>
          </p:nvGrpSpPr>
          <p:grpSpPr>
            <a:xfrm>
              <a:off x="7019544" y="496824"/>
              <a:ext cx="914400" cy="382588"/>
              <a:chOff x="1981200" y="228600"/>
              <a:chExt cx="914400" cy="38258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1981200" y="609600"/>
                <a:ext cx="914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362200" y="228600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bulb</a:t>
                </a:r>
                <a:endParaRPr lang="en-US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699248" y="2209800"/>
              <a:ext cx="15259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bulb</a:t>
              </a:r>
              <a:r>
                <a:rPr lang="en-US" dirty="0" smtClean="0"/>
                <a:t>=140</a:t>
              </a:r>
              <a:r>
                <a:rPr lang="en-US" dirty="0" smtClean="0">
                  <a:sym typeface="Symbol"/>
                </a:rPr>
                <a:t></a:t>
              </a:r>
            </a:p>
            <a:p>
              <a:r>
                <a:rPr lang="en-US" dirty="0" smtClean="0">
                  <a:sym typeface="Symbol"/>
                </a:rPr>
                <a:t>@ operation T</a:t>
              </a:r>
              <a:endParaRPr lang="en-US" dirty="0"/>
            </a:p>
          </p:txBody>
        </p:sp>
      </p:grp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52400" y="3830967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2152" y="3717667"/>
            <a:ext cx="658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Potential difference V=IR across light bulb &gt;&gt;V across wire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70688" y="4391799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2152" y="4266831"/>
            <a:ext cx="664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Each charge carrier loses more potential energy in the bulb </a:t>
            </a:r>
          </a:p>
          <a:p>
            <a:r>
              <a:rPr lang="en-US" dirty="0" smtClean="0">
                <a:latin typeface="Comic Sans MS" pitchFamily="66" charset="0"/>
              </a:rPr>
              <a:t>in comparison to the wire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92024" y="5077599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3400" y="4964668"/>
            <a:ext cx="855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This lost potential energy in the light bulb is converted into light and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09600" y="228600"/>
            <a:ext cx="9601196" cy="576263"/>
            <a:chOff x="2543463" y="1143000"/>
            <a:chExt cx="2066637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2707481" y="1143000"/>
              <a:ext cx="1902619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2543463" y="1188265"/>
              <a:ext cx="2050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	Color code for resistors and symbols in circuit diagrams 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90684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4495800"/>
            <a:ext cx="400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Table from textbook Young &amp; Freedman</a:t>
            </a:r>
            <a:endParaRPr 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3790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562600"/>
            <a:ext cx="221284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10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Symbols used in circuits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971800" y="5410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5257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ideal conducting wire with R=0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971800" y="62484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6107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resistor with non-zero resistance 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Example</a:t>
            </a:r>
          </a:p>
        </p:txBody>
      </p:sp>
      <p:cxnSp>
        <p:nvCxnSpPr>
          <p:cNvPr id="18" name="Elbow Connector 17"/>
          <p:cNvCxnSpPr/>
          <p:nvPr/>
        </p:nvCxnSpPr>
        <p:spPr>
          <a:xfrm rot="10800000">
            <a:off x="2209800" y="3352800"/>
            <a:ext cx="4495800" cy="30480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4343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31280" y="4352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rot="10800000" flipV="1">
            <a:off x="2133600" y="3200400"/>
            <a:ext cx="4800600" cy="5334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53200" y="4352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7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0800000">
            <a:off x="3810000" y="2743200"/>
            <a:ext cx="3200400" cy="3048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45224" y="43555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2800" y="434340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=5.7k 10%</a:t>
            </a:r>
            <a:endParaRPr lang="en-US" dirty="0"/>
          </a:p>
        </p:txBody>
      </p:sp>
      <p:cxnSp>
        <p:nvCxnSpPr>
          <p:cNvPr id="31" name="Elbow Connector 30"/>
          <p:cNvCxnSpPr/>
          <p:nvPr/>
        </p:nvCxnSpPr>
        <p:spPr>
          <a:xfrm rot="16200000" flipH="1">
            <a:off x="7353300" y="3314700"/>
            <a:ext cx="1066800" cy="9906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6" grpId="0"/>
      <p:bldP spid="20" grpId="0"/>
      <p:bldP spid="21" grpId="0"/>
      <p:bldP spid="25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394" y="228600"/>
            <a:ext cx="8839198" cy="576263"/>
            <a:chOff x="2707481" y="1143000"/>
            <a:chExt cx="1902619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2707481" y="1143000"/>
              <a:ext cx="1902619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3068324" y="1188265"/>
              <a:ext cx="9185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	Electromotive force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152400" y="1307592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8536" y="1219200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consider the flowing fluid analogy again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93191" name="Picture 7" descr="http://upload.wikimedia.org/wikipedia/commons/a/a8/Water_fountain_at_Stanford_Un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389376"/>
            <a:ext cx="1038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295400" y="4343400"/>
            <a:ext cx="1524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0728" y="4056888"/>
            <a:ext cx="1468672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Water intake 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at low pressure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low pot. energy</a:t>
            </a:r>
            <a:endParaRPr lang="en-US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535206" y="3228562"/>
            <a:ext cx="8382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38072" y="2648712"/>
            <a:ext cx="1524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2362200"/>
            <a:ext cx="159851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High pressure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Pump increased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potential energy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of the water.</a:t>
            </a:r>
            <a:endParaRPr lang="en-US" sz="14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5334000" y="2590800"/>
            <a:ext cx="11430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2385536"/>
            <a:ext cx="2799164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Water moves in the direction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of decreasing pot. Energy,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direction of gravitational force</a:t>
            </a:r>
            <a:endParaRPr lang="en-US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200400" y="4114800"/>
            <a:ext cx="29718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96000" y="4138136"/>
            <a:ext cx="28793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In the pump water flows </a:t>
            </a:r>
            <a:r>
              <a:rPr lang="en-US" sz="1400" u="sng" dirty="0" smtClean="0">
                <a:solidFill>
                  <a:srgbClr val="00B050"/>
                </a:solidFill>
                <a:latin typeface="Comic Sans MS" pitchFamily="66" charset="0"/>
              </a:rPr>
              <a:t>against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the gravitational force</a:t>
            </a:r>
            <a:endParaRPr lang="en-US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5638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Electric circuit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2057400" y="5772912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53883" y="5638800"/>
            <a:ext cx="6657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device similar to water pump where charge is moved “uphill” </a:t>
            </a:r>
          </a:p>
          <a:p>
            <a:r>
              <a:rPr lang="en-US" dirty="0" smtClean="0">
                <a:latin typeface="Comic Sans MS" pitchFamily="66" charset="0"/>
              </a:rPr>
              <a:t>from lower to higher potential energy.</a:t>
            </a:r>
          </a:p>
          <a:p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083" y="6260068"/>
            <a:ext cx="880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makes the electric current flow “uphill” is called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electromotive force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emf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  <p:bldP spid="19" grpId="0"/>
      <p:bldP spid="23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784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Every complete circuit with a steady current must include some device </a:t>
            </a:r>
          </a:p>
          <a:p>
            <a:r>
              <a:rPr lang="en-US" dirty="0" smtClean="0">
                <a:latin typeface="Comic Sans MS" pitchFamily="66" charset="0"/>
              </a:rPr>
              <a:t>that provides </a:t>
            </a:r>
            <a:r>
              <a:rPr lang="en-US" dirty="0" err="1" smtClean="0">
                <a:latin typeface="Comic Sans MS" pitchFamily="66" charset="0"/>
              </a:rPr>
              <a:t>emf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941832"/>
            <a:ext cx="8848897" cy="381369"/>
            <a:chOff x="152400" y="941832"/>
            <a:chExt cx="8848897" cy="381369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53869"/>
              <a:ext cx="8848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Like the electric potential, </a:t>
              </a:r>
              <a:r>
                <a:rPr lang="en-US" dirty="0" err="1" smtClean="0">
                  <a:latin typeface="Comic Sans MS" pitchFamily="66" charset="0"/>
                </a:rPr>
                <a:t>emf</a:t>
              </a:r>
              <a:r>
                <a:rPr lang="en-US" dirty="0" smtClean="0">
                  <a:latin typeface="Comic Sans MS" pitchFamily="66" charset="0"/>
                </a:rPr>
                <a:t> (we use the variable     ) is an energy per charge </a:t>
              </a:r>
              <a:endParaRPr lang="en-US" b="1" baseline="-25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5769864" y="941832"/>
            <a:ext cx="3048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7" name="Equation" r:id="rId4" imgW="152280" imgH="177480" progId="Equation.DSMT4">
                    <p:embed/>
                  </p:oleObj>
                </mc:Choice>
                <mc:Fallback>
                  <p:oleObj name="Equation" r:id="rId4" imgW="152280" imgH="177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9864" y="941832"/>
                          <a:ext cx="3048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04800" y="1600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762000" y="1498600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Equation" r:id="rId6" imgW="1066680" imgH="203040" progId="Equation.DSMT4">
                  <p:embed/>
                </p:oleObj>
              </mc:Choice>
              <mc:Fallback>
                <p:oleObj name="Equation" r:id="rId6" imgW="1066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98600"/>
                        <a:ext cx="2133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286000"/>
            <a:ext cx="334191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6629400" y="2286000"/>
          <a:ext cx="111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1117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0" y="2286000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If a battery has an </a:t>
            </a:r>
            <a:r>
              <a:rPr lang="en-US" dirty="0" err="1" smtClean="0">
                <a:latin typeface="Comic Sans MS" pitchFamily="66" charset="0"/>
              </a:rPr>
              <a:t>emf</a:t>
            </a:r>
            <a:r>
              <a:rPr lang="en-US" dirty="0" smtClean="0">
                <a:latin typeface="Comic Sans MS" pitchFamily="66" charset="0"/>
              </a:rPr>
              <a:t> of 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733800" y="2895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3212068"/>
            <a:ext cx="5113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battery does 12 J of work for every Coulomb </a:t>
            </a:r>
          </a:p>
          <a:p>
            <a:r>
              <a:rPr lang="en-US" dirty="0" smtClean="0">
                <a:latin typeface="Comic Sans MS" pitchFamily="66" charset="0"/>
              </a:rPr>
              <a:t>of charge passing through it to increase the</a:t>
            </a:r>
          </a:p>
          <a:p>
            <a:r>
              <a:rPr lang="en-US" dirty="0" smtClean="0">
                <a:latin typeface="Comic Sans MS" pitchFamily="66" charset="0"/>
              </a:rPr>
              <a:t>potential energy of the charge by 12J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267200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Examples of sources of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emf</a:t>
            </a:r>
            <a:r>
              <a:rPr lang="en-US" dirty="0" smtClean="0">
                <a:latin typeface="Comic Sans MS" pitchFamily="66" charset="0"/>
              </a:rPr>
              <a:t>:</a:t>
            </a:r>
            <a:endParaRPr lang="en-US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71500" y="4991100"/>
            <a:ext cx="1066800" cy="1295400"/>
            <a:chOff x="2362200" y="5257800"/>
            <a:chExt cx="1371600" cy="1371600"/>
          </a:xfrm>
        </p:grpSpPr>
        <p:pic>
          <p:nvPicPr>
            <p:cNvPr id="101385" name="Picture 9" descr="http://xprizecars.com/images/Battery_9V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6200000">
              <a:off x="2362200" y="5257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2895600" y="5638800"/>
              <a:ext cx="7620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1387" name="Picture 11" descr="http://www.homemadeenergyreview.com/blog/wp-content/uploads/2010/09/photovoltaic-solar-panel-syste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4724400"/>
            <a:ext cx="1600200" cy="1999019"/>
          </a:xfrm>
          <a:prstGeom prst="rect">
            <a:avLst/>
          </a:prstGeom>
          <a:noFill/>
        </p:spPr>
      </p:pic>
      <p:pic>
        <p:nvPicPr>
          <p:cNvPr id="101389" name="Picture 13" descr="Fuel Ce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4876800"/>
            <a:ext cx="2133600" cy="1733550"/>
          </a:xfrm>
          <a:prstGeom prst="rect">
            <a:avLst/>
          </a:prstGeom>
          <a:noFill/>
        </p:spPr>
      </p:pic>
      <p:pic>
        <p:nvPicPr>
          <p:cNvPr id="101391" name="Picture 15" descr="http://www.prlog.org/10066092-build-homemade-wind-generator-image-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953000"/>
            <a:ext cx="2062018" cy="173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35086" y="1667066"/>
            <a:ext cx="1704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1624" y="1978593"/>
            <a:ext cx="1960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Terminal at higher</a:t>
            </a:r>
          </a:p>
          <a:p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r>
              <a:rPr lang="en-US" sz="1600" dirty="0" smtClean="0">
                <a:latin typeface="Comic Sans MS" pitchFamily="66" charset="0"/>
              </a:rPr>
              <a:t>potential</a:t>
            </a:r>
            <a:endParaRPr lang="en-US" sz="1600" baseline="-25000" dirty="0">
              <a:latin typeface="Comic Sans MS" pitchFamily="66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02142" y="4809554"/>
            <a:ext cx="1704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65610" y="393192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1746" y="304800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have a look at an ideal source of </a:t>
            </a:r>
            <a:r>
              <a:rPr lang="en-US" dirty="0" err="1" smtClean="0">
                <a:latin typeface="Comic Sans MS" pitchFamily="66" charset="0"/>
              </a:rPr>
              <a:t>emf</a:t>
            </a:r>
            <a:r>
              <a:rPr lang="en-US" dirty="0" smtClean="0">
                <a:latin typeface="Comic Sans MS" pitchFamily="66" charset="0"/>
              </a:rPr>
              <a:t> in the force picture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8424" y="2286000"/>
            <a:ext cx="1676400" cy="2209800"/>
          </a:xfrm>
          <a:prstGeom prst="rect">
            <a:avLst/>
          </a:prstGeom>
          <a:solidFill>
            <a:srgbClr val="FDDB7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54224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81656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30424" y="3352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01624" y="4343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792481" y="2438399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3995" y="4038600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Terminal</a:t>
            </a:r>
          </a:p>
          <a:p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r>
              <a:rPr lang="en-US" sz="1600" dirty="0" smtClean="0">
                <a:latin typeface="Comic Sans MS" pitchFamily="66" charset="0"/>
              </a:rPr>
              <a:t>at lower potential</a:t>
            </a:r>
            <a:endParaRPr lang="en-US" sz="1600" baseline="-250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424" y="2133600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V</a:t>
            </a:r>
            <a:r>
              <a:rPr lang="en-US" sz="1600" baseline="-25000" dirty="0" err="1" smtClean="0">
                <a:latin typeface="Comic Sans MS" pitchFamily="66" charset="0"/>
              </a:rPr>
              <a:t>a</a:t>
            </a:r>
            <a:endParaRPr lang="en-US" sz="1600" baseline="-250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114800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V</a:t>
            </a:r>
            <a:r>
              <a:rPr lang="en-US" sz="1600" baseline="-25000" dirty="0" err="1" smtClean="0">
                <a:latin typeface="Comic Sans MS" pitchFamily="66" charset="0"/>
              </a:rPr>
              <a:t>b</a:t>
            </a:r>
            <a:endParaRPr lang="en-US" sz="1600" baseline="-250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716818" y="3275806"/>
            <a:ext cx="1066800" cy="1588"/>
          </a:xfrm>
          <a:prstGeom prst="straightConnector1">
            <a:avLst/>
          </a:prstGeom>
          <a:ln w="57150">
            <a:solidFill>
              <a:srgbClr val="F876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68424" y="2971800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876DC"/>
                </a:solidFill>
                <a:latin typeface="Comic Sans MS" pitchFamily="66" charset="0"/>
              </a:rPr>
              <a:t>E</a:t>
            </a:r>
            <a:endParaRPr lang="en-US" sz="2000" b="1" u="sng" dirty="0">
              <a:solidFill>
                <a:srgbClr val="F876DC"/>
              </a:solidFill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>
            <a:stCxn id="9" idx="4"/>
          </p:cNvCxnSpPr>
          <p:nvPr/>
        </p:nvCxnSpPr>
        <p:spPr>
          <a:xfrm rot="5400000">
            <a:off x="2460498" y="3858006"/>
            <a:ext cx="560832" cy="76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2737104" y="3581400"/>
          <a:ext cx="12271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Equation" r:id="rId5" imgW="647640" imgH="215640" progId="Equation.DSMT4">
                  <p:embed/>
                </p:oleObj>
              </mc:Choice>
              <mc:Fallback>
                <p:oleObj name="Equation" r:id="rId5" imgW="64764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104" y="3581400"/>
                        <a:ext cx="12271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5400000">
            <a:off x="2457450" y="3038094"/>
            <a:ext cx="560832" cy="762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2859024" y="2819400"/>
          <a:ext cx="6508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Equation" r:id="rId7" imgW="342720" imgH="215640" progId="Equation.DSMT4">
                  <p:embed/>
                </p:oleObj>
              </mc:Choice>
              <mc:Fallback>
                <p:oleObj name="Equation" r:id="rId7" imgW="34272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24" y="2819400"/>
                        <a:ext cx="6508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621024" y="2819400"/>
            <a:ext cx="43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nonelectrostatic</a:t>
            </a:r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r>
              <a:rPr lang="en-US" sz="1600" dirty="0" smtClean="0">
                <a:latin typeface="Comic Sans MS" pitchFamily="66" charset="0"/>
              </a:rPr>
              <a:t>force moving the charge slowly from b to a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8077200" y="319125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5638800" y="3429000"/>
          <a:ext cx="409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4095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096000" y="3474720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does work</a:t>
            </a:r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5657088" y="3886200"/>
          <a:ext cx="216852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Equation" r:id="rId11" imgW="1143000" imgH="482400" progId="Equation.DSMT4">
                  <p:embed/>
                </p:oleObj>
              </mc:Choice>
              <mc:Fallback>
                <p:oleObj name="Equation" r:id="rId11" imgW="11430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088" y="3886200"/>
                        <a:ext cx="2168525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6003925" y="4824413"/>
          <a:ext cx="8175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3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4824413"/>
                        <a:ext cx="81756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648200" y="6096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95800" y="5410200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For an ideal source of </a:t>
            </a:r>
            <a:r>
              <a:rPr lang="en-US" sz="1600" dirty="0" err="1" smtClean="0">
                <a:latin typeface="Comic Sans MS" pitchFamily="66" charset="0"/>
              </a:rPr>
              <a:t>emf</a:t>
            </a: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5029200" y="5715000"/>
            <a:ext cx="1524000" cy="914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5410200" y="5943600"/>
          <a:ext cx="9398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Equation" r:id="rId15" imgW="495000" imgH="228600" progId="Equation.DSMT4">
                  <p:embed/>
                </p:oleObj>
              </mc:Choice>
              <mc:Fallback>
                <p:oleObj name="Equation" r:id="rId15" imgW="4950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943600"/>
                        <a:ext cx="9398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3" grpId="0"/>
      <p:bldP spid="4" grpId="0" animBg="1"/>
      <p:bldP spid="5" grpId="0" animBg="1"/>
      <p:bldP spid="6" grpId="0" animBg="1"/>
      <p:bldP spid="9" grpId="0" animBg="1"/>
      <p:bldP spid="13" grpId="0"/>
      <p:bldP spid="15" grpId="0"/>
      <p:bldP spid="16" grpId="0"/>
      <p:bldP spid="19" grpId="0"/>
      <p:bldP spid="31" grpId="0"/>
      <p:bldP spid="32" grpId="0" animBg="1"/>
      <p:bldP spid="34" grpId="0"/>
      <p:bldP spid="37" grpId="0" animBg="1"/>
      <p:bldP spid="38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5610" y="393192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1746" y="304800"/>
            <a:ext cx="613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integrate the </a:t>
            </a:r>
            <a:r>
              <a:rPr lang="en-US" b="1" u="sng" dirty="0" smtClean="0">
                <a:solidFill>
                  <a:srgbClr val="0070C0"/>
                </a:solidFill>
                <a:latin typeface="Comic Sans MS" pitchFamily="66" charset="0"/>
              </a:rPr>
              <a:t>ideal source </a:t>
            </a:r>
            <a:r>
              <a:rPr lang="en-US" dirty="0" smtClean="0">
                <a:latin typeface="Comic Sans MS" pitchFamily="66" charset="0"/>
              </a:rPr>
              <a:t>into a complete circuit</a:t>
            </a:r>
            <a:endParaRPr lang="en-US" baseline="-25000" dirty="0"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" y="1295401"/>
            <a:ext cx="3200399" cy="4191000"/>
            <a:chOff x="304800" y="1024128"/>
            <a:chExt cx="3493102" cy="48474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835086" y="1667066"/>
              <a:ext cx="17049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01624" y="1978592"/>
              <a:ext cx="1893429" cy="85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Terminal at higher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 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potential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902142" y="4809554"/>
              <a:ext cx="17049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868424" y="2286000"/>
              <a:ext cx="1676400" cy="2209800"/>
            </a:xfrm>
            <a:prstGeom prst="rect">
              <a:avLst/>
            </a:prstGeom>
            <a:solidFill>
              <a:srgbClr val="FDDB7B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54224" y="2286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81656" y="4191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630424" y="33528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801624" y="43434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792481" y="2438399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33995" y="4038600"/>
              <a:ext cx="1814697" cy="85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Terminal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 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at lower potential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424" y="2133600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Comic Sans MS" pitchFamily="66" charset="0"/>
                </a:rPr>
                <a:t>V</a:t>
              </a:r>
              <a:r>
                <a:rPr lang="en-US" sz="1600" baseline="-25000" dirty="0" err="1" smtClean="0">
                  <a:latin typeface="Comic Sans MS" pitchFamily="66" charset="0"/>
                </a:rPr>
                <a:t>a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41148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Comic Sans MS" pitchFamily="66" charset="0"/>
                </a:rPr>
                <a:t>V</a:t>
              </a:r>
              <a:r>
                <a:rPr lang="en-US" sz="1600" baseline="-25000" dirty="0" err="1" smtClean="0">
                  <a:latin typeface="Comic Sans MS" pitchFamily="66" charset="0"/>
                </a:rPr>
                <a:t>b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1716818" y="3275806"/>
              <a:ext cx="1066800" cy="1588"/>
            </a:xfrm>
            <a:prstGeom prst="straightConnector1">
              <a:avLst/>
            </a:prstGeom>
            <a:ln w="57150">
              <a:solidFill>
                <a:srgbClr val="F876D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68424" y="297180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876DC"/>
                  </a:solidFill>
                  <a:latin typeface="Comic Sans MS" pitchFamily="66" charset="0"/>
                </a:rPr>
                <a:t>E</a:t>
              </a:r>
              <a:endParaRPr lang="en-US" sz="2000" b="1" u="sng" dirty="0">
                <a:solidFill>
                  <a:srgbClr val="F876DC"/>
                </a:solidFill>
                <a:latin typeface="Comic Sans MS" pitchFamily="66" charset="0"/>
              </a:endParaRPr>
            </a:p>
          </p:txBody>
        </p:sp>
        <p:cxnSp>
          <p:nvCxnSpPr>
            <p:cNvPr id="18" name="Straight Arrow Connector 17"/>
            <p:cNvCxnSpPr>
              <a:stCxn id="10" idx="4"/>
            </p:cNvCxnSpPr>
            <p:nvPr/>
          </p:nvCxnSpPr>
          <p:spPr>
            <a:xfrm rot="5400000">
              <a:off x="2460498" y="3858006"/>
              <a:ext cx="560832" cy="76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2737104" y="3581400"/>
            <a:ext cx="1060798" cy="354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6" name="Equation" r:id="rId5" imgW="647640" imgH="215640" progId="Equation.DSMT4">
                    <p:embed/>
                  </p:oleObj>
                </mc:Choice>
                <mc:Fallback>
                  <p:oleObj name="Equation" r:id="rId5" imgW="647640" imgH="2156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7104" y="3581400"/>
                          <a:ext cx="1060798" cy="3540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>
            <a:xfrm rot="5400000">
              <a:off x="2457450" y="3038094"/>
              <a:ext cx="560832" cy="762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4"/>
            <p:cNvGraphicFramePr>
              <a:graphicFrameLocks noChangeAspect="1"/>
            </p:cNvGraphicFramePr>
            <p:nvPr/>
          </p:nvGraphicFramePr>
          <p:xfrm>
            <a:off x="2978340" y="2819892"/>
            <a:ext cx="410647" cy="409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57" name="Equation" r:id="rId7" imgW="215640" imgH="215640" progId="Equation.DSMT4">
                    <p:embed/>
                  </p:oleObj>
                </mc:Choice>
                <mc:Fallback>
                  <p:oleObj name="Equation" r:id="rId7" imgW="215640" imgH="2156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340" y="2819892"/>
                          <a:ext cx="410647" cy="4094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Freeform 25"/>
          <p:cNvSpPr/>
          <p:nvPr/>
        </p:nvSpPr>
        <p:spPr>
          <a:xfrm>
            <a:off x="2133600" y="1313688"/>
            <a:ext cx="2532888" cy="4401312"/>
          </a:xfrm>
          <a:custGeom>
            <a:avLst/>
            <a:gdLst>
              <a:gd name="connsiteX0" fmla="*/ 39624 w 2514600"/>
              <a:gd name="connsiteY0" fmla="*/ 912876 h 4762500"/>
              <a:gd name="connsiteX1" fmla="*/ 21336 w 2514600"/>
              <a:gd name="connsiteY1" fmla="*/ 254508 h 4762500"/>
              <a:gd name="connsiteX2" fmla="*/ 167640 w 2514600"/>
              <a:gd name="connsiteY2" fmla="*/ 62484 h 4762500"/>
              <a:gd name="connsiteX3" fmla="*/ 652272 w 2514600"/>
              <a:gd name="connsiteY3" fmla="*/ 53340 h 4762500"/>
              <a:gd name="connsiteX4" fmla="*/ 2069592 w 2514600"/>
              <a:gd name="connsiteY4" fmla="*/ 62484 h 4762500"/>
              <a:gd name="connsiteX5" fmla="*/ 2362200 w 2514600"/>
              <a:gd name="connsiteY5" fmla="*/ 428244 h 4762500"/>
              <a:gd name="connsiteX6" fmla="*/ 2462784 w 2514600"/>
              <a:gd name="connsiteY6" fmla="*/ 1232916 h 4762500"/>
              <a:gd name="connsiteX7" fmla="*/ 2490216 w 2514600"/>
              <a:gd name="connsiteY7" fmla="*/ 3930396 h 4762500"/>
              <a:gd name="connsiteX8" fmla="*/ 2325624 w 2514600"/>
              <a:gd name="connsiteY8" fmla="*/ 4625340 h 4762500"/>
              <a:gd name="connsiteX9" fmla="*/ 1356360 w 2514600"/>
              <a:gd name="connsiteY9" fmla="*/ 4716780 h 4762500"/>
              <a:gd name="connsiteX10" fmla="*/ 368808 w 2514600"/>
              <a:gd name="connsiteY10" fmla="*/ 4716780 h 4762500"/>
              <a:gd name="connsiteX11" fmla="*/ 121920 w 2514600"/>
              <a:gd name="connsiteY11" fmla="*/ 4442460 h 4762500"/>
              <a:gd name="connsiteX12" fmla="*/ 103632 w 2514600"/>
              <a:gd name="connsiteY12" fmla="*/ 3619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4762500">
                <a:moveTo>
                  <a:pt x="39624" y="912876"/>
                </a:moveTo>
                <a:cubicBezTo>
                  <a:pt x="19812" y="654558"/>
                  <a:pt x="0" y="396240"/>
                  <a:pt x="21336" y="254508"/>
                </a:cubicBezTo>
                <a:cubicBezTo>
                  <a:pt x="42672" y="112776"/>
                  <a:pt x="62484" y="96012"/>
                  <a:pt x="167640" y="62484"/>
                </a:cubicBezTo>
                <a:cubicBezTo>
                  <a:pt x="272796" y="28956"/>
                  <a:pt x="652272" y="53340"/>
                  <a:pt x="652272" y="53340"/>
                </a:cubicBezTo>
                <a:cubicBezTo>
                  <a:pt x="969264" y="53340"/>
                  <a:pt x="1784604" y="0"/>
                  <a:pt x="2069592" y="62484"/>
                </a:cubicBezTo>
                <a:cubicBezTo>
                  <a:pt x="2354580" y="124968"/>
                  <a:pt x="2296668" y="233172"/>
                  <a:pt x="2362200" y="428244"/>
                </a:cubicBezTo>
                <a:cubicBezTo>
                  <a:pt x="2427732" y="623316"/>
                  <a:pt x="2441448" y="649224"/>
                  <a:pt x="2462784" y="1232916"/>
                </a:cubicBezTo>
                <a:cubicBezTo>
                  <a:pt x="2484120" y="1816608"/>
                  <a:pt x="2513076" y="3364992"/>
                  <a:pt x="2490216" y="3930396"/>
                </a:cubicBezTo>
                <a:cubicBezTo>
                  <a:pt x="2467356" y="4495800"/>
                  <a:pt x="2514600" y="4494276"/>
                  <a:pt x="2325624" y="4625340"/>
                </a:cubicBezTo>
                <a:cubicBezTo>
                  <a:pt x="2136648" y="4756404"/>
                  <a:pt x="1682496" y="4701540"/>
                  <a:pt x="1356360" y="4716780"/>
                </a:cubicBezTo>
                <a:cubicBezTo>
                  <a:pt x="1030224" y="4732020"/>
                  <a:pt x="574548" y="4762500"/>
                  <a:pt x="368808" y="4716780"/>
                </a:cubicBezTo>
                <a:cubicBezTo>
                  <a:pt x="163068" y="4671060"/>
                  <a:pt x="166116" y="4625340"/>
                  <a:pt x="121920" y="4442460"/>
                </a:cubicBezTo>
                <a:cubicBezTo>
                  <a:pt x="77724" y="4259580"/>
                  <a:pt x="90678" y="3939540"/>
                  <a:pt x="103632" y="3619500"/>
                </a:cubicBezTo>
              </a:path>
            </a:pathLst>
          </a:custGeom>
          <a:ln w="1905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4876800" y="1600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1295400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wire with non-zero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resistance R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048000" y="1365504"/>
            <a:ext cx="637032" cy="6096"/>
          </a:xfrm>
          <a:prstGeom prst="straightConnector1">
            <a:avLst/>
          </a:prstGeom>
          <a:ln w="57150">
            <a:solidFill>
              <a:srgbClr val="F876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09142" y="3387058"/>
            <a:ext cx="679704" cy="1588"/>
          </a:xfrm>
          <a:prstGeom prst="straightConnector1">
            <a:avLst/>
          </a:prstGeom>
          <a:ln w="57150">
            <a:solidFill>
              <a:srgbClr val="F876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124200" y="5687568"/>
            <a:ext cx="637032" cy="6096"/>
          </a:xfrm>
          <a:prstGeom prst="straightConnector1">
            <a:avLst/>
          </a:prstGeom>
          <a:ln w="57150">
            <a:solidFill>
              <a:srgbClr val="F876D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00400" y="1524000"/>
            <a:ext cx="316060" cy="345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876DC"/>
                </a:solidFill>
                <a:latin typeface="Comic Sans MS" pitchFamily="66" charset="0"/>
              </a:rPr>
              <a:t>E</a:t>
            </a:r>
            <a:endParaRPr lang="en-US" sz="2000" b="1" u="sng" dirty="0">
              <a:solidFill>
                <a:srgbClr val="F876DC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4800" y="3200400"/>
            <a:ext cx="316060" cy="345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876DC"/>
                </a:solidFill>
                <a:latin typeface="Comic Sans MS" pitchFamily="66" charset="0"/>
              </a:rPr>
              <a:t>E</a:t>
            </a:r>
            <a:endParaRPr lang="en-US" sz="2000" b="1" u="sng" dirty="0">
              <a:solidFill>
                <a:srgbClr val="F876DC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2800" y="5181600"/>
            <a:ext cx="316060" cy="345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876DC"/>
                </a:solidFill>
                <a:latin typeface="Comic Sans MS" pitchFamily="66" charset="0"/>
              </a:rPr>
              <a:t>E</a:t>
            </a:r>
            <a:endParaRPr lang="en-US" sz="2000" b="1" u="sng" dirty="0">
              <a:solidFill>
                <a:srgbClr val="F876DC"/>
              </a:solidFill>
              <a:latin typeface="Comic Sans MS" pitchFamily="66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00400" y="990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9000" y="685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654828" y="3346172"/>
            <a:ext cx="4455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05400" y="31358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124200" y="6260068"/>
            <a:ext cx="6096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52800" y="595526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181600" y="3657600"/>
          <a:ext cx="15668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1566862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 animBg="1"/>
      <p:bldP spid="29" grpId="0"/>
      <p:bldP spid="36" grpId="0"/>
      <p:bldP spid="37" grpId="0"/>
      <p:bldP spid="38" grpId="0"/>
      <p:bldP spid="41" grpId="0"/>
      <p:bldP spid="43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304800"/>
            <a:ext cx="8305800" cy="576263"/>
            <a:chOff x="1551709" y="304800"/>
            <a:chExt cx="4789055" cy="576263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551709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2114968" y="362716"/>
              <a:ext cx="41379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Current, resistance and electromotive force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76599" y="1066800"/>
            <a:ext cx="2362201" cy="576263"/>
            <a:chOff x="2707481" y="1143000"/>
            <a:chExt cx="1902619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707481" y="1143000"/>
              <a:ext cx="1902619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3073812" y="1188265"/>
              <a:ext cx="11680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Current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81000" y="19050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Current is a concept with wide spread applications describing the rate of flow of some quantity that can be:</a:t>
            </a:r>
          </a:p>
        </p:txBody>
      </p:sp>
      <p:sp>
        <p:nvSpPr>
          <p:cNvPr id="77826" name="AutoShape 2" descr="data:image/jpg;base64,/9j/4AAQSkZJRgABAQAAAQABAAD/2wCEAAkGBhQPEBIQDxIQDhAQERAUEBUSGREUEBATFBAWFBUUFhgXJyYeFxkjGRUSHy8gJScpLCwsFh4xNTAqNSYsLCkBCQoKDgwOGg8PGTUkHiIsLCsqLSw1Mik1KioqNi0wLTApNSkpLCwpKSopLykvLCopKiwpKSwsNSwsLCwsKTUsLP/AABEIANEA8QMBIgACEQEDEQH/xAAcAAEAAgMBAQEAAAAAAAAAAAAABAYDBQcBCAL/xABMEAABAwIBBwcHCgQEBAcAAAABAAIDBBEFBgcSITFRkRMUFUFSU5IiM2FxcqHRCCMyNHOBsbKzwRc1QoNDVIKTFmJ00hgkY6Lh4vH/xAAbAQEAAgMBAQAAAAAAAAAAAAAAAQMCBAUHBv/EACoRAQACAQQABAUFAQAAAAAAAAABAgMEERIhEzFhgTM0UbHwIkFEkaEy/9oADAMBAAIRAxEAPwDuKIsM1Yxhs97WnbYkA2QZkUXpSLvI/EE6Ui7yPxBBKRRelIu8j8QTpSLvI/EEEpFF6Ui7yPxBOlIu8j8QQSkUXpSLvY/EE6Ui7yPxBBKRRelIu8j8QTpSLvI/EEEpFF6Ui7yPxBOlIu8j8QQSkUXpSLvY/EE6Ui7yPxBBKRRelIu8j8QTpSLvI/EEEpFF6Ui7yPxBOlIu8j8QQSkUXpSLvI/EE6Ui72PxBBKRRelIu8j8QTpSLvI/EEEpFF6Ui7yPxBOlIu8j8QQSkUXpSLvI/EE6Ti7yPxBBKREQEREBa9zQah1wD8yzb7blsFAP1h32LPzuQSOSG4cAnJDc3gFTM4ucNuGsEUIE1bNqhjGuxP8AU4fsq3VYhlDFzYPloGuq5BGxuhrY4sc+ztWrU07LoOr8kNw4BOSG4cAqXk5lDWQTikxnkeUm108sI0YnEbYzs8rUSrsgxShrWlzg0AC51DYtJh+U8NS4xtimic6N74+VjDBKwai5h6xrHFb6UkNOiATbUDsJVKoqaaSs5waepgIjkbKahzXQhp2tp7EltyAdg2JHnsT5brbh8Q5KPUPoM6h2QpHJDcOAWHDvMx+wz8qkIPzyQ3DgE5IbhwC/SIPzyQ3DgE5IbhwC/SIIU8Y5eLUNkvUNwUvkhuHAKNUefi9Uv4BabLnLeLCqcySEOldqhjH0nu+CCxckNzeATkhuHALkM2PY+KRtc59FFFIY9GNzPnWiWRrGXFv+YdasGG49iVDMwYyaZ8E7tBksA0WxP6tPUNR1D70F+5IbhwCckNw4Betddeu2IK/T5VxSVDqeOCoeWvcx0gjbyIc3bd1/RuWywqMcnsH05eod4VT6bJ/RqfmqKWCo5w+R1W4tcxzS4kgPvpWI6rarq5YV5v8AuS/qFI8oJ80rkhuHAJyQ3DgF+kQfnkhuHAJyQ3DgF+kQfnkhuHAKJiEY+a1DzzOoelTVExD/AAvtmfug2CIiAiIgKm5wcqDhkE9U1um5sUTWDq0nyOaCfQCrkud54sKlqqKeKnY6WQimcGtF3ENnJNgg4rkll2yHEnYhiLJKt9nFttG7HnYRpahZXjG8+1NUSUj209S0U1SJnXMXlNET2WFjtu8cFTsZxx2ESMoqeKIciG86MkbHunkIu4EuBLRaw1W61FygyHnkkbPQ0k7qeoiimaGMc5rDI3SLARttsQXvKXPfRVsDonUtUHjyoX3ivHINbXAg3Guy8wH5RGgxjKync8tABfGRpOt1kOO1czjyAryQOZVQuQLmOSwvv1KbXY+aOU0sUUfIR6LZWPY0vldYaek4jSGu41EIPozIzL+nxYPNNpB0WjyjXCxbpXt6DsKsU/0Xey78FyvMpk6+knr3cm9kEopzA5wIDx5ROieu111Sf6LvZd+CDFh/mY/YZ+UKQo+H+Zj9hn5QpCAiIgIiINJlRiwo43VJBeIIKiQgbTotBsvmsZdc5xRldiLHVETH35JtrNaNjWg6ty+iM4FG+akniiaXySUtU1jRtc4sFgFwKvqH4LBBCyJkdXM0TVDpY2ve1p+hGA8ED+q+q+xBcsqM+lLV0xgjp6lhMkDgXGO1o5mPI1Hc0qZiufuhqonwzUdS+OQEOF4uI17VzzGsmpcQjgrqKkkPOGycu2Fpcxskb9AkW2aWs2Wo/wCA6/8AyVX/ALcnwQdDyaz+upmCGeF00bCQx9xyuhfyQ65tcDUumZGZ0aXFpDDAJGShheWPGvRFgTcausL5/rq2TCuTpo42xy6AdU8qxjnucSfJ8sHRAFtmvWV0HM/gjhiba2OF0dNPROcSAeSbI9zbsafuQdwUPCvN/wByX9QqaoWFeb/uS/qFBMREQEREBRMQ/wAL7Zn7qWomIf4X2zP3QbBERAREQFBP1h32LPzuU5ayoqWx1BLzYGJoGon+t25BTMs8zsGJ1baoyOhOoTNaLiQA9W4+lXrD6FlPFHDENGOJjWMG5oFgFj6Wi7fud8E6Wi7fud8EEtcyyizHQVlcavlTGx7g6WMC+kevRPVf710LpaLt+53wTpaLt+53wQZ6eARsaxos1jQ0D0AWXs/0Xey78FH6Wi7fud8F+JcUjLXAO1lp6nbvUgzYf5mP2GflCkLXUWJxtjYC6xDGg6naiB6lm6Wi7fud8EEtFE6Wi7fud8E6Wi7fud8EEtFE6Wi7fud8E6Wi7fud8ECfz8Xql/AKqZws18WMGN7nmCWPVpAXDmm2ojfq1KxTYjGZY3B2pokubO1XAt1KT0tF2/c74II+TeT8eH00dLALMjH3ucdbnH0k61s1E6Wi7fud8E6Wi7fud8EFHy8zPxYrUNqRKad9gJLDSDwD7j6VdcDwZlHTxU0NwyJoa2+026yv30tF2/c74J0tF2/c74IJihYV5v8AuS/qFe9LRdv3O+Ci4diLGss51jpyHY7YXkjqQbVFE6Wi7fud8E6Wi7fud8EEtFE6Wi7fud8E6Wi7fud8EEtRMQ/wvtmfunS0Xb9zvgo1ZiMbuTs69pWE6nahr17EG5RAiAiIgL8STNb9ItbfZcgfiv2tfXxh0sIcAR85qOsfRCCTzyPts8TU55H22eJqx8zZ2GcGpzNnYZwagyc8j7bPE1OeR9tniasfM2dhnBqczZ2GcGoMnPI+2zxNTnkfbZ4mrHzNnYZwanM2dhnBqDJzyPts8TU55H22eJqgYbSsLHXYw/OS9Q7ZUvmbOwzg1Bk55H22eJqc8j7bPE1Y+Zs7DODU5mzsM4NQZOeR9tnianPI+2zxNWPmbOwzg1eOpYwLljAB6GoMvPI+2zxNTnkfbZ4mrSRV1PUsZJT6D2CoYwkNABIOsekLb8zZ2GeFqDJzyPts8TU55H22eJqx8zZ2GcGpzNnYZwagyc8j7bPE1OeR9tniasfM2dhnBqczZ2GcGoMnPI+2zxNTnkfbZ4mrHzNnYZwaotJSsMk3kM1PZbUNXzYQTueR9tnianPI+2zxNWPmbOwzg1OZs7DODUGTnkfbZ4mpzyPts8TVj5mzsM4NTmbOwzg1Bk55H22eJqc8j7bPE1Y+Zs7DODVFxSlYIXkMYCG6tQvtCDaovAvUBERAUGs89D/d/IFOUGs89D/d/IEElERAREQF6vF6ghYX9B32sv5yqLlXnJm54zDsHZHU1V/nC+5iYBtBt+K1mdXOBJh1OKanBbNUunOn2GCUtNvSqbmsziUOFxyvqo531Uz/ACpGNa67N1yR13KC7x5Q5QOqJKYQ4aZYo45H63W0ZHODbG+s+Q5XTJHKU1bHMnaIauA6FRHud2m/8p12XN6XPdRMxCoqiyp5OWnpo2jRZpaUb5C640tlnhQco88dIZ4q2gjnbVMOjKHhrWTw9bXEE6wQLIO7LUZT4XNVQGKnlZAXFukXNLw5oOthAINiLg6+tUHCvlCUclhPHNA47gHMHrNx+C6Tg+MRVkDKindykUgJa7fY2PvBUTG6YnZWMlcMnp4nMqOTtzxnJhjHRi1gLgEnVqVzUPEtkf20f4qYpYxGwiIiRERAKiUfnJ/bZ+mFLKiUfnJ/bZ+mEEtERAREQFExbzMns/uFLUTFvMyez+4QTwvV4F6gIiICg1nnof7v5Apyg1nnof7v5AgkoiICIiAvV4vUHE86WTT62torseadoqjM9oNmtbM6RwuNhLQVR6LH4ayp5i6lp2U0zhDAY42CeNxOjHIZLaTtdiQSvpWgiD4ntcLtc+YOG8F5BC55guYyKmxHnhlMkLJOUijtZzX30hc7LA7PUg4TU5KVTHuaKaoIa5wB5OTXYkX2KTg+S0plDqmCeOBgL5C5j2iwGy5G+y+v7qNiVC2oifDJrZI0td6iEHyrRYmMQeaV8EEYc1/IGJjWyMcxhcAXNF5L2tr3r6DzSUj4cHpY5Wuje0S3a4EOF5XEXB9CreRuZBtBWiqknEzYyTC0Aggm4u7fqPUupoIeJbI/to/xUxQ8S2R/bR/ipiAiIgIiIBUSj85P7bP0wpZUSj85P7bP0wgloiICIiAomLeZk9n9wpaiYt5mT2f3CCeF6vAvUBERAWvxGUMkhc4hovJrOz6K2C8IughdKRd4zinSkXeM4qZoDcE0BuCCH0pF3jOKdKRd4zipmgNwTQG4IIfSkXeM4p0pF3jOKmaA3BNAbgg1GHYhG1pBe0fOSHb1F5IUvpSLvGcVM0BuCaA3BBD6Ui7xnFOlIu8ZxUzQG4JoDcEEPpSLvGcU6Ui7xnFTNAbgmgNwQamvxCMhlntNpYybHYAdZUnpSLvGcVN0BuCaA3BBD6Ui7xnFOlIu8ZxUzQG4JoDcEEPpSLvGcU6Ui7xnFTNAbgmgNwQQuk4u8ZxUalxCMSTEvaA5zSNe3yAFttAbgmgNwQQ+lIu8ZxTpSLvGcVM0BuCaA3BBD6Ui7xnFOlIu8ZxUzQG4JoDcEEPpSLvGcVFxLEI3RPa17SSNQB1nWFttAbgmgNwQeheoiAiIgIiICIiAiIgIiICIiAiIgIiICIiAiIgIiICIiAiIgIiXQES6XQEREBERAWKpqWxMdJI4MYwEucdQaBtJWVcb+ULlW6GKKhjcWmYF8ttpYDZo4goImWHyhCx7osNja9rbjlZL2d7LRZU92fbEu3GP9K02b3IKTGKgxsPJxRgGWS19EHYAOsmx4LsTfk70VheWoJ6/KAugrubTOxXV+J09NUPYYpOU0gBY+TE5w94C6jl1l5BhEHKTeXI64ijH0nkfgPStNkxmZpMOqo6uF8zpItLRDiC3ymlpvq3FcIzm5SOr8Sne4nQjeY429TWsNjb7wT96DbY1nxxGd5MUopW31NjA2ekuuvcEz5YjTvBmkFWy+sSAXt6C21irTmvzLRVNMysr9Jwl8qKNpsNHqLt99epY86eZmKkp3VtBpBseuaNxv5OzSaeq270oOr5EZcw4tAJYTovGqWMnyoz8PSuRZeZ3q+jxGop4XsEcbwGgi5tog/uqdmpyldQ4lCQfm5nCKQdTg82H/uIK7rjuZegraiSpm5xykpu7RkAbcADULatiDjn8dcS7yPwr1mfTEiR85HtH9Kp2UeHtp6ueGO+hHI5rb6zYbyu2ZG5lKCroKWpl5zys0Mcj9GQBukRc2FtQQXyqyxbTUEFRL5cs0Mbg0f1OcwE+oKjT5zqtziW6DB1AD4r9ZyafkZYIG35OKBrY76zYWH3lQ8k8OopWvNdNyRBGgL6NxbbfWuPnzZLZZpWdtnG1GbJfLOOs7bezL/Ems7beCyU+cerL2gubYuaDq3kBbfoHB/8ANH/c/wDhT8NyJw2Yh0Er5S0g+TJfYb7ljXHnmerx/aK488z/AN/63eWuLyUtKZYiA8OA1qpZJ5cVNRVxxSOaWO0r2G4XVgzmfUT7TVz/ACB+vw/6vylXajJeuetYnrpbqMt66itYnrp1HKnKllBHpO8qR19BnWfSfQuY1ucKskcS2Xkgf6WAW99yvc4Va6Svla7ZFZjfVYH91vshshYqiDl6i79MkMaNQAHWd6ryZMufLNKTtsryZMufLNKTtENZg+cuoicOXPLs672Dh6iF+sZzmVErjzf/AMuzqtYvPrJ1KLl3ks2hlZyRPJygkA7WkHWLrHkPky2uncJCRHG3SdbUXa7AKjnn5eDv2o56jl4O/byjzg1kbgTKZQP6Xhtjwsum5KZWMr47jyJW202fuPQqrltkHDDTmenuwx20mk3Dh8VWcha4xV0NjYSO0Heo/wD4rqZMuDLFLzvErseTLp8sUvO8SuuXmcptA7kIWiWe1zf6Md9l7bVz52duuJvpMH3LTZayF2IVekSbTyAX3BxACsuTuAYRJTRvq6osnIOm3T0dE32WsVuTe1rTES9Hx6bT6bDW16cpn03Qv4tV3bZwVkzf5f1VZWthnc0sLHnULG4ssYyYwH/OH/d/+qtOSeRNDBIKqikfKQCAS8ObY+iw3LKtb7+bW1ObSeFaIxTE7dTx27XNERbb5sREQF86/KNjPSMDrajStF+q4lfqX0Uue548hDidIJIReop9JzANsjba2+vd60FU+TfXR6FVDqEt2O6rubr2b7fuu2r4tw7E58PnEkLn088ZIPURvDgdo9BV7jz/AGIgAHknEDWS0XPpQfSVT9B3su/BfFuMfWZ/tpf1CuxZBZ4KzEK+Kln5Pk5WzaWiLHyYXOHvC47jH1mf7aX9QoOkYTn+qKaCOBtPE4RMDQS43IH3LzGM/lRVQSQOp4WtlYWkhxJF/uWywX5P3OaeKfnWjyrA61tl+rYvzjnyf+a00s/OtLkmF1rbbIOV4C61XTkbRPD+o1faERu0E9YH4L4uwP61T/bw/qBfaMH0G+yPwQfHmWv8xqvtnL6hza/yig/6WH8q+Xstf5jVfbOX1Dm1/lFB/wBLD+VB+ct8kufRh0ZAmjvo32OHZXL5skqpji0wPuN1iPcus5Z40+jpjLFbS0gNexc//ijVf+nwXJ1dcPP9UzE+jk6yuHn+reJ9Gj/4Yqe4k4KJBPJTShzS6ORh9III6lZ/4oVW6PgqxXVj6iV0j9b5HXNusncufeMcfDmd3Pv4cbeHM7ujZU4pzrCGTHUXFul7Q1H3qo5BfX4f9X5SrNjdA6DBI2P1Ou1xHWNLXZVnIL6/D/q/KVt5Zmc1N/PaGzlmZzUmfPpjy5/mNT7Y/I1dNze/UIvv/Zcyy5/mNT7Y/I1dNze/UIvv/ZWaX5i3v912k+Yt7/dW87m2n9T/AMVjzR+cn9hv4rJnc20/qf8AiseaPzk/sN/FR/M/PoifnPz6LZl59Qm9S5Lkt9dp/tW/uutZd/UJvUuS5LfXaf7Vv7prPjV9ka349fZac4+bd88hq6Qab3ecj2EntBc7OR9Z/l5eC6lnIy5nw6aJkGhZ7HE6QvrBCp/8YqzdFwW3kjHy7eiaG+s8GvGImP23lWZslapjS50Eoa3WTbYFJyPynkoKlj2OPJucBKzqc2/4rcVWduskY5h5MB7SDqGwhVjBsOfVVEcUY0nvePu13J9Sr6iY4OlHO+O0aiIiPTt9PRv0gCNhF1+ljp49FrW7gBwWRdF8HPn0IiIgREQVHKrNbQ4kdOaLk5Ttkis159fUeCq3/hyoe/rPFF/2rq6IOeZNZk6TD6llVDLUufGHgB5j0TpMLDezR1ErX1PyeqGR7pDNVgvc5xsYrXcb9n0rqaIIuF4e2mhjgYSWxNDWl1rkDfZeYthramGSB5IbK0tcW20gDuupaIOW0nye6GKRkjZqsmN7XC7o7XaQRfyfQuoNZYAbhZfpEHMsUzB0VTNJO+aqDpXFzg0x2BO67VfsDwhtHTQ00Zc5kEbY2l1tIhosL261PRBrcewNlbFyMhc1twbttfV61Wf4T03eT8WfBXhFTfBjvO9o3U3wY7zvaN1H/hPTd5PxZ8FscGzf01K8PAdK4a2mSx0fuCs6KK6bFWd4qiumxVneKtbjuBsrIjDIXNaSDdtr6vWtNhGbuClmbMx8znMvYOLbaxbqCtaLK2KlrcpjtlbDS1uUx2qWLZuYKmZ873zB0huQ0t0RqA1XHoW/wXCW0kLYYy5zW7C61/cpyKa4qVnlEdpripWeUR20WUmSUVfocq6RvJ3toW699wV5k3khFQF7onSO0wAdMjqPVYLfInhU5c9u0eFTlz27QsXwttVC6F5cGvGsttf3quYfmzp4JWStkmLo3BwBLbEjfqVwRRbFS872jsviped7R2q+VWQEOJPZJM+VhY0tGgWgWJ67grR/wTpO9qeLP+1dERZTjrPcw6FNbqMdYrS+0Q53/BOk72p4s+CsuTWRNNh9+RYS87Xv1vI/Zb9EilY7iEZNZnyV43vMwIiLNqi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73025" y="-952500"/>
            <a:ext cx="2295525" cy="199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8600" y="2955213"/>
            <a:ext cx="8363712" cy="1083387"/>
            <a:chOff x="9144" y="2590800"/>
            <a:chExt cx="8363712" cy="1083387"/>
          </a:xfrm>
        </p:grpSpPr>
        <p:pic>
          <p:nvPicPr>
            <p:cNvPr id="778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1856" y="2590800"/>
              <a:ext cx="4191000" cy="108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" y="2602994"/>
              <a:ext cx="4267200" cy="105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4424" y="2650413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-Throughput of cars per time interval:</a:t>
            </a:r>
          </a:p>
        </p:txBody>
      </p:sp>
      <p:pic>
        <p:nvPicPr>
          <p:cNvPr id="77830" name="Picture 6" descr="http://rescue3rg.tripod.com/sitebuildercontent/sitebuilderpictures/fireman_water_hos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0"/>
            <a:ext cx="2133600" cy="2133600"/>
          </a:xfrm>
          <a:prstGeom prst="rect">
            <a:avLst/>
          </a:prstGeom>
          <a:noFill/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81000" y="4202668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-water volume coming out of a hose per time interval:</a:t>
            </a:r>
          </a:p>
        </p:txBody>
      </p:sp>
      <p:sp>
        <p:nvSpPr>
          <p:cNvPr id="23" name="Oval 22"/>
          <p:cNvSpPr/>
          <p:nvPr/>
        </p:nvSpPr>
        <p:spPr>
          <a:xfrm>
            <a:off x="152400" y="1990344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/>
      <p:bldP spid="22" grpId="0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5610" y="393192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1746" y="304800"/>
            <a:ext cx="579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integrate a </a:t>
            </a:r>
            <a:r>
              <a:rPr lang="en-US" b="1" u="sng" dirty="0" smtClean="0">
                <a:solidFill>
                  <a:srgbClr val="0070C0"/>
                </a:solidFill>
                <a:latin typeface="Comic Sans MS" pitchFamily="66" charset="0"/>
              </a:rPr>
              <a:t>real source </a:t>
            </a:r>
            <a:r>
              <a:rPr lang="en-US" dirty="0" smtClean="0">
                <a:latin typeface="Comic Sans MS" pitchFamily="66" charset="0"/>
              </a:rPr>
              <a:t>into a complete circuit</a:t>
            </a:r>
            <a:endParaRPr lang="en-US" baseline="-25000" dirty="0"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1295401"/>
            <a:ext cx="3200399" cy="4191000"/>
            <a:chOff x="304800" y="1024128"/>
            <a:chExt cx="3493102" cy="484746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835086" y="1667066"/>
              <a:ext cx="17049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801624" y="1978592"/>
              <a:ext cx="1893429" cy="85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Terminal at higher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 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potential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902142" y="4809554"/>
              <a:ext cx="17049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1868424" y="2286000"/>
              <a:ext cx="1676400" cy="2209800"/>
            </a:xfrm>
            <a:prstGeom prst="rect">
              <a:avLst/>
            </a:prstGeom>
            <a:solidFill>
              <a:srgbClr val="FDDB7B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554224" y="2286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581656" y="4191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630424" y="3352800"/>
              <a:ext cx="2286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>
              <a:off x="801624" y="43434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792481" y="2438399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33995" y="4038600"/>
              <a:ext cx="1814697" cy="854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Terminal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 </a:t>
              </a:r>
            </a:p>
            <a:p>
              <a:r>
                <a:rPr lang="en-US" sz="1400" dirty="0" smtClean="0">
                  <a:latin typeface="Comic Sans MS" pitchFamily="66" charset="0"/>
                </a:rPr>
                <a:t>at lower potential</a:t>
              </a:r>
              <a:endParaRPr 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4424" y="2133600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Comic Sans MS" pitchFamily="66" charset="0"/>
                </a:rPr>
                <a:t>V</a:t>
              </a:r>
              <a:r>
                <a:rPr lang="en-US" sz="1600" baseline="-25000" dirty="0" err="1" smtClean="0">
                  <a:latin typeface="Comic Sans MS" pitchFamily="66" charset="0"/>
                </a:rPr>
                <a:t>a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4800" y="41148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Comic Sans MS" pitchFamily="66" charset="0"/>
                </a:rPr>
                <a:t>V</a:t>
              </a:r>
              <a:r>
                <a:rPr lang="en-US" sz="1600" baseline="-25000" dirty="0" err="1" smtClean="0">
                  <a:latin typeface="Comic Sans MS" pitchFamily="66" charset="0"/>
                </a:rPr>
                <a:t>b</a:t>
              </a:r>
              <a:endParaRPr lang="en-US" sz="1600" baseline="-25000" dirty="0">
                <a:latin typeface="Comic Sans MS" pitchFamily="66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1716818" y="3275806"/>
              <a:ext cx="1066800" cy="1588"/>
            </a:xfrm>
            <a:prstGeom prst="straightConnector1">
              <a:avLst/>
            </a:prstGeom>
            <a:ln w="57150">
              <a:solidFill>
                <a:srgbClr val="F876D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68424" y="297180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876DC"/>
                  </a:solidFill>
                  <a:latin typeface="Comic Sans MS" pitchFamily="66" charset="0"/>
                </a:rPr>
                <a:t>E</a:t>
              </a:r>
              <a:endParaRPr lang="en-US" sz="2000" b="1" u="sng" dirty="0">
                <a:solidFill>
                  <a:srgbClr val="F876DC"/>
                </a:solidFill>
                <a:latin typeface="Comic Sans MS" pitchFamily="66" charset="0"/>
              </a:endParaRPr>
            </a:p>
          </p:txBody>
        </p:sp>
        <p:cxnSp>
          <p:nvCxnSpPr>
            <p:cNvPr id="38" name="Straight Arrow Connector 37"/>
            <p:cNvCxnSpPr>
              <a:stCxn id="30" idx="4"/>
            </p:cNvCxnSpPr>
            <p:nvPr/>
          </p:nvCxnSpPr>
          <p:spPr>
            <a:xfrm rot="5400000">
              <a:off x="2460498" y="3858006"/>
              <a:ext cx="560832" cy="76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737104" y="3581400"/>
            <a:ext cx="1060798" cy="354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92" name="Equation" r:id="rId5" imgW="647640" imgH="215640" progId="Equation.DSMT4">
                    <p:embed/>
                  </p:oleObj>
                </mc:Choice>
                <mc:Fallback>
                  <p:oleObj name="Equation" r:id="rId5" imgW="647640" imgH="2156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7104" y="3581400"/>
                          <a:ext cx="1060798" cy="3540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/>
            <p:nvPr/>
          </p:nvCxnSpPr>
          <p:spPr>
            <a:xfrm rot="5400000">
              <a:off x="2457450" y="3038094"/>
              <a:ext cx="560832" cy="762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>
            <a:stCxn id="45" idx="1"/>
          </p:cNvCxnSpPr>
          <p:nvPr/>
        </p:nvCxnSpPr>
        <p:spPr>
          <a:xfrm rot="10800000" flipV="1">
            <a:off x="2362200" y="2228166"/>
            <a:ext cx="1143000" cy="1048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5200" y="1905000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Charge moving through real source </a:t>
            </a:r>
          </a:p>
          <a:p>
            <a:r>
              <a:rPr lang="en-US" dirty="0" smtClean="0">
                <a:latin typeface="Comic Sans MS" pitchFamily="66" charset="0"/>
              </a:rPr>
              <a:t>experiences resistance (a friction force)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3688080" y="2801112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4114800" y="2667000"/>
          <a:ext cx="9509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3" name="Equation" r:id="rId7" imgW="545760" imgH="215640" progId="Equation.DSMT4">
                  <p:embed/>
                </p:oleObj>
              </mc:Choice>
              <mc:Fallback>
                <p:oleObj name="Equation" r:id="rId7" imgW="54576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667000"/>
                        <a:ext cx="95091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2316480" y="2743200"/>
          <a:ext cx="3746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4"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480" y="2743200"/>
                        <a:ext cx="3746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5334000" y="2819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5943600" y="2438400"/>
          <a:ext cx="21685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Equation" r:id="rId11" imgW="1143000" imgH="482400" progId="Equation.DSMT4">
                  <p:embed/>
                </p:oleObj>
              </mc:Choice>
              <mc:Fallback>
                <p:oleObj name="Equation" r:id="rId11" imgW="114300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38400"/>
                        <a:ext cx="21685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8153400" y="2667000"/>
          <a:ext cx="793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Equation" r:id="rId13" imgW="419040" imgH="228600" progId="Equation.DSMT4">
                  <p:embed/>
                </p:oleObj>
              </mc:Choice>
              <mc:Fallback>
                <p:oleObj name="Equation" r:id="rId13" imgW="41904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667000"/>
                        <a:ext cx="7937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657600" y="3276600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if internal resistance, r,  </a:t>
            </a:r>
            <a:r>
              <a:rPr lang="en-US" dirty="0" err="1" smtClean="0">
                <a:latin typeface="Comic Sans MS" pitchFamily="66" charset="0"/>
              </a:rPr>
              <a:t>ohmic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3810000" y="3886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4343400" y="3770376"/>
          <a:ext cx="1422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Equation" r:id="rId15" imgW="749160" imgH="228600" progId="Equation.DSMT4">
                  <p:embed/>
                </p:oleObj>
              </mc:Choice>
              <mc:Fallback>
                <p:oleObj name="Equation" r:id="rId15" imgW="74916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70376"/>
                        <a:ext cx="14224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762000" y="5687568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143000" y="5562600"/>
            <a:ext cx="586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Terminal voltage of a source with internal resistance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2971800" y="5867400"/>
            <a:ext cx="1905000" cy="914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3148013" y="6119812"/>
          <a:ext cx="13493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Equation" r:id="rId17" imgW="711000" imgH="228600" progId="Equation.DSMT4">
                  <p:embed/>
                </p:oleObj>
              </mc:Choice>
              <mc:Fallback>
                <p:oleObj name="Equation" r:id="rId17" imgW="7110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6119812"/>
                        <a:ext cx="134937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5" grpId="0"/>
      <p:bldP spid="47" grpId="0" animBg="1"/>
      <p:bldP spid="50" grpId="0" animBg="1"/>
      <p:bldP spid="53" grpId="0"/>
      <p:bldP spid="54" grpId="0" animBg="1"/>
      <p:bldP spid="56" grpId="0" animBg="1"/>
      <p:bldP spid="57" grpId="0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533400"/>
            <a:ext cx="7010398" cy="576263"/>
            <a:chOff x="2625472" y="1143000"/>
            <a:chExt cx="1984628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2707481" y="1143000"/>
              <a:ext cx="1902619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2625472" y="1188265"/>
              <a:ext cx="19682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	Potential changes around a circuit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1447800"/>
            <a:ext cx="86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know: net potential energy change for a charge making a round trip is zero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4419600" y="1905000"/>
          <a:ext cx="19526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Equation" r:id="rId4" imgW="1028520" imgH="228600" progId="Equation.DSMT4">
                  <p:embed/>
                </p:oleObj>
              </mc:Choice>
              <mc:Fallback>
                <p:oleObj name="Equation" r:id="rId4" imgW="10285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05000"/>
                        <a:ext cx="19526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916668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can express this by rearranging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into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3124200" y="2590800"/>
          <a:ext cx="17129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Equation" r:id="rId6" imgW="901440" imgH="177480" progId="Equation.DSMT4">
                  <p:embed/>
                </p:oleObj>
              </mc:Choice>
              <mc:Fallback>
                <p:oleObj name="Equation" r:id="rId6" imgW="90144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90800"/>
                        <a:ext cx="171291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3048000"/>
            <a:ext cx="672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The sum of all potential drops and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emfs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around a loop is zero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6501" name="Picture 5" descr="http://hyperphysics.phy-astr.gsu.edu/hbase/electric/imgele/vollaw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5181600" cy="292187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371600" y="6400800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9"/>
              </a:rPr>
              <a:t>http://hyperphysics.phy-astr.gsu.edu/hbase/electric/watcir2.html#c2</a:t>
            </a:r>
            <a:endParaRPr lang="en-US" sz="1600" dirty="0"/>
          </a:p>
        </p:txBody>
      </p:sp>
      <p:pic>
        <p:nvPicPr>
          <p:cNvPr id="106503" name="Picture 7" descr="http://hyperphysics.phy-astr.gsu.edu/hbase/electric/imgele/vollaw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1075" y="3733800"/>
            <a:ext cx="43529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71437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65610" y="393192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91746" y="286512"/>
            <a:ext cx="7199892" cy="387620"/>
            <a:chOff x="791746" y="286512"/>
            <a:chExt cx="7199892" cy="387620"/>
          </a:xfrm>
        </p:grpSpPr>
        <p:sp>
          <p:nvSpPr>
            <p:cNvPr id="4" name="TextBox 3"/>
            <p:cNvSpPr txBox="1"/>
            <p:nvPr/>
          </p:nvSpPr>
          <p:spPr>
            <a:xfrm>
              <a:off x="791746" y="304800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An example for </a:t>
              </a:r>
              <a:endParaRPr lang="en-US" baseline="-25000" dirty="0">
                <a:latin typeface="Comic Sans MS" pitchFamily="66" charset="0"/>
              </a:endParaRPr>
            </a:p>
          </p:txBody>
        </p:sp>
        <p:graphicFrame>
          <p:nvGraphicFramePr>
            <p:cNvPr id="111619" name="Object 3"/>
            <p:cNvGraphicFramePr>
              <a:graphicFrameLocks noChangeAspect="1"/>
            </p:cNvGraphicFramePr>
            <p:nvPr/>
          </p:nvGraphicFramePr>
          <p:xfrm>
            <a:off x="2590800" y="304800"/>
            <a:ext cx="1712913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21" name="Equation" r:id="rId5" imgW="901440" imgH="177480" progId="Equation.DSMT4">
                    <p:embed/>
                  </p:oleObj>
                </mc:Choice>
                <mc:Fallback>
                  <p:oleObj name="Equation" r:id="rId5" imgW="90144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04800"/>
                          <a:ext cx="1712913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507992" y="286512"/>
              <a:ext cx="3483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for a circuit with a real source</a:t>
              </a:r>
              <a:endParaRPr lang="en-US" baseline="-250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6248400"/>
            <a:ext cx="3429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From textbook Young &amp; Freedman</a:t>
            </a:r>
            <a:endParaRPr 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2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43088"/>
            <a:ext cx="4852988" cy="3262312"/>
          </a:xfrm>
          <a:prstGeom prst="rect">
            <a:avLst/>
          </a:prstGeom>
          <a:noFill/>
        </p:spPr>
      </p:pic>
      <p:grpSp>
        <p:nvGrpSpPr>
          <p:cNvPr id="69" name="Group 68"/>
          <p:cNvGrpSpPr/>
          <p:nvPr/>
        </p:nvGrpSpPr>
        <p:grpSpPr>
          <a:xfrm>
            <a:off x="228600" y="228600"/>
            <a:ext cx="8610600" cy="770577"/>
            <a:chOff x="228600" y="228600"/>
            <a:chExt cx="8610600" cy="770577"/>
          </a:xfrm>
        </p:grpSpPr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28600" y="228600"/>
              <a:ext cx="861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mic Sans MS" pitchFamily="66" charset="0"/>
                </a:rPr>
                <a:t>Electric current</a:t>
              </a:r>
              <a:r>
                <a:rPr lang="en-US" dirty="0" smtClean="0">
                  <a:latin typeface="Comic Sans MS" pitchFamily="66" charset="0"/>
                </a:rPr>
                <a:t>:</a:t>
              </a:r>
            </a:p>
            <a:p>
              <a:r>
                <a:rPr lang="en-US" dirty="0" smtClean="0">
                  <a:latin typeface="Comic Sans MS" pitchFamily="66" charset="0"/>
                </a:rPr>
                <a:t>Motion of charge from one region to another quantified by 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6687312" y="438912"/>
            <a:ext cx="704850" cy="560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1" name="Equation" r:id="rId5" imgW="495000" imgH="393480" progId="Equation.DSMT4">
                    <p:embed/>
                  </p:oleObj>
                </mc:Choice>
                <mc:Fallback>
                  <p:oleObj name="Equation" r:id="rId5" imgW="495000" imgH="39348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7312" y="438912"/>
                          <a:ext cx="704850" cy="560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93776" y="114300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Currents in conducting materials:</a:t>
            </a:r>
          </a:p>
        </p:txBody>
      </p:sp>
      <p:sp>
        <p:nvSpPr>
          <p:cNvPr id="28" name="Oval 27"/>
          <p:cNvSpPr/>
          <p:nvPr/>
        </p:nvSpPr>
        <p:spPr>
          <a:xfrm>
            <a:off x="228600" y="1228344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13102576">
            <a:off x="5116513" y="5186363"/>
            <a:ext cx="685800" cy="658812"/>
          </a:xfrm>
          <a:prstGeom prst="wedgeEllipseCallout">
            <a:avLst>
              <a:gd name="adj1" fmla="val -128556"/>
              <a:gd name="adj2" fmla="val 66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 sz="1800" b="0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9997031">
            <a:off x="4471988" y="5207000"/>
            <a:ext cx="460375" cy="609600"/>
          </a:xfrm>
          <a:prstGeom prst="wedgeEllipseCallout">
            <a:avLst>
              <a:gd name="adj1" fmla="val -210731"/>
              <a:gd name="adj2" fmla="val 76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 sz="1800" b="0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681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</a:rPr>
              <a:t>imple </a:t>
            </a:r>
            <a:r>
              <a:rPr lang="en-US" sz="1800" b="1" dirty="0">
                <a:solidFill>
                  <a:srgbClr val="0070C0"/>
                </a:solidFill>
              </a:rPr>
              <a:t>classical </a:t>
            </a:r>
            <a:r>
              <a:rPr lang="en-US" b="1" dirty="0" smtClean="0">
                <a:solidFill>
                  <a:srgbClr val="0070C0"/>
                </a:solidFill>
              </a:rPr>
              <a:t>description (</a:t>
            </a:r>
            <a:r>
              <a:rPr lang="en-US" b="1" dirty="0" err="1" smtClean="0">
                <a:solidFill>
                  <a:srgbClr val="0070C0"/>
                </a:solidFill>
              </a:rPr>
              <a:t>Drude</a:t>
            </a:r>
            <a:r>
              <a:rPr lang="en-US" b="1" dirty="0" smtClean="0">
                <a:solidFill>
                  <a:srgbClr val="0070C0"/>
                </a:solidFill>
              </a:rPr>
              <a:t> model)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to introduce basic relations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1970088" y="37988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62000" y="5334000"/>
            <a:ext cx="310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Classical equation of motion:</a:t>
            </a:r>
          </a:p>
        </p:txBody>
      </p: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3886200" y="5224463"/>
          <a:ext cx="1905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7" imgW="1282680" imgH="393480" progId="Equation.3">
                  <p:embed/>
                </p:oleObj>
              </mc:Choice>
              <mc:Fallback>
                <p:oleObj name="Equation" r:id="rId7" imgW="1282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24463"/>
                        <a:ext cx="1905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5546725" y="4608513"/>
            <a:ext cx="305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friction due to the scattering </a:t>
            </a:r>
          </a:p>
          <a:p>
            <a:r>
              <a:rPr lang="en-US" sz="1800" b="0"/>
              <a:t>processes 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248400" y="5257800"/>
            <a:ext cx="323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/>
              <a:t>electric force F=</a:t>
            </a:r>
            <a:r>
              <a:rPr lang="en-US" sz="1800" b="0" dirty="0" err="1"/>
              <a:t>qE</a:t>
            </a:r>
            <a:endParaRPr lang="en-US" sz="1800" b="0" dirty="0"/>
          </a:p>
          <a:p>
            <a:r>
              <a:rPr lang="en-US" sz="1800" b="0" dirty="0"/>
              <a:t>accelerating the charge q=-e</a:t>
            </a:r>
            <a:r>
              <a:rPr lang="en-US" sz="1800" b="0" baseline="-25000" dirty="0"/>
              <a:t>0</a:t>
            </a:r>
            <a:r>
              <a:rPr lang="en-US" sz="1800" b="0" dirty="0"/>
              <a:t> </a:t>
            </a:r>
          </a:p>
        </p:txBody>
      </p:sp>
      <p:graphicFrame>
        <p:nvGraphicFramePr>
          <p:cNvPr id="54" name="Object 15"/>
          <p:cNvGraphicFramePr>
            <a:graphicFrameLocks noChangeAspect="1"/>
          </p:cNvGraphicFramePr>
          <p:nvPr/>
        </p:nvGraphicFramePr>
        <p:xfrm>
          <a:off x="1633538" y="5791200"/>
          <a:ext cx="23383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Equation" r:id="rId9" imgW="1574640" imgH="393480" progId="Equation.DSMT4">
                  <p:embed/>
                </p:oleObj>
              </mc:Choice>
              <mc:Fallback>
                <p:oleObj name="Equation" r:id="rId9" imgW="15746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5791200"/>
                        <a:ext cx="233838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16"/>
          <p:cNvSpPr>
            <a:spLocks noChangeArrowheads="1"/>
          </p:cNvSpPr>
          <p:nvPr/>
        </p:nvSpPr>
        <p:spPr bwMode="auto">
          <a:xfrm>
            <a:off x="990600" y="5994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533400" y="6400800"/>
            <a:ext cx="1630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/>
              <a:t>where </a:t>
            </a:r>
            <a:r>
              <a:rPr lang="en-US" sz="1800" dirty="0" err="1" smtClean="0">
                <a:solidFill>
                  <a:srgbClr val="FF3300"/>
                </a:solidFill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</a:rPr>
              <a:t>d</a:t>
            </a:r>
            <a:r>
              <a:rPr lang="en-US" sz="1800" b="0" dirty="0" smtClean="0"/>
              <a:t> </a:t>
            </a:r>
            <a:r>
              <a:rPr lang="en-US" sz="1800" b="0" dirty="0"/>
              <a:t>is the 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2209800" y="6400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drift velocity</a:t>
            </a: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3810000" y="6400800"/>
            <a:ext cx="474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/>
              <a:t>superimposed to the random thermal velocity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4343400" y="2362200"/>
            <a:ext cx="137160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5715000" y="220980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Almost random motion with average speed of 10</a:t>
            </a:r>
            <a:r>
              <a:rPr lang="en-US" sz="1400" baseline="30000" dirty="0" smtClean="0">
                <a:solidFill>
                  <a:srgbClr val="00B050"/>
                </a:solidFill>
                <a:latin typeface="Comic Sans MS" pitchFamily="66" charset="0"/>
              </a:rPr>
              <a:t>6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m/s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However, drift velocity in x-direction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very slow of the order of 10</a:t>
            </a:r>
            <a:r>
              <a:rPr lang="en-US" sz="1400" baseline="30000" dirty="0" smtClean="0">
                <a:solidFill>
                  <a:srgbClr val="00B050"/>
                </a:solidFill>
                <a:latin typeface="Comic Sans MS" pitchFamily="66" charset="0"/>
              </a:rPr>
              <a:t>-4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m/s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57200" y="3810794"/>
            <a:ext cx="817452" cy="1054338"/>
            <a:chOff x="457200" y="3810794"/>
            <a:chExt cx="817452" cy="1054338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457200" y="4572000"/>
              <a:ext cx="6858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76200" y="4267200"/>
              <a:ext cx="9144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990600" y="44958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x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56 -0.00209 C 0.01806 -0.01412 0.03785 -0.02616 0.03959 -0.03496 C 0.04132 -0.04375 0.01198 -0.04561 0.00903 -0.05533 C 0.00608 -0.06505 0.01632 -0.10926 0.02205 -0.09306 C 0.02778 -0.07686 0.03108 0.02639 0.04323 0.04189 C 0.05539 0.0574 0.09202 0.00995 0.09497 -0.00047 C 0.09792 -0.01088 0.05973 0.00648 0.06077 -0.02084 C 0.06181 -0.04815 0.10053 -0.14861 0.10087 -0.16505 C 0.10122 -0.18125 0.05591 -0.1419 0.0632 -0.11968 C 0.07049 -0.09746 0.14237 -0.0625 0.14445 -0.03172 C 0.14653 -0.00093 0.08039 0.04884 0.07605 0.06551 C 0.07171 0.08217 0.11424 0.08634 0.11841 0.06851 C 0.12257 0.05069 0.09219 -0.01297 0.10087 -0.04121 C 0.10955 -0.06945 0.16303 -0.08797 0.17032 -0.10093 C 0.17761 -0.11389 0.15035 -0.11829 0.14445 -0.11968 C 0.13855 -0.12107 0.12969 -0.1169 0.1349 -0.1088 C 0.14011 -0.1007 0.17362 -0.09399 0.17605 -0.07107 C 0.17848 -0.04815 0.14289 0.02176 0.14914 0.02939 C 0.15539 0.03703 0.2106 -0.01621 0.21372 -0.02547 C 0.21685 -0.03473 0.17188 -0.02199 0.16789 -0.02547 C 0.16389 -0.02894 0.18403 -0.05324 0.19028 -0.04584 C 0.19653 -0.03843 0.19844 0.01435 0.20556 0.01828 C 0.21268 0.02222 0.23542 -0.00024 0.23264 -0.02246 C 0.22987 -0.04468 0.19046 -0.09514 0.18907 -0.11505 C 0.18768 -0.13496 0.21858 -0.14537 0.22431 -0.14167 C 0.23004 -0.13797 0.21598 -0.10093 0.22327 -0.09306 C 0.23056 -0.08519 0.24914 -0.09005 0.26789 -0.09468 " pathEditMode="fixed" rAng="0" ptsTypes="aaaaaaaaaaaaaaaaaaaaaaaaaaA">
                                      <p:cBhvr>
                                        <p:cTn id="44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1" animBg="1"/>
      <p:bldP spid="30" grpId="0" animBg="1"/>
      <p:bldP spid="33" grpId="0" animBg="1"/>
      <p:bldP spid="36" grpId="0"/>
      <p:bldP spid="37" grpId="0" animBg="1"/>
      <p:bldP spid="37" grpId="1" animBg="1"/>
      <p:bldP spid="38" grpId="0"/>
      <p:bldP spid="46" grpId="0"/>
      <p:bldP spid="53" grpId="0"/>
      <p:bldP spid="55" grpId="0" animBg="1"/>
      <p:bldP spid="56" grpId="0"/>
      <p:bldP spid="57" grpId="0"/>
      <p:bldP spid="58" grpId="0"/>
      <p:bldP spid="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4078288" y="152400"/>
          <a:ext cx="17351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152400"/>
                        <a:ext cx="173513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52400" y="212725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Switching off the electric field</a:t>
            </a:r>
            <a:r>
              <a:rPr lang="en-US" b="0"/>
              <a:t> 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3657600" y="304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5943600" y="304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" name="Object 8"/>
          <p:cNvGraphicFramePr>
            <a:graphicFrameLocks noChangeAspect="1"/>
          </p:cNvGraphicFramePr>
          <p:nvPr/>
        </p:nvGraphicFramePr>
        <p:xfrm>
          <a:off x="6570663" y="252413"/>
          <a:ext cx="18875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2" name="Equation" r:id="rId6" imgW="1269720" imgH="241200" progId="Equation.3">
                  <p:embed/>
                </p:oleObj>
              </mc:Choice>
              <mc:Fallback>
                <p:oleObj name="Equation" r:id="rId6" imgW="126972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252413"/>
                        <a:ext cx="1887537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28600" y="849313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Relaxation to the thermal velocity within</a:t>
            </a:r>
            <a:r>
              <a:rPr lang="en-US"/>
              <a:t> </a:t>
            </a: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4419600" y="762000"/>
            <a:ext cx="2286000" cy="609600"/>
            <a:chOff x="3168" y="480"/>
            <a:chExt cx="1440" cy="384"/>
          </a:xfrm>
        </p:grpSpPr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3168" y="480"/>
              <a:ext cx="144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3264" y="528"/>
              <a:ext cx="11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/>
                <a:t>relaxation time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</a:t>
              </a:r>
            </a:p>
          </p:txBody>
        </p:sp>
      </p:grp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366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Stationary state in an electric field:</a:t>
            </a:r>
          </a:p>
        </p:txBody>
      </p:sp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3927475" y="1774825"/>
          <a:ext cx="6794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Equation" r:id="rId8" imgW="457200" imgH="215640" progId="Equation.3">
                  <p:embed/>
                </p:oleObj>
              </mc:Choice>
              <mc:Fallback>
                <p:oleObj name="Equation" r:id="rId8" imgW="45720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1774825"/>
                        <a:ext cx="6794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 noChangeAspect="1"/>
          </p:cNvGraphicFramePr>
          <p:nvPr/>
        </p:nvGraphicFramePr>
        <p:xfrm>
          <a:off x="296863" y="2590800"/>
          <a:ext cx="23383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590800"/>
                        <a:ext cx="233838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17"/>
          <p:cNvSpPr>
            <a:spLocks noChangeShapeType="1"/>
          </p:cNvSpPr>
          <p:nvPr/>
        </p:nvSpPr>
        <p:spPr bwMode="auto">
          <a:xfrm flipV="1">
            <a:off x="381000" y="2514600"/>
            <a:ext cx="457200" cy="914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838200" y="2209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2895600" y="2743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" name="Object 20"/>
          <p:cNvGraphicFramePr>
            <a:graphicFrameLocks noChangeAspect="1"/>
          </p:cNvGraphicFramePr>
          <p:nvPr/>
        </p:nvGraphicFramePr>
        <p:xfrm>
          <a:off x="3419475" y="2557463"/>
          <a:ext cx="139223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Equation" r:id="rId12" imgW="863280" imgH="393480" progId="Equation.DSMT4">
                  <p:embed/>
                </p:oleObj>
              </mc:Choice>
              <mc:Fallback>
                <p:oleObj name="Equation" r:id="rId12" imgW="863280" imgH="3934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57463"/>
                        <a:ext cx="1392238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AutoShape 21"/>
          <p:cNvSpPr>
            <a:spLocks noChangeArrowheads="1"/>
          </p:cNvSpPr>
          <p:nvPr/>
        </p:nvSpPr>
        <p:spPr bwMode="auto">
          <a:xfrm rot="5400000">
            <a:off x="3238500" y="1943100"/>
            <a:ext cx="1143000" cy="4419600"/>
          </a:xfrm>
          <a:prstGeom prst="can">
            <a:avLst>
              <a:gd name="adj" fmla="val 567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4"/>
          <p:cNvSpPr>
            <a:spLocks noChangeArrowheads="1"/>
          </p:cNvSpPr>
          <p:nvPr/>
        </p:nvSpPr>
        <p:spPr bwMode="auto">
          <a:xfrm>
            <a:off x="23622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25146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25908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2743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25908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9"/>
          <p:cNvSpPr>
            <a:spLocks noChangeArrowheads="1"/>
          </p:cNvSpPr>
          <p:nvPr/>
        </p:nvSpPr>
        <p:spPr bwMode="auto">
          <a:xfrm>
            <a:off x="26670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28194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31"/>
          <p:cNvSpPr>
            <a:spLocks noChangeArrowheads="1"/>
          </p:cNvSpPr>
          <p:nvPr/>
        </p:nvSpPr>
        <p:spPr bwMode="auto">
          <a:xfrm>
            <a:off x="29718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30480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33"/>
          <p:cNvSpPr>
            <a:spLocks noChangeArrowheads="1"/>
          </p:cNvSpPr>
          <p:nvPr/>
        </p:nvSpPr>
        <p:spPr bwMode="auto">
          <a:xfrm>
            <a:off x="32004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4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5"/>
          <p:cNvSpPr>
            <a:spLocks noChangeArrowheads="1"/>
          </p:cNvSpPr>
          <p:nvPr/>
        </p:nvSpPr>
        <p:spPr bwMode="auto">
          <a:xfrm>
            <a:off x="3048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6"/>
          <p:cNvSpPr>
            <a:spLocks noChangeArrowheads="1"/>
          </p:cNvSpPr>
          <p:nvPr/>
        </p:nvSpPr>
        <p:spPr bwMode="auto">
          <a:xfrm>
            <a:off x="32004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7"/>
          <p:cNvSpPr>
            <a:spLocks noChangeArrowheads="1"/>
          </p:cNvSpPr>
          <p:nvPr/>
        </p:nvSpPr>
        <p:spPr bwMode="auto">
          <a:xfrm>
            <a:off x="32004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8"/>
          <p:cNvSpPr>
            <a:spLocks noChangeArrowheads="1"/>
          </p:cNvSpPr>
          <p:nvPr/>
        </p:nvSpPr>
        <p:spPr bwMode="auto">
          <a:xfrm>
            <a:off x="32766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39"/>
          <p:cNvSpPr>
            <a:spLocks noChangeArrowheads="1"/>
          </p:cNvSpPr>
          <p:nvPr/>
        </p:nvSpPr>
        <p:spPr bwMode="auto">
          <a:xfrm>
            <a:off x="3429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0"/>
          <p:cNvSpPr>
            <a:spLocks noChangeArrowheads="1"/>
          </p:cNvSpPr>
          <p:nvPr/>
        </p:nvSpPr>
        <p:spPr bwMode="auto">
          <a:xfrm>
            <a:off x="35814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41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2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3"/>
          <p:cNvSpPr>
            <a:spLocks noChangeArrowheads="1"/>
          </p:cNvSpPr>
          <p:nvPr/>
        </p:nvSpPr>
        <p:spPr bwMode="auto">
          <a:xfrm>
            <a:off x="3657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4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5"/>
          <p:cNvSpPr>
            <a:spLocks noChangeArrowheads="1"/>
          </p:cNvSpPr>
          <p:nvPr/>
        </p:nvSpPr>
        <p:spPr bwMode="auto">
          <a:xfrm>
            <a:off x="38862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46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47"/>
          <p:cNvSpPr>
            <a:spLocks noChangeArrowheads="1"/>
          </p:cNvSpPr>
          <p:nvPr/>
        </p:nvSpPr>
        <p:spPr bwMode="auto">
          <a:xfrm>
            <a:off x="41148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48"/>
          <p:cNvSpPr>
            <a:spLocks noChangeArrowheads="1"/>
          </p:cNvSpPr>
          <p:nvPr/>
        </p:nvSpPr>
        <p:spPr bwMode="auto">
          <a:xfrm>
            <a:off x="42672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49"/>
          <p:cNvSpPr>
            <a:spLocks noChangeArrowheads="1"/>
          </p:cNvSpPr>
          <p:nvPr/>
        </p:nvSpPr>
        <p:spPr bwMode="auto">
          <a:xfrm>
            <a:off x="40386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0"/>
          <p:cNvSpPr>
            <a:spLocks noChangeArrowheads="1"/>
          </p:cNvSpPr>
          <p:nvPr/>
        </p:nvSpPr>
        <p:spPr bwMode="auto">
          <a:xfrm>
            <a:off x="41148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51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2"/>
          <p:cNvSpPr>
            <a:spLocks noChangeArrowheads="1"/>
          </p:cNvSpPr>
          <p:nvPr/>
        </p:nvSpPr>
        <p:spPr bwMode="auto">
          <a:xfrm>
            <a:off x="44958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3"/>
          <p:cNvSpPr>
            <a:spLocks noChangeArrowheads="1"/>
          </p:cNvSpPr>
          <p:nvPr/>
        </p:nvSpPr>
        <p:spPr bwMode="auto">
          <a:xfrm>
            <a:off x="45720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54"/>
          <p:cNvSpPr>
            <a:spLocks noChangeArrowheads="1"/>
          </p:cNvSpPr>
          <p:nvPr/>
        </p:nvSpPr>
        <p:spPr bwMode="auto">
          <a:xfrm>
            <a:off x="47244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55"/>
          <p:cNvSpPr>
            <a:spLocks noChangeArrowheads="1"/>
          </p:cNvSpPr>
          <p:nvPr/>
        </p:nvSpPr>
        <p:spPr bwMode="auto">
          <a:xfrm>
            <a:off x="4876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56"/>
          <p:cNvSpPr>
            <a:spLocks noChangeArrowheads="1"/>
          </p:cNvSpPr>
          <p:nvPr/>
        </p:nvSpPr>
        <p:spPr bwMode="auto">
          <a:xfrm>
            <a:off x="4953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7"/>
          <p:cNvSpPr>
            <a:spLocks noChangeArrowheads="1"/>
          </p:cNvSpPr>
          <p:nvPr/>
        </p:nvSpPr>
        <p:spPr bwMode="auto">
          <a:xfrm>
            <a:off x="51054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58"/>
          <p:cNvSpPr>
            <a:spLocks noChangeArrowheads="1"/>
          </p:cNvSpPr>
          <p:nvPr/>
        </p:nvSpPr>
        <p:spPr bwMode="auto">
          <a:xfrm>
            <a:off x="4953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59"/>
          <p:cNvSpPr>
            <a:spLocks noChangeArrowheads="1"/>
          </p:cNvSpPr>
          <p:nvPr/>
        </p:nvSpPr>
        <p:spPr bwMode="auto">
          <a:xfrm>
            <a:off x="50292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60"/>
          <p:cNvSpPr>
            <a:spLocks noChangeArrowheads="1"/>
          </p:cNvSpPr>
          <p:nvPr/>
        </p:nvSpPr>
        <p:spPr bwMode="auto">
          <a:xfrm>
            <a:off x="51816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AutoShape 62"/>
          <p:cNvSpPr>
            <a:spLocks noChangeArrowheads="1"/>
          </p:cNvSpPr>
          <p:nvPr/>
        </p:nvSpPr>
        <p:spPr bwMode="auto">
          <a:xfrm rot="5400000">
            <a:off x="6210300" y="3465513"/>
            <a:ext cx="1143000" cy="1371600"/>
          </a:xfrm>
          <a:prstGeom prst="can">
            <a:avLst>
              <a:gd name="adj" fmla="val 401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63"/>
          <p:cNvSpPr>
            <a:spLocks noChangeShapeType="1"/>
          </p:cNvSpPr>
          <p:nvPr/>
        </p:nvSpPr>
        <p:spPr bwMode="auto">
          <a:xfrm>
            <a:off x="52578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64"/>
          <p:cNvSpPr>
            <a:spLocks noChangeShapeType="1"/>
          </p:cNvSpPr>
          <p:nvPr/>
        </p:nvSpPr>
        <p:spPr bwMode="auto">
          <a:xfrm>
            <a:off x="54102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Oval 65"/>
          <p:cNvSpPr>
            <a:spLocks noChangeArrowheads="1"/>
          </p:cNvSpPr>
          <p:nvPr/>
        </p:nvSpPr>
        <p:spPr bwMode="auto">
          <a:xfrm>
            <a:off x="4876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66"/>
          <p:cNvSpPr>
            <a:spLocks noChangeArrowheads="1"/>
          </p:cNvSpPr>
          <p:nvPr/>
        </p:nvSpPr>
        <p:spPr bwMode="auto">
          <a:xfrm>
            <a:off x="4953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51054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68"/>
          <p:cNvSpPr>
            <a:spLocks noChangeArrowheads="1"/>
          </p:cNvSpPr>
          <p:nvPr/>
        </p:nvSpPr>
        <p:spPr bwMode="auto">
          <a:xfrm>
            <a:off x="4953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69"/>
          <p:cNvSpPr>
            <a:spLocks noChangeArrowheads="1"/>
          </p:cNvSpPr>
          <p:nvPr/>
        </p:nvSpPr>
        <p:spPr bwMode="auto">
          <a:xfrm>
            <a:off x="50292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0"/>
          <p:cNvSpPr>
            <a:spLocks noChangeArrowheads="1"/>
          </p:cNvSpPr>
          <p:nvPr/>
        </p:nvSpPr>
        <p:spPr bwMode="auto">
          <a:xfrm>
            <a:off x="51816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71"/>
          <p:cNvSpPr>
            <a:spLocks noChangeShapeType="1"/>
          </p:cNvSpPr>
          <p:nvPr/>
        </p:nvSpPr>
        <p:spPr bwMode="auto">
          <a:xfrm flipH="1">
            <a:off x="6019800" y="2895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0" name="Object 72"/>
          <p:cNvGraphicFramePr>
            <a:graphicFrameLocks noChangeAspect="1"/>
          </p:cNvGraphicFramePr>
          <p:nvPr/>
        </p:nvGraphicFramePr>
        <p:xfrm>
          <a:off x="6629400" y="2667000"/>
          <a:ext cx="1143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14" imgW="711000" imgH="203040" progId="Equation.3">
                  <p:embed/>
                </p:oleObj>
              </mc:Choice>
              <mc:Fallback>
                <p:oleObj name="Equation" r:id="rId14" imgW="711000" imgH="203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667000"/>
                        <a:ext cx="11430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74"/>
          <p:cNvGraphicFramePr>
            <a:graphicFrameLocks noChangeAspect="1"/>
          </p:cNvGraphicFramePr>
          <p:nvPr/>
        </p:nvGraphicFramePr>
        <p:xfrm>
          <a:off x="7543800" y="3352800"/>
          <a:ext cx="7620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16" imgW="457200" imgH="393480" progId="Equation.3">
                  <p:embed/>
                </p:oleObj>
              </mc:Choice>
              <mc:Fallback>
                <p:oleObj name="Equation" r:id="rId16" imgW="457200" imgH="393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352800"/>
                        <a:ext cx="7620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75"/>
          <p:cNvGraphicFramePr>
            <a:graphicFrameLocks noChangeAspect="1"/>
          </p:cNvGraphicFramePr>
          <p:nvPr/>
        </p:nvGraphicFramePr>
        <p:xfrm>
          <a:off x="7620000" y="4191000"/>
          <a:ext cx="9906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18" imgW="634680" imgH="393480" progId="Equation.3">
                  <p:embed/>
                </p:oleObj>
              </mc:Choice>
              <mc:Fallback>
                <p:oleObj name="Equation" r:id="rId18" imgW="634680" imgH="393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191000"/>
                        <a:ext cx="9906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Oval 76"/>
          <p:cNvSpPr>
            <a:spLocks noChangeArrowheads="1"/>
          </p:cNvSpPr>
          <p:nvPr/>
        </p:nvSpPr>
        <p:spPr bwMode="auto">
          <a:xfrm>
            <a:off x="7010400" y="3581400"/>
            <a:ext cx="457200" cy="1143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73"/>
          <p:cNvSpPr>
            <a:spLocks noChangeShapeType="1"/>
          </p:cNvSpPr>
          <p:nvPr/>
        </p:nvSpPr>
        <p:spPr bwMode="auto">
          <a:xfrm>
            <a:off x="7239000" y="41148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5" name="Object 77"/>
          <p:cNvGraphicFramePr>
            <a:graphicFrameLocks noChangeAspect="1"/>
          </p:cNvGraphicFramePr>
          <p:nvPr/>
        </p:nvGraphicFramePr>
        <p:xfrm>
          <a:off x="381000" y="5105400"/>
          <a:ext cx="9906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Equation" r:id="rId20" imgW="634680" imgH="393480" progId="Equation.3">
                  <p:embed/>
                </p:oleObj>
              </mc:Choice>
              <mc:Fallback>
                <p:oleObj name="Equation" r:id="rId20" imgW="634680" imgH="393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05400"/>
                        <a:ext cx="9906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Line 78"/>
          <p:cNvSpPr>
            <a:spLocks noChangeShapeType="1"/>
          </p:cNvSpPr>
          <p:nvPr/>
        </p:nvSpPr>
        <p:spPr bwMode="auto">
          <a:xfrm>
            <a:off x="5607050" y="4876800"/>
            <a:ext cx="609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7" name="Object 79"/>
          <p:cNvGraphicFramePr>
            <a:graphicFrameLocks noChangeAspect="1"/>
          </p:cNvGraphicFramePr>
          <p:nvPr/>
        </p:nvGraphicFramePr>
        <p:xfrm>
          <a:off x="5681663" y="5021263"/>
          <a:ext cx="8286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Equation" r:id="rId22" imgW="609480" imgH="228600" progId="Equation.DSMT4">
                  <p:embed/>
                </p:oleObj>
              </mc:Choice>
              <mc:Fallback>
                <p:oleObj name="Equation" r:id="rId22" imgW="609480" imgH="228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021263"/>
                        <a:ext cx="8286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80"/>
          <p:cNvGraphicFramePr>
            <a:graphicFrameLocks noChangeAspect="1"/>
          </p:cNvGraphicFramePr>
          <p:nvPr/>
        </p:nvGraphicFramePr>
        <p:xfrm>
          <a:off x="1447800" y="5105400"/>
          <a:ext cx="11287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Equation" r:id="rId24" imgW="723600" imgH="393480" progId="Equation.DSMT4">
                  <p:embed/>
                </p:oleObj>
              </mc:Choice>
              <mc:Fallback>
                <p:oleObj name="Equation" r:id="rId24" imgW="723600" imgH="393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05400"/>
                        <a:ext cx="1128713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" name="Group 83"/>
          <p:cNvGrpSpPr>
            <a:grpSpLocks/>
          </p:cNvGrpSpPr>
          <p:nvPr/>
        </p:nvGrpSpPr>
        <p:grpSpPr bwMode="auto">
          <a:xfrm>
            <a:off x="1185863" y="5626100"/>
            <a:ext cx="731837" cy="1066800"/>
            <a:chOff x="747" y="3544"/>
            <a:chExt cx="461" cy="672"/>
          </a:xfrm>
        </p:grpSpPr>
        <p:sp>
          <p:nvSpPr>
            <p:cNvPr id="130" name="AutoShape 81"/>
            <p:cNvSpPr>
              <a:spLocks noChangeArrowheads="1"/>
            </p:cNvSpPr>
            <p:nvPr/>
          </p:nvSpPr>
          <p:spPr bwMode="auto">
            <a:xfrm rot="-1922834">
              <a:off x="747" y="3544"/>
              <a:ext cx="432" cy="672"/>
            </a:xfrm>
            <a:prstGeom prst="upArrowCallout">
              <a:avLst>
                <a:gd name="adj1" fmla="val 25000"/>
                <a:gd name="adj2" fmla="val 25000"/>
                <a:gd name="adj3" fmla="val 25926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1" name="Object 82"/>
            <p:cNvGraphicFramePr>
              <a:graphicFrameLocks noChangeAspect="1"/>
            </p:cNvGraphicFramePr>
            <p:nvPr/>
          </p:nvGraphicFramePr>
          <p:xfrm>
            <a:off x="783" y="3785"/>
            <a:ext cx="425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2" name="Equation" r:id="rId26" imgW="495000" imgH="431640" progId="Equation.DSMT4">
                    <p:embed/>
                  </p:oleObj>
                </mc:Choice>
                <mc:Fallback>
                  <p:oleObj name="Equation" r:id="rId26" imgW="495000" imgH="43164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" y="3785"/>
                          <a:ext cx="425" cy="3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2" name="Group 90"/>
          <p:cNvGrpSpPr>
            <a:grpSpLocks/>
          </p:cNvGrpSpPr>
          <p:nvPr/>
        </p:nvGrpSpPr>
        <p:grpSpPr bwMode="auto">
          <a:xfrm>
            <a:off x="457200" y="4341813"/>
            <a:ext cx="1141413" cy="762000"/>
            <a:chOff x="288" y="2735"/>
            <a:chExt cx="719" cy="480"/>
          </a:xfrm>
        </p:grpSpPr>
        <p:sp>
          <p:nvSpPr>
            <p:cNvPr id="133" name="AutoShape 85"/>
            <p:cNvSpPr>
              <a:spLocks noChangeArrowheads="1"/>
            </p:cNvSpPr>
            <p:nvPr/>
          </p:nvSpPr>
          <p:spPr bwMode="auto">
            <a:xfrm rot="-776472">
              <a:off x="288" y="2735"/>
              <a:ext cx="719" cy="480"/>
            </a:xfrm>
            <a:prstGeom prst="downArrowCallout">
              <a:avLst>
                <a:gd name="adj1" fmla="val 20180"/>
                <a:gd name="adj2" fmla="val 37448"/>
                <a:gd name="adj3" fmla="val 15421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 Box 86"/>
            <p:cNvSpPr txBox="1">
              <a:spLocks noChangeArrowheads="1"/>
            </p:cNvSpPr>
            <p:nvPr/>
          </p:nvSpPr>
          <p:spPr bwMode="auto">
            <a:xfrm rot="-870304">
              <a:off x="288" y="278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/>
                <a:t>dQ=q dN</a:t>
              </a:r>
            </a:p>
          </p:txBody>
        </p:sp>
      </p:grpSp>
      <p:graphicFrame>
        <p:nvGraphicFramePr>
          <p:cNvPr id="135" name="Object 87"/>
          <p:cNvGraphicFramePr>
            <a:graphicFrameLocks noChangeAspect="1"/>
          </p:cNvGraphicFramePr>
          <p:nvPr/>
        </p:nvGraphicFramePr>
        <p:xfrm>
          <a:off x="2709863" y="5105400"/>
          <a:ext cx="20796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Equation" r:id="rId28" imgW="1333440" imgH="393480" progId="Equation.DSMT4">
                  <p:embed/>
                </p:oleObj>
              </mc:Choice>
              <mc:Fallback>
                <p:oleObj name="Equation" r:id="rId28" imgW="1333440" imgH="393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5105400"/>
                        <a:ext cx="207962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AutoShape 88"/>
          <p:cNvSpPr>
            <a:spLocks noChangeArrowheads="1"/>
          </p:cNvSpPr>
          <p:nvPr/>
        </p:nvSpPr>
        <p:spPr bwMode="auto">
          <a:xfrm>
            <a:off x="2286000" y="5562600"/>
            <a:ext cx="1066800" cy="609600"/>
          </a:xfrm>
          <a:prstGeom prst="upArrowCallout">
            <a:avLst>
              <a:gd name="adj1" fmla="val 43750"/>
              <a:gd name="adj2" fmla="val 4375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dV=Adx</a:t>
            </a:r>
          </a:p>
        </p:txBody>
      </p:sp>
      <p:sp>
        <p:nvSpPr>
          <p:cNvPr id="137" name="AutoShape 91"/>
          <p:cNvSpPr>
            <a:spLocks noChangeArrowheads="1"/>
          </p:cNvSpPr>
          <p:nvPr/>
        </p:nvSpPr>
        <p:spPr bwMode="auto">
          <a:xfrm>
            <a:off x="4572000" y="6096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" name="Group 96"/>
          <p:cNvGrpSpPr>
            <a:grpSpLocks/>
          </p:cNvGrpSpPr>
          <p:nvPr/>
        </p:nvGrpSpPr>
        <p:grpSpPr bwMode="auto">
          <a:xfrm>
            <a:off x="5105400" y="5638800"/>
            <a:ext cx="3581400" cy="1066800"/>
            <a:chOff x="3216" y="3552"/>
            <a:chExt cx="2256" cy="672"/>
          </a:xfrm>
        </p:grpSpPr>
        <p:sp>
          <p:nvSpPr>
            <p:cNvPr id="139" name="Rectangle 95"/>
            <p:cNvSpPr>
              <a:spLocks noChangeArrowheads="1"/>
            </p:cNvSpPr>
            <p:nvPr/>
          </p:nvSpPr>
          <p:spPr bwMode="auto">
            <a:xfrm>
              <a:off x="3216" y="3552"/>
              <a:ext cx="225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0" name="Object 92"/>
            <p:cNvGraphicFramePr>
              <a:graphicFrameLocks noChangeAspect="1"/>
            </p:cNvGraphicFramePr>
            <p:nvPr/>
          </p:nvGraphicFramePr>
          <p:xfrm>
            <a:off x="3360" y="3696"/>
            <a:ext cx="672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4" name="Equation" r:id="rId30" imgW="736560" imgH="431640" progId="Equation.3">
                    <p:embed/>
                  </p:oleObj>
                </mc:Choice>
                <mc:Fallback>
                  <p:oleObj name="Equation" r:id="rId30" imgW="736560" imgH="431640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696"/>
                          <a:ext cx="672" cy="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" name="Text Box 93"/>
            <p:cNvSpPr txBox="1">
              <a:spLocks noChangeArrowheads="1"/>
            </p:cNvSpPr>
            <p:nvPr/>
          </p:nvSpPr>
          <p:spPr bwMode="auto">
            <a:xfrm>
              <a:off x="4100" y="3771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/>
                <a:t>where</a:t>
              </a:r>
            </a:p>
          </p:txBody>
        </p:sp>
        <p:graphicFrame>
          <p:nvGraphicFramePr>
            <p:cNvPr id="142" name="Object 94"/>
            <p:cNvGraphicFramePr>
              <a:graphicFrameLocks noChangeAspect="1"/>
            </p:cNvGraphicFramePr>
            <p:nvPr/>
          </p:nvGraphicFramePr>
          <p:xfrm>
            <a:off x="4656" y="3648"/>
            <a:ext cx="672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5" name="Equation" r:id="rId32" imgW="647640" imgH="431640" progId="Equation.3">
                    <p:embed/>
                  </p:oleObj>
                </mc:Choice>
                <mc:Fallback>
                  <p:oleObj name="Equation" r:id="rId32" imgW="647640" imgH="43164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3648"/>
                          <a:ext cx="672" cy="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85E-6 L 0.1 0.0222 " pathEditMode="relative" ptsTypes="AA">
                                      <p:cBhvr>
                                        <p:cTn id="22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771E-6 L 0.075 0.0111 " pathEditMode="relative" ptsTypes="AA">
                                      <p:cBhvr>
                                        <p:cTn id="22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C 0.02361 -0.01296 0.04826 -0.02545 0.05798 -0.03031 " pathEditMode="relative" ptsTypes="aA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54106E-7 C 0.03385 0.02729 0.0677 0.05482 0.08125 0.06569 " pathEditMode="relative" ptsTypes="aA">
                                      <p:cBhvr>
                                        <p:cTn id="22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3.17835E-6 L 0.09167 3.17835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3" grpId="0" animBg="1"/>
      <p:bldP spid="47" grpId="0"/>
      <p:bldP spid="52" grpId="0"/>
      <p:bldP spid="55" grpId="0" animBg="1"/>
      <p:bldP spid="56" grpId="0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9" grpId="0" animBg="1"/>
      <p:bldP spid="82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23" grpId="0" animBg="1"/>
      <p:bldP spid="124" grpId="0" animBg="1"/>
      <p:bldP spid="126" grpId="0" animBg="1"/>
      <p:bldP spid="136" grpId="0" animBg="1"/>
      <p:bldP spid="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38"/>
          <p:cNvSpPr>
            <a:spLocks noChangeArrowheads="1"/>
          </p:cNvSpPr>
          <p:nvPr/>
        </p:nvSpPr>
        <p:spPr bwMode="auto">
          <a:xfrm>
            <a:off x="533400" y="838200"/>
            <a:ext cx="8001000" cy="11525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57200" y="170688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It is important to separate out which results are model dependent and which are general expressions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2400" y="277368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761999" y="1066800"/>
          <a:ext cx="162720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4" imgW="736560" imgH="241200" progId="Equation.DSMT4">
                  <p:embed/>
                </p:oleObj>
              </mc:Choice>
              <mc:Fallback>
                <p:oleObj name="Equation" r:id="rId4" imgW="7365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1066800"/>
                        <a:ext cx="1627209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2666999" y="1152144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general expression for current density vector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725424" y="19812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Note: 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is a vector, the current I is a scalar.</a:t>
            </a:r>
            <a:endParaRPr lang="en-US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5867400" y="1905000"/>
          <a:ext cx="1498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6" imgW="1054080" imgH="393480" progId="Equation.DSMT4">
                  <p:embed/>
                </p:oleObj>
              </mc:Choice>
              <mc:Fallback>
                <p:oleObj name="Equation" r:id="rId6" imgW="105408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14986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457200" y="3200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Some remarks: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267200"/>
            <a:ext cx="3733800" cy="16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609600" y="39624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Conventional current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0" name="Text Box 9"/>
          <p:cNvSpPr txBox="1">
            <a:spLocks noChangeArrowheads="1"/>
          </p:cNvSpPr>
          <p:nvPr/>
        </p:nvSpPr>
        <p:spPr bwMode="auto">
          <a:xfrm>
            <a:off x="457200" y="5894677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D7185"/>
                </a:solidFill>
                <a:latin typeface="Comic Sans MS" pitchFamily="66" charset="0"/>
              </a:rPr>
              <a:t>Positive charges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in positive E-field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Experience force in positive x-direction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and define the positive current direction </a:t>
            </a:r>
            <a:endParaRPr 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4267200"/>
            <a:ext cx="3848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4953000" y="5943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Comic Sans MS" pitchFamily="66" charset="0"/>
              </a:rPr>
              <a:t>Negative charges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in positive E-field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experience force in negative x-direction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and produce likewise positive current</a:t>
            </a:r>
            <a:endParaRPr 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33400" y="3581400"/>
            <a:ext cx="30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-direction of current flow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762000" y="2450068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Note also, the orientation of 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does not depend on the sign of the charge</a:t>
            </a:r>
            <a:endParaRPr lang="en-US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0" grpId="0"/>
      <p:bldP spid="21" grpId="0" animBg="1"/>
      <p:bldP spid="77" grpId="0"/>
      <p:bldP spid="78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381000" y="5257800"/>
            <a:ext cx="8610600" cy="1371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-The SI unit of current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AutoShape 38"/>
          <p:cNvSpPr>
            <a:spLocks noChangeArrowheads="1"/>
          </p:cNvSpPr>
          <p:nvPr/>
        </p:nvSpPr>
        <p:spPr bwMode="auto">
          <a:xfrm>
            <a:off x="533400" y="762000"/>
            <a:ext cx="5638800" cy="1219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1143000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1A=1 C/S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143000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after </a:t>
            </a:r>
            <a:r>
              <a:rPr lang="en-US" dirty="0" smtClean="0">
                <a:latin typeface="Comic Sans MS" pitchFamily="66" charset="0"/>
                <a:hlinkClick r:id="rId4"/>
              </a:rPr>
              <a:t>André Marie </a:t>
            </a:r>
            <a:r>
              <a:rPr lang="en-US" dirty="0" err="1" smtClean="0">
                <a:latin typeface="Comic Sans MS" pitchFamily="66" charset="0"/>
                <a:hlinkClick r:id="rId4"/>
              </a:rPr>
              <a:t>Ampère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5778" name="Picture 2" descr="http://upload.wikimedia.org/wikipedia/commons/c/c9/Ampere_gra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0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2971800" y="2438400"/>
            <a:ext cx="2362201" cy="576263"/>
            <a:chOff x="2707481" y="1143000"/>
            <a:chExt cx="1902619" cy="576263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2707481" y="1143000"/>
              <a:ext cx="1902619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952980" y="1188265"/>
              <a:ext cx="1413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Resistivity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" y="3239869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our simple </a:t>
            </a:r>
            <a:r>
              <a:rPr lang="en-US" dirty="0" err="1" smtClean="0">
                <a:latin typeface="Comic Sans MS" pitchFamily="66" charset="0"/>
              </a:rPr>
              <a:t>Drude</a:t>
            </a:r>
            <a:r>
              <a:rPr lang="en-US" dirty="0" smtClean="0">
                <a:latin typeface="Comic Sans MS" pitchFamily="66" charset="0"/>
              </a:rPr>
              <a:t> model for metallic conductivity we found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3346549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92"/>
          <p:cNvGraphicFramePr>
            <a:graphicFrameLocks noChangeAspect="1"/>
          </p:cNvGraphicFramePr>
          <p:nvPr/>
        </p:nvGraphicFramePr>
        <p:xfrm>
          <a:off x="609600" y="3810000"/>
          <a:ext cx="108273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Equation" r:id="rId6" imgW="571320" imgH="241200" progId="Equation.DSMT4">
                  <p:embed/>
                </p:oleObj>
              </mc:Choice>
              <mc:Fallback>
                <p:oleObj name="Equation" r:id="rId6" imgW="57132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108273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4"/>
          <p:cNvGraphicFramePr>
            <a:graphicFrameLocks noChangeAspect="1"/>
          </p:cNvGraphicFramePr>
          <p:nvPr/>
        </p:nvGraphicFramePr>
        <p:xfrm>
          <a:off x="4267200" y="3657600"/>
          <a:ext cx="1066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Equation" r:id="rId8" imgW="647640" imgH="431640" progId="Equation.3">
                  <p:embed/>
                </p:oleObj>
              </mc:Choice>
              <mc:Fallback>
                <p:oleObj name="Equation" r:id="rId8" imgW="6476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57600"/>
                        <a:ext cx="10668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81200" y="38100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conductivity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410200" y="3867912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 material dependent constant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" y="46482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reciprocal of conductivity is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resistivity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5401056" y="4517136"/>
          <a:ext cx="7112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Equation" r:id="rId10" imgW="431640" imgH="393480" progId="Equation.DSMT4">
                  <p:embed/>
                </p:oleObj>
              </mc:Choice>
              <mc:Fallback>
                <p:oleObj name="Equation" r:id="rId10" imgW="4316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056" y="4517136"/>
                        <a:ext cx="711200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524256" y="5257800"/>
            <a:ext cx="3742944" cy="1219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15963" y="57150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Resistivity </a:t>
            </a:r>
            <a:r>
              <a:rPr lang="en-US" dirty="0" smtClean="0">
                <a:latin typeface="Comic Sans MS" pitchFamily="66" charset="0"/>
              </a:rPr>
              <a:t>defined as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306763" y="5559870"/>
          <a:ext cx="7318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Equation" r:id="rId12" imgW="444240" imgH="419040" progId="Equation.DSMT4">
                  <p:embed/>
                </p:oleObj>
              </mc:Choice>
              <mc:Fallback>
                <p:oleObj name="Equation" r:id="rId12" imgW="44424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559870"/>
                        <a:ext cx="731837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79120" y="504086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general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495800" y="5452348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if </a:t>
            </a:r>
            <a:r>
              <a:rPr lang="en-US" dirty="0" smtClean="0">
                <a:latin typeface="Comic Sans MS" pitchFamily="66" charset="0"/>
                <a:sym typeface="Symbol"/>
              </a:rPr>
              <a:t> is constant, meaning independent of E we call that </a:t>
            </a:r>
            <a:r>
              <a:rPr lang="en-US" b="1" dirty="0" smtClean="0">
                <a:latin typeface="Comic Sans MS" pitchFamily="66" charset="0"/>
                <a:sym typeface="Symbol"/>
              </a:rPr>
              <a:t>Ohm’s law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after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  <a:sym typeface="Symbol"/>
                <a:hlinkClick r:id="rId14"/>
              </a:rPr>
              <a:t>Georg Simon Ohm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  <a:hlinkClick r:id="rId14"/>
              </a:rPr>
              <a:t> 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5" grpId="0"/>
      <p:bldP spid="6" grpId="0" animBg="1"/>
      <p:bldP spid="7" grpId="0"/>
      <p:bldP spid="8" grpId="0"/>
      <p:bldP spid="13" grpId="0"/>
      <p:bldP spid="14" grpId="0" animBg="1"/>
      <p:bldP spid="17" grpId="0"/>
      <p:bldP spid="18" grpId="0"/>
      <p:bldP spid="19" grpId="0"/>
      <p:bldP spid="21" grpId="0" animBg="1"/>
      <p:bldP spid="21" grpId="1" animBg="1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2057400" y="1143000"/>
          <a:ext cx="29845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Formel" r:id="rId4" imgW="1396800" imgH="774360" progId="Equation.DSMT4">
                  <p:embed/>
                </p:oleObj>
              </mc:Choice>
              <mc:Fallback>
                <p:oleObj name="Formel" r:id="rId4" imgW="1396800" imgH="774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2984500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1778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start from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04800" y="3048000"/>
            <a:ext cx="61157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Alternative formulation of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“Ohm’s law”</a:t>
            </a:r>
            <a:endParaRPr lang="en-US" sz="2400" b="0" dirty="0">
              <a:latin typeface="Comic Sans MS" pitchFamily="66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 rot="5400000">
            <a:off x="3695700" y="2552700"/>
            <a:ext cx="609600" cy="3733800"/>
          </a:xfrm>
          <a:prstGeom prst="can">
            <a:avLst>
              <a:gd name="adj" fmla="val 89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943600" y="4495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/>
              <a:t>I</a:t>
            </a: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5334000" y="4114800"/>
            <a:ext cx="533400" cy="60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638800" y="4419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>
            <a:off x="5715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6080125" y="3541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A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553200" y="41910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Current density:</a:t>
            </a:r>
          </a:p>
        </p:txBody>
      </p:sp>
      <p:graphicFrame>
        <p:nvGraphicFramePr>
          <p:cNvPr id="34" name="Object 20"/>
          <p:cNvGraphicFramePr>
            <a:graphicFrameLocks noChangeAspect="1"/>
          </p:cNvGraphicFramePr>
          <p:nvPr/>
        </p:nvGraphicFramePr>
        <p:xfrm>
          <a:off x="8382000" y="4114800"/>
          <a:ext cx="590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Equation" r:id="rId6" imgW="380880" imgH="393480" progId="Equation.DSMT4">
                  <p:embed/>
                </p:oleObj>
              </mc:Choice>
              <mc:Fallback>
                <p:oleObj name="Equation" r:id="rId6" imgW="38088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114800"/>
                        <a:ext cx="5905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2286000" y="4921250"/>
            <a:ext cx="3352800" cy="366713"/>
            <a:chOff x="1440" y="3244"/>
            <a:chExt cx="2112" cy="231"/>
          </a:xfrm>
        </p:grpSpPr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1440" y="326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2350" y="32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/>
                <a:t>L</a:t>
              </a:r>
            </a:p>
          </p:txBody>
        </p:sp>
      </p:grpSp>
      <p:grpSp>
        <p:nvGrpSpPr>
          <p:cNvPr id="38" name="Group 46"/>
          <p:cNvGrpSpPr>
            <a:grpSpLocks/>
          </p:cNvGrpSpPr>
          <p:nvPr/>
        </p:nvGrpSpPr>
        <p:grpSpPr bwMode="auto">
          <a:xfrm>
            <a:off x="3048000" y="4087813"/>
            <a:ext cx="762000" cy="366712"/>
            <a:chOff x="1920" y="2575"/>
            <a:chExt cx="480" cy="231"/>
          </a:xfrm>
        </p:grpSpPr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1920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2054" y="2575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/>
                <a:t>E</a:t>
              </a:r>
            </a:p>
          </p:txBody>
        </p:sp>
      </p:grpSp>
      <p:grpSp>
        <p:nvGrpSpPr>
          <p:cNvPr id="41" name="Group 48"/>
          <p:cNvGrpSpPr>
            <a:grpSpLocks/>
          </p:cNvGrpSpPr>
          <p:nvPr/>
        </p:nvGrpSpPr>
        <p:grpSpPr bwMode="auto">
          <a:xfrm>
            <a:off x="2362200" y="3733800"/>
            <a:ext cx="3200400" cy="381000"/>
            <a:chOff x="1488" y="2352"/>
            <a:chExt cx="2016" cy="240"/>
          </a:xfrm>
        </p:grpSpPr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1488" y="23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9"/>
          <p:cNvGrpSpPr>
            <a:grpSpLocks/>
          </p:cNvGrpSpPr>
          <p:nvPr/>
        </p:nvGrpSpPr>
        <p:grpSpPr bwMode="auto">
          <a:xfrm>
            <a:off x="2362200" y="3541713"/>
            <a:ext cx="3200400" cy="366712"/>
            <a:chOff x="1488" y="2231"/>
            <a:chExt cx="2016" cy="231"/>
          </a:xfrm>
        </p:grpSpPr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1488" y="235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29"/>
            <p:cNvSpPr txBox="1">
              <a:spLocks noChangeArrowheads="1"/>
            </p:cNvSpPr>
            <p:nvPr/>
          </p:nvSpPr>
          <p:spPr bwMode="auto">
            <a:xfrm>
              <a:off x="2342" y="223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/>
                <a:t>V</a:t>
              </a:r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 flipH="1">
              <a:off x="2544" y="23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781300" y="3748088"/>
            <a:ext cx="217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dirty="0"/>
              <a:t>Voltage drop V=E L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52400" y="3810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Note: in the most general case when materials are not isotropic,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 and 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are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         not scalars</a:t>
            </a:r>
          </a:p>
        </p:txBody>
      </p:sp>
      <p:graphicFrame>
        <p:nvGraphicFramePr>
          <p:cNvPr id="59411" name="Object 19"/>
          <p:cNvGraphicFramePr>
            <a:graphicFrameLocks noChangeAspect="1"/>
          </p:cNvGraphicFramePr>
          <p:nvPr/>
        </p:nvGraphicFramePr>
        <p:xfrm>
          <a:off x="381000" y="5410200"/>
          <a:ext cx="1082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Equation" r:id="rId8" imgW="571320" imgH="241200" progId="Equation.DSMT4">
                  <p:embed/>
                </p:oleObj>
              </mc:Choice>
              <mc:Fallback>
                <p:oleObj name="Equation" r:id="rId8" imgW="57132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10826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524000" y="5410200"/>
            <a:ext cx="3986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integrate current density over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5410200" y="5257800"/>
            <a:ext cx="533400" cy="60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5715000" y="55626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9412" name="Object 20"/>
          <p:cNvGraphicFramePr>
            <a:graphicFrameLocks noChangeAspect="1"/>
          </p:cNvGraphicFramePr>
          <p:nvPr/>
        </p:nvGraphicFramePr>
        <p:xfrm>
          <a:off x="1143000" y="6019800"/>
          <a:ext cx="1097521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10" imgW="672840" imgH="304560" progId="Equation.DSMT4">
                  <p:embed/>
                </p:oleObj>
              </mc:Choice>
              <mc:Fallback>
                <p:oleObj name="Equation" r:id="rId10" imgW="672840" imgH="3045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1097521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AutoShape 7"/>
          <p:cNvSpPr>
            <a:spLocks noChangeArrowheads="1"/>
          </p:cNvSpPr>
          <p:nvPr/>
        </p:nvSpPr>
        <p:spPr bwMode="auto">
          <a:xfrm>
            <a:off x="533400" y="6248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1484376" y="6531864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13" name="Object 21"/>
          <p:cNvGraphicFramePr>
            <a:graphicFrameLocks noChangeAspect="1"/>
          </p:cNvGraphicFramePr>
          <p:nvPr/>
        </p:nvGraphicFramePr>
        <p:xfrm>
          <a:off x="2454275" y="5980113"/>
          <a:ext cx="11588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12" imgW="711000" imgH="304560" progId="Equation.DSMT4">
                  <p:embed/>
                </p:oleObj>
              </mc:Choice>
              <mc:Fallback>
                <p:oleObj name="Equation" r:id="rId12" imgW="7110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5980113"/>
                        <a:ext cx="115887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val 16"/>
          <p:cNvSpPr>
            <a:spLocks noChangeArrowheads="1"/>
          </p:cNvSpPr>
          <p:nvPr/>
        </p:nvSpPr>
        <p:spPr bwMode="auto">
          <a:xfrm>
            <a:off x="2819400" y="6562344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14" name="Object 22"/>
          <p:cNvGraphicFramePr>
            <a:graphicFrameLocks noChangeAspect="1"/>
          </p:cNvGraphicFramePr>
          <p:nvPr/>
        </p:nvGraphicFramePr>
        <p:xfrm>
          <a:off x="3810000" y="6096000"/>
          <a:ext cx="74453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Equation" r:id="rId14" imgW="457200" imgH="177480" progId="Equation.DSMT4">
                  <p:embed/>
                </p:oleObj>
              </mc:Choice>
              <mc:Fallback>
                <p:oleObj name="Equation" r:id="rId14" imgW="457200" imgH="177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96000"/>
                        <a:ext cx="744538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4876800" y="6220968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15" name="Object 23"/>
          <p:cNvGraphicFramePr>
            <a:graphicFrameLocks noChangeAspect="1"/>
          </p:cNvGraphicFramePr>
          <p:nvPr/>
        </p:nvGraphicFramePr>
        <p:xfrm>
          <a:off x="5314950" y="6116638"/>
          <a:ext cx="14906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3" name="Equation" r:id="rId16" imgW="914400" imgH="203040" progId="Equation.DSMT4">
                  <p:embed/>
                </p:oleObj>
              </mc:Choice>
              <mc:Fallback>
                <p:oleObj name="Equation" r:id="rId16" imgW="914400" imgH="20304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6116638"/>
                        <a:ext cx="149066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ight Brace 77"/>
          <p:cNvSpPr/>
          <p:nvPr/>
        </p:nvSpPr>
        <p:spPr>
          <a:xfrm rot="5400000">
            <a:off x="6210300" y="6240780"/>
            <a:ext cx="2286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416" name="Object 24"/>
          <p:cNvGraphicFramePr>
            <a:graphicFrameLocks noChangeAspect="1"/>
          </p:cNvGraphicFramePr>
          <p:nvPr/>
        </p:nvGraphicFramePr>
        <p:xfrm>
          <a:off x="6248400" y="6578981"/>
          <a:ext cx="24923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4" name="Equation" r:id="rId18" imgW="152280" imgH="164880" progId="Equation.DSMT4">
                  <p:embed/>
                </p:oleObj>
              </mc:Choice>
              <mc:Fallback>
                <p:oleObj name="Equation" r:id="rId18" imgW="152280" imgH="1648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578981"/>
                        <a:ext cx="249237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AutoShape 7"/>
          <p:cNvSpPr>
            <a:spLocks noChangeArrowheads="1"/>
          </p:cNvSpPr>
          <p:nvPr/>
        </p:nvSpPr>
        <p:spPr bwMode="auto">
          <a:xfrm>
            <a:off x="6934200" y="6172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17" name="Object 25"/>
          <p:cNvGraphicFramePr>
            <a:graphicFrameLocks noChangeAspect="1"/>
          </p:cNvGraphicFramePr>
          <p:nvPr/>
        </p:nvGraphicFramePr>
        <p:xfrm>
          <a:off x="7620000" y="5958840"/>
          <a:ext cx="11382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5" name="Equation" r:id="rId20" imgW="698400" imgH="393480" progId="Equation.DSMT4">
                  <p:embed/>
                </p:oleObj>
              </mc:Choice>
              <mc:Fallback>
                <p:oleObj name="Equation" r:id="rId20" imgW="698400" imgH="3934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58840"/>
                        <a:ext cx="1138237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48" grpId="0"/>
      <p:bldP spid="64" grpId="0"/>
      <p:bldP spid="67" grpId="0"/>
      <p:bldP spid="68" grpId="0" animBg="1"/>
      <p:bldP spid="69" grpId="0" animBg="1"/>
      <p:bldP spid="71" grpId="0" animBg="1"/>
      <p:bldP spid="72" grpId="0" animBg="1"/>
      <p:bldP spid="74" grpId="0" animBg="1"/>
      <p:bldP spid="76" grpId="0" animBg="1"/>
      <p:bldP spid="78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838200" y="381000"/>
            <a:ext cx="5791200" cy="1219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1330150" y="850900"/>
          <a:ext cx="9921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Equation" r:id="rId4" imgW="609480" imgH="190440" progId="Equation.DSMT4">
                  <p:embed/>
                </p:oleObj>
              </mc:Choice>
              <mc:Fallback>
                <p:oleObj name="Equation" r:id="rId4" imgW="609480" imgH="190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150" y="850900"/>
                        <a:ext cx="9921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04800" y="914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3390725" y="649224"/>
          <a:ext cx="84931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725" y="649224"/>
                        <a:ext cx="849312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476325" y="762000"/>
            <a:ext cx="649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3725" y="762000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the resistance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14400" y="16764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Note: this equation is often called Ohm’s law. Again, Ohm’s law is the fact that R is in good </a:t>
            </a:r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approximation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independent of V for metals. </a:t>
            </a:r>
            <a:endParaRPr lang="en-US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" y="2590800"/>
            <a:ext cx="91135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8600" y="5791200"/>
            <a:ext cx="390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textbook Young &amp; Freedman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Which of the following statements below is correct?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152400"/>
            <a:ext cx="250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Clicker question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04800" y="2362200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1) Ohm’s law is a fundamental law of nature 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04800" y="2983468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2) Ohm’s law is not a law in a strict sense but an approximation</a:t>
            </a:r>
          </a:p>
          <a:p>
            <a:r>
              <a:rPr lang="en-US" dirty="0" smtClean="0">
                <a:latin typeface="Comic Sans MS" pitchFamily="66" charset="0"/>
              </a:rPr>
              <a:t>     which holds very well for metals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800" y="366926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3) Ohm’s law is expressed by V=R 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3310&quot;&gt;&lt;object type=&quot;3&quot; unique_id=&quot;43311&quot;&gt;&lt;property id=&quot;20148&quot; value=&quot;5&quot;/&gt;&lt;property id=&quot;20300&quot; value=&quot;Slide 2&quot;/&gt;&lt;property id=&quot;20307&quot; value=&quot;256&quot;/&gt;&lt;/object&gt;&lt;object type=&quot;3&quot; unique_id=&quot;43312&quot;&gt;&lt;property id=&quot;20148&quot; value=&quot;5&quot;/&gt;&lt;property id=&quot;20300&quot; value=&quot;Slide 3&quot;/&gt;&lt;property id=&quot;20307&quot; value=&quot;258&quot;/&gt;&lt;/object&gt;&lt;object type=&quot;3&quot; unique_id=&quot;43313&quot;&gt;&lt;property id=&quot;20148&quot; value=&quot;5&quot;/&gt;&lt;property id=&quot;20300&quot; value=&quot;Slide 4&quot;/&gt;&lt;property id=&quot;20307&quot; value=&quot;259&quot;/&gt;&lt;/object&gt;&lt;object type=&quot;3&quot; unique_id=&quot;43314&quot;&gt;&lt;property id=&quot;20148&quot; value=&quot;5&quot;/&gt;&lt;property id=&quot;20300&quot; value=&quot;Slide 5&quot;/&gt;&lt;property id=&quot;20307&quot; value=&quot;260&quot;/&gt;&lt;/object&gt;&lt;object type=&quot;3&quot; unique_id=&quot;43315&quot;&gt;&lt;property id=&quot;20148&quot; value=&quot;5&quot;/&gt;&lt;property id=&quot;20300&quot; value=&quot;Slide 6&quot;/&gt;&lt;property id=&quot;20307&quot; value=&quot;274&quot;/&gt;&lt;/object&gt;&lt;object type=&quot;3&quot; unique_id=&quot;43316&quot;&gt;&lt;property id=&quot;20148&quot; value=&quot;5&quot;/&gt;&lt;property id=&quot;20300&quot; value=&quot;Slide 7&quot;/&gt;&lt;property id=&quot;20307&quot; value=&quot;261&quot;/&gt;&lt;/object&gt;&lt;object type=&quot;3&quot; unique_id=&quot;43317&quot;&gt;&lt;property id=&quot;20148&quot; value=&quot;5&quot;/&gt;&lt;property id=&quot;20300&quot; value=&quot;Slide 8&quot;/&gt;&lt;property id=&quot;20307&quot; value=&quot;265&quot;/&gt;&lt;/object&gt;&lt;object type=&quot;3&quot; unique_id=&quot;43318&quot;&gt;&lt;property id=&quot;20148&quot; value=&quot;5&quot;/&gt;&lt;property id=&quot;20300&quot; value=&quot;Slide 9&quot;/&gt;&lt;property id=&quot;20307&quot; value=&quot;275&quot;/&gt;&lt;/object&gt;&lt;object type=&quot;3&quot; unique_id=&quot;43319&quot;&gt;&lt;property id=&quot;20148&quot; value=&quot;5&quot;/&gt;&lt;property id=&quot;20300&quot; value=&quot;Slide 10&quot;/&gt;&lt;property id=&quot;20307&quot; value=&quot;280&quot;/&gt;&lt;/object&gt;&lt;object type=&quot;3&quot; unique_id=&quot;43320&quot;&gt;&lt;property id=&quot;20148&quot; value=&quot;5&quot;/&gt;&lt;property id=&quot;20300&quot; value=&quot;Slide 11&quot;/&gt;&lt;property id=&quot;20307&quot; value=&quot;276&quot;/&gt;&lt;/object&gt;&lt;object type=&quot;3&quot; unique_id=&quot;43321&quot;&gt;&lt;property id=&quot;20148&quot; value=&quot;5&quot;/&gt;&lt;property id=&quot;20300&quot; value=&quot;Slide 12&quot;/&gt;&lt;property id=&quot;20307&quot; value=&quot;277&quot;/&gt;&lt;/object&gt;&lt;object type=&quot;3&quot; unique_id=&quot;43322&quot;&gt;&lt;property id=&quot;20148&quot; value=&quot;5&quot;/&gt;&lt;property id=&quot;20300&quot; value=&quot;Slide 13&quot;/&gt;&lt;property id=&quot;20307&quot; value=&quot;278&quot;/&gt;&lt;/object&gt;&lt;object type=&quot;3&quot; unique_id=&quot;43323&quot;&gt;&lt;property id=&quot;20148&quot; value=&quot;5&quot;/&gt;&lt;property id=&quot;20300&quot; value=&quot;Slide 14&quot;/&gt;&lt;property id=&quot;20307&quot; value=&quot;279&quot;/&gt;&lt;/object&gt;&lt;object type=&quot;3&quot; unique_id=&quot;43324&quot;&gt;&lt;property id=&quot;20148&quot; value=&quot;5&quot;/&gt;&lt;property id=&quot;20300&quot; value=&quot;Slide 15&quot;/&gt;&lt;property id=&quot;20307&quot; value=&quot;281&quot;/&gt;&lt;/object&gt;&lt;object type=&quot;3&quot; unique_id=&quot;43325&quot;&gt;&lt;property id=&quot;20148&quot; value=&quot;5&quot;/&gt;&lt;property id=&quot;20300&quot; value=&quot;Slide 16&quot;/&gt;&lt;property id=&quot;20307&quot; value=&quot;282&quot;/&gt;&lt;/object&gt;&lt;object type=&quot;3&quot; unique_id=&quot;43326&quot;&gt;&lt;property id=&quot;20148&quot; value=&quot;5&quot;/&gt;&lt;property id=&quot;20300&quot; value=&quot;Slide 17&quot;/&gt;&lt;property id=&quot;20307&quot; value=&quot;283&quot;/&gt;&lt;/object&gt;&lt;object type=&quot;3&quot; unique_id=&quot;43327&quot;&gt;&lt;property id=&quot;20148&quot; value=&quot;5&quot;/&gt;&lt;property id=&quot;20300&quot; value=&quot;Slide 18&quot;/&gt;&lt;property id=&quot;20307&quot; value=&quot;284&quot;/&gt;&lt;/object&gt;&lt;object type=&quot;3&quot; unique_id=&quot;43328&quot;&gt;&lt;property id=&quot;20148&quot; value=&quot;5&quot;/&gt;&lt;property id=&quot;20300&quot; value=&quot;Slide 19&quot;/&gt;&lt;property id=&quot;20307&quot; value=&quot;285&quot;/&gt;&lt;/object&gt;&lt;object type=&quot;3&quot; unique_id=&quot;43329&quot;&gt;&lt;property id=&quot;20148&quot; value=&quot;5&quot;/&gt;&lt;property id=&quot;20300&quot; value=&quot;Slide 20&quot;/&gt;&lt;property id=&quot;20307&quot; value=&quot;286&quot;/&gt;&lt;/object&gt;&lt;object type=&quot;3&quot; unique_id=&quot;43330&quot;&gt;&lt;property id=&quot;20148&quot; value=&quot;5&quot;/&gt;&lt;property id=&quot;20300&quot; value=&quot;Slide 21&quot;/&gt;&lt;property id=&quot;20307&quot; value=&quot;287&quot;/&gt;&lt;/object&gt;&lt;object type=&quot;3&quot; unique_id=&quot;43331&quot;&gt;&lt;property id=&quot;20148&quot; value=&quot;5&quot;/&gt;&lt;property id=&quot;20300&quot; value=&quot;Slide 22&quot;/&gt;&lt;property id=&quot;20307&quot; value=&quot;288&quot;/&gt;&lt;/object&gt;&lt;object type=&quot;3&quot; unique_id=&quot;43401&quot;&gt;&lt;property id=&quot;20148&quot; value=&quot;5&quot;/&gt;&lt;property id=&quot;20300&quot; value=&quot;Slide 1&quot;/&gt;&lt;property id=&quot;20307&quot; value=&quot;289&quot;/&gt;&lt;/object&gt;&lt;/object&gt;&lt;object type=&quot;8&quot; unique_id=&quot;433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31457</TotalTime>
  <Words>1048</Words>
  <Application>Microsoft Office PowerPoint</Application>
  <PresentationFormat>On-screen Show (4:3)</PresentationFormat>
  <Paragraphs>249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Symbol</vt:lpstr>
      <vt:lpstr>Office Theme</vt:lpstr>
      <vt:lpstr>Equation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Binek</cp:lastModifiedBy>
  <cp:revision>1004</cp:revision>
  <dcterms:created xsi:type="dcterms:W3CDTF">2011-01-08T20:08:35Z</dcterms:created>
  <dcterms:modified xsi:type="dcterms:W3CDTF">2015-02-27T17:08:09Z</dcterms:modified>
</cp:coreProperties>
</file>