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74" r:id="rId6"/>
    <p:sldId id="261" r:id="rId7"/>
    <p:sldId id="265" r:id="rId8"/>
    <p:sldId id="275" r:id="rId9"/>
    <p:sldId id="27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6DC"/>
    <a:srgbClr val="FD7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1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1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50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00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5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53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upload.wikimedia.org/wikipedia/commons/c/cd/Capacitor_schematic_with_dielectric.sv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9.wmf"/><Relationship Id="rId18" Type="http://schemas.openxmlformats.org/officeDocument/2006/relationships/hyperlink" Target="http://en.wikipedia.org/wiki/Michael_Faraday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hyperlink" Target="http://hyperphysics.phy-astr.gsu.edu/hbase/electric/capsph.html" TargetMode="External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4.wmf"/><Relationship Id="rId4" Type="http://schemas.openxmlformats.org/officeDocument/2006/relationships/image" Target="../media/image25.gi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://hyperphysics.phy-astr.gsu.edu/hbase/electric/capsph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7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3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37.gi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19200" y="304800"/>
            <a:ext cx="6160115" cy="576263"/>
            <a:chOff x="1551709" y="304800"/>
            <a:chExt cx="4789055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Capacitance and Dielectrics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828799" y="1066800"/>
            <a:ext cx="4876801" cy="576263"/>
            <a:chOff x="2707481" y="1143000"/>
            <a:chExt cx="1902619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707481" y="1143000"/>
              <a:ext cx="1902619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766938" y="1188265"/>
              <a:ext cx="1724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Capacitors and Capacitance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81000" y="19812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mechanics we are used to devices which store potential energy</a:t>
            </a:r>
          </a:p>
        </p:txBody>
      </p:sp>
      <p:pic>
        <p:nvPicPr>
          <p:cNvPr id="27652" name="Picture 4" descr="http://hyperphysics.phy-astr.gsu.edu/hbase/images/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008" y="2362200"/>
            <a:ext cx="5383735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1000" y="4278868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Is there a way to store electric potential energy</a:t>
            </a:r>
          </a:p>
        </p:txBody>
      </p:sp>
      <p:pic>
        <p:nvPicPr>
          <p:cNvPr id="17" name="Picture 4" descr="http://whateverebay.com/question-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1427" y="4114800"/>
            <a:ext cx="715773" cy="609600"/>
          </a:xfrm>
          <a:prstGeom prst="rect">
            <a:avLst/>
          </a:prstGeom>
          <a:noFill/>
        </p:spPr>
      </p:pic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57200" y="562965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990600" y="54864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Capacitors</a:t>
            </a:r>
          </a:p>
        </p:txBody>
      </p:sp>
      <p:pic>
        <p:nvPicPr>
          <p:cNvPr id="27654" name="Picture 6" descr="File:Capacitor schematic with dielectric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4686300"/>
            <a:ext cx="19050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6" grpId="0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20" name="Picture 20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182137"/>
              </a:clrFrom>
              <a:clrTo>
                <a:srgbClr val="182137">
                  <a:alpha val="0"/>
                </a:srgbClr>
              </a:clrTo>
            </a:clrChange>
          </a:blip>
          <a:srcRect b="4545"/>
          <a:stretch>
            <a:fillRect/>
          </a:stretch>
        </p:blipFill>
        <p:spPr bwMode="auto">
          <a:xfrm>
            <a:off x="3581400" y="3733800"/>
            <a:ext cx="3476625" cy="24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 46"/>
          <p:cNvGrpSpPr/>
          <p:nvPr/>
        </p:nvGrpSpPr>
        <p:grpSpPr>
          <a:xfrm>
            <a:off x="3532632" y="4495800"/>
            <a:ext cx="747328" cy="1533143"/>
            <a:chOff x="2355536" y="4562856"/>
            <a:chExt cx="747328" cy="1533143"/>
          </a:xfrm>
        </p:grpSpPr>
        <p:cxnSp>
          <p:nvCxnSpPr>
            <p:cNvPr id="44" name="Straight Connector 43"/>
            <p:cNvCxnSpPr/>
            <p:nvPr/>
          </p:nvCxnSpPr>
          <p:spPr>
            <a:xfrm rot="5400000" flipH="1" flipV="1">
              <a:off x="2537677" y="4758667"/>
              <a:ext cx="760997" cy="36937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2159725" y="5530813"/>
              <a:ext cx="760997" cy="369376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57200" y="1706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Any 2 conductors insulated from each other form a capacitor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2400" y="2773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16200000" flipH="1">
            <a:off x="2781300" y="1905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743200" y="838200"/>
            <a:ext cx="495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can be realized by an insulating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material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(dielectric) or vacuum</a:t>
            </a:r>
            <a:endParaRPr lang="en-US" sz="1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5618" name="Picture 18" descr="http://www.physics.sjsu.edu/becker/physics51/images/25_01capaci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838200"/>
            <a:ext cx="2438400" cy="2906309"/>
          </a:xfrm>
          <a:prstGeom prst="rect">
            <a:avLst/>
          </a:prstGeom>
          <a:noFill/>
        </p:spPr>
      </p:pic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124200" y="1447800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circuit diagrams a capacitor is represented by</a:t>
            </a:r>
          </a:p>
          <a:p>
            <a:r>
              <a:rPr lang="en-US" dirty="0" smtClean="0">
                <a:latin typeface="Comic Sans MS" pitchFamily="66" charset="0"/>
              </a:rPr>
              <a:t>the symbol: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876800" y="1905000"/>
            <a:ext cx="1456944" cy="685800"/>
            <a:chOff x="4800600" y="2133600"/>
            <a:chExt cx="1456944" cy="685800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50673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2959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4800600" y="2478024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5647944" y="2478023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733800" y="3124200"/>
            <a:ext cx="335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Let’s charge a capacitor</a:t>
            </a:r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24400" y="3733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86400" y="37338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5791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4374806" y="577291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876800" y="4572000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6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/>
      <p:bldP spid="29" grpId="0"/>
      <p:bldP spid="42" grpId="0"/>
      <p:bldP spid="48" grpId="0"/>
      <p:bldP spid="49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4"/>
          <p:cNvSpPr>
            <a:spLocks noChangeArrowheads="1"/>
          </p:cNvSpPr>
          <p:nvPr/>
        </p:nvSpPr>
        <p:spPr bwMode="auto">
          <a:xfrm>
            <a:off x="762000" y="3962400"/>
            <a:ext cx="8077200" cy="1676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7200" y="1706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Remember our electric field calculations for various charged objects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2400" y="2773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81000" y="685800"/>
            <a:ext cx="3581400" cy="2057400"/>
            <a:chOff x="2209800" y="3886200"/>
            <a:chExt cx="5064118" cy="2971800"/>
          </a:xfrm>
        </p:grpSpPr>
        <p:pic>
          <p:nvPicPr>
            <p:cNvPr id="35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09800" y="3886200"/>
              <a:ext cx="5064118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" name="Straight Connector 35"/>
            <p:cNvCxnSpPr/>
            <p:nvPr/>
          </p:nvCxnSpPr>
          <p:spPr>
            <a:xfrm>
              <a:off x="3639312" y="5324856"/>
              <a:ext cx="3276600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3230880" y="4962144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371088" y="4267200"/>
              <a:ext cx="457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1752600" y="990600"/>
          <a:ext cx="1981200" cy="569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5" imgW="1498320" imgH="431640" progId="Equation.DSMT4">
                  <p:embed/>
                </p:oleObj>
              </mc:Choice>
              <mc:Fallback>
                <p:oleObj name="Equation" r:id="rId5" imgW="149832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90600"/>
                        <a:ext cx="1981200" cy="5695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4267200" y="457201"/>
            <a:ext cx="3886200" cy="1981199"/>
            <a:chOff x="1429512" y="780288"/>
            <a:chExt cx="4191000" cy="2180465"/>
          </a:xfrm>
        </p:grpSpPr>
        <p:pic>
          <p:nvPicPr>
            <p:cNvPr id="42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9512" y="780288"/>
              <a:ext cx="4191000" cy="2180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43"/>
            <p:cNvSpPr/>
            <p:nvPr/>
          </p:nvSpPr>
          <p:spPr>
            <a:xfrm>
              <a:off x="1524000" y="1371600"/>
              <a:ext cx="914400" cy="15422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1972056" y="2161032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543812" y="1754124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5257800" y="685800"/>
          <a:ext cx="30829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Equation" r:id="rId8" imgW="2082600" imgH="634680" progId="Equation.DSMT4">
                  <p:embed/>
                </p:oleObj>
              </mc:Choice>
              <mc:Fallback>
                <p:oleObj name="Equation" r:id="rId8" imgW="2082600" imgH="634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685800"/>
                        <a:ext cx="308292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AutoShape 7"/>
          <p:cNvSpPr>
            <a:spLocks noChangeArrowheads="1"/>
          </p:cNvSpPr>
          <p:nvPr/>
        </p:nvSpPr>
        <p:spPr bwMode="auto">
          <a:xfrm>
            <a:off x="381000" y="281025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94944" y="2687812"/>
            <a:ext cx="1972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always find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2514600" y="2667000"/>
          <a:ext cx="77999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779992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1524000" y="3078480"/>
          <a:ext cx="1741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Equation" r:id="rId12" imgW="1002960" imgH="482400" progId="Equation.DSMT4">
                  <p:embed/>
                </p:oleObj>
              </mc:Choice>
              <mc:Fallback>
                <p:oleObj name="Equation" r:id="rId12" imgW="100296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78480"/>
                        <a:ext cx="1741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734568" y="3288268"/>
            <a:ext cx="941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8" name="AutoShape 7"/>
          <p:cNvSpPr>
            <a:spLocks noChangeArrowheads="1"/>
          </p:cNvSpPr>
          <p:nvPr/>
        </p:nvSpPr>
        <p:spPr bwMode="auto">
          <a:xfrm>
            <a:off x="3523488" y="342595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3886200" y="32766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voltage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4800600" y="3267456"/>
          <a:ext cx="18510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Equation" r:id="rId14" imgW="1066680" imgH="228600" progId="Equation.DSMT4">
                  <p:embed/>
                </p:oleObj>
              </mc:Choice>
              <mc:Fallback>
                <p:oleObj name="Equation" r:id="rId14" imgW="106668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267456"/>
                        <a:ext cx="18510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429768" y="4495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991870" y="4373356"/>
            <a:ext cx="1706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Capacitance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2470150" y="4239768"/>
          <a:ext cx="8826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Equation" r:id="rId16" imgW="507960" imgH="431640" progId="Equation.DSMT4">
                  <p:embed/>
                </p:oleObj>
              </mc:Choice>
              <mc:Fallback>
                <p:oleObj name="Equation" r:id="rId16" imgW="50796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4239768"/>
                        <a:ext cx="88265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3352800" y="4419600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depends only on geometry and dielectric properties,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not on charge</a:t>
            </a:r>
            <a:endParaRPr lang="en-US" sz="1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914400" y="5706070"/>
            <a:ext cx="8077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Capacitance is an intuitive characterization of a capacitor. It tells you:</a:t>
            </a:r>
          </a:p>
          <a:p>
            <a:r>
              <a:rPr lang="en-US" dirty="0" smtClean="0">
                <a:latin typeface="Comic Sans MS" pitchFamily="66" charset="0"/>
              </a:rPr>
              <a:t>how much charge a capacitor can hold for a given voltage (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potential difference</a:t>
            </a:r>
            <a:r>
              <a:rPr lang="en-US" dirty="0" smtClean="0">
                <a:latin typeface="Comic Sans MS" pitchFamily="66" charset="0"/>
              </a:rPr>
              <a:t>).</a:t>
            </a:r>
          </a:p>
          <a:p>
            <a:r>
              <a:rPr lang="en-US" dirty="0" smtClean="0">
                <a:latin typeface="Comic Sans MS" pitchFamily="66" charset="0"/>
              </a:rPr>
              <a:t>The more the higher the capacitance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990600" y="5040868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 unit 1F=1C/V                read F=Farad in honor of  </a:t>
            </a:r>
            <a:r>
              <a:rPr lang="en-US" dirty="0" smtClean="0">
                <a:latin typeface="Comic Sans MS" pitchFamily="66" charset="0"/>
                <a:hlinkClick r:id="rId18"/>
              </a:rPr>
              <a:t>Michael Faraday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31" grpId="0"/>
      <p:bldP spid="32" grpId="0" animBg="1"/>
      <p:bldP spid="75" grpId="0" animBg="1"/>
      <p:bldP spid="76" grpId="0"/>
      <p:bldP spid="77" grpId="0"/>
      <p:bldP spid="78" grpId="0" animBg="1"/>
      <p:bldP spid="80" grpId="0"/>
      <p:bldP spid="81" grpId="0" animBg="1"/>
      <p:bldP spid="83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4"/>
          <p:cNvSpPr>
            <a:spLocks noChangeArrowheads="1"/>
          </p:cNvSpPr>
          <p:nvPr/>
        </p:nvSpPr>
        <p:spPr bwMode="auto">
          <a:xfrm>
            <a:off x="4724400" y="3124200"/>
            <a:ext cx="16764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57200" y="170688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Calculating capacitance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0" y="2773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57200" y="62126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According to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981200" y="505968"/>
          <a:ext cx="8826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4" imgW="507960" imgH="431640" progId="Equation.DSMT4">
                  <p:embed/>
                </p:oleObj>
              </mc:Choice>
              <mc:Fallback>
                <p:oleObj name="Equation" r:id="rId4" imgW="5079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5968"/>
                        <a:ext cx="88265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048000" y="637032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major task in calculating C is calculating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Parallel-plate capacitor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 rot="5400000">
            <a:off x="2354377" y="2059556"/>
            <a:ext cx="3296142" cy="1299293"/>
            <a:chOff x="1788510" y="1701606"/>
            <a:chExt cx="3938214" cy="1443632"/>
          </a:xfrm>
        </p:grpSpPr>
        <p:sp>
          <p:nvSpPr>
            <p:cNvPr id="32" name="Rounded Rectangle 31"/>
            <p:cNvSpPr/>
            <p:nvPr/>
          </p:nvSpPr>
          <p:spPr>
            <a:xfrm>
              <a:off x="1837943" y="1790598"/>
              <a:ext cx="3810000" cy="1906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837943" y="2877314"/>
              <a:ext cx="3810000" cy="1832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1533144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1694688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1855438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2016982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2143538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2305082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2465832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2627376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27531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9146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30754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32369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 flipH="1" flipV="1">
              <a:off x="33635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35250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36858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5400000" flipH="1" flipV="1">
              <a:off x="38473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39723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41338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42946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44561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45827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47442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49050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50665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1914142" y="2734877"/>
              <a:ext cx="3812582" cy="410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+++++++++++++++++++++++++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88510" y="1701606"/>
              <a:ext cx="3928581" cy="410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-------------------------------------------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 rot="10800000" flipV="1">
            <a:off x="4191000" y="1371600"/>
            <a:ext cx="8382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5181600" y="12192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Homogeneous field, E=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/</a:t>
            </a:r>
            <a:r>
              <a:rPr lang="en-US" sz="1400" baseline="-250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0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for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the limit d&lt;&lt; plate dimensions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819400" y="3810000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600200" y="2971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Charge density </a:t>
            </a:r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/>
        </p:nvGraphicFramePr>
        <p:xfrm>
          <a:off x="1752600" y="33528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1143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Straight Arrow Connector 79"/>
          <p:cNvCxnSpPr/>
          <p:nvPr/>
        </p:nvCxnSpPr>
        <p:spPr>
          <a:xfrm>
            <a:off x="3581400" y="4495800"/>
            <a:ext cx="838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886200" y="4572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4876800" y="2057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953000" y="2438400"/>
          <a:ext cx="1741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8" imgW="1002960" imgH="482400" progId="Equation.DSMT4">
                  <p:embed/>
                </p:oleObj>
              </mc:Choice>
              <mc:Fallback>
                <p:oleObj name="Equation" r:id="rId8" imgW="10029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38400"/>
                        <a:ext cx="1741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AutoShape 7"/>
          <p:cNvSpPr>
            <a:spLocks noChangeArrowheads="1"/>
          </p:cNvSpPr>
          <p:nvPr/>
        </p:nvSpPr>
        <p:spPr bwMode="auto">
          <a:xfrm>
            <a:off x="7162800" y="2819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5105400" y="3352800"/>
          <a:ext cx="28225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10" imgW="1625400" imgH="431640" progId="Equation.DSMT4">
                  <p:embed/>
                </p:oleObj>
              </mc:Choice>
              <mc:Fallback>
                <p:oleObj name="Equation" r:id="rId10" imgW="16254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282257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AutoShape 7"/>
          <p:cNvSpPr>
            <a:spLocks noChangeArrowheads="1"/>
          </p:cNvSpPr>
          <p:nvPr/>
        </p:nvSpPr>
        <p:spPr bwMode="auto">
          <a:xfrm>
            <a:off x="533400" y="5257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914400" y="51054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obtain the capacitance C  of a parallel-plate capacitor in vacuum as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3657600" y="5486400"/>
          <a:ext cx="9699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Equation" r:id="rId12" imgW="558720" imgH="393480" progId="Equation.DSMT4">
                  <p:embed/>
                </p:oleObj>
              </mc:Choice>
              <mc:Fallback>
                <p:oleObj name="Equation" r:id="rId12" imgW="5587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9699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304800" y="63246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Note: 1F is a huge capacitance. More typical values are 1µF=10</a:t>
            </a:r>
            <a:r>
              <a:rPr lang="en-US" baseline="30000" dirty="0" smtClean="0">
                <a:solidFill>
                  <a:srgbClr val="00B050"/>
                </a:solidFill>
                <a:latin typeface="Comic Sans MS" pitchFamily="66" charset="0"/>
              </a:rPr>
              <a:t>-6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 to 1pF=10</a:t>
            </a:r>
            <a:r>
              <a:rPr lang="en-US" baseline="30000" dirty="0" smtClean="0">
                <a:solidFill>
                  <a:srgbClr val="00B050"/>
                </a:solidFill>
                <a:latin typeface="Comic Sans MS" pitchFamily="66" charset="0"/>
              </a:rPr>
              <a:t>-12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20" grpId="0"/>
      <p:bldP spid="21" grpId="0" animBg="1"/>
      <p:bldP spid="22" grpId="0"/>
      <p:bldP spid="24" grpId="0"/>
      <p:bldP spid="29" grpId="0"/>
      <p:bldP spid="72" grpId="0"/>
      <p:bldP spid="75" grpId="0"/>
      <p:bldP spid="81" grpId="0"/>
      <p:bldP spid="82" grpId="0"/>
      <p:bldP spid="83" grpId="0" animBg="1"/>
      <p:bldP spid="85" grpId="0" animBg="1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04800" y="3810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Demonstration: </a:t>
            </a:r>
            <a:r>
              <a:rPr lang="en-US" dirty="0" smtClean="0"/>
              <a:t>parallel-plate capacitor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9873" name="Picture 1" descr="5C1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4" name="Picture 2" descr="5c1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124200"/>
            <a:ext cx="1341438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170688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few slightly more involved examples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773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838200"/>
            <a:ext cx="4721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Capacitance of a spherical capacitor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9394" name="Picture 2" descr="http://hyperphysics.phy-astr.gsu.edu/hbase/electric/imgele/csp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0"/>
            <a:ext cx="1323975" cy="1924051"/>
          </a:xfrm>
          <a:prstGeom prst="rect">
            <a:avLst/>
          </a:prstGeom>
          <a:noFill/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00200" y="16764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1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calculate the electric field using Gauss’s law between the 2 spheres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752600" y="2286000"/>
          <a:ext cx="17573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5" imgW="863280" imgH="431640" progId="Equation.DSMT4">
                  <p:embed/>
                </p:oleObj>
              </mc:Choice>
              <mc:Fallback>
                <p:oleObj name="Equation" r:id="rId5" imgW="8632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1757363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657600" y="2667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Image from</a:t>
            </a:r>
          </a:p>
          <a:p>
            <a:r>
              <a:rPr lang="en-US" sz="1200" dirty="0" smtClean="0">
                <a:solidFill>
                  <a:srgbClr val="00B050"/>
                </a:solidFill>
                <a:hlinkClick r:id="rId7"/>
              </a:rPr>
              <a:t>http://hyperphysics.phy-astr.gsu.edu/hbase/electric/capsph.html</a:t>
            </a:r>
            <a:endParaRPr lang="en-US" sz="1200" dirty="0">
              <a:solidFill>
                <a:srgbClr val="00B050"/>
              </a:solidFill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191000" y="2362200"/>
          <a:ext cx="15494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8" imgW="761760" imgH="431640" progId="Equation.DSMT4">
                  <p:embed/>
                </p:oleObj>
              </mc:Choice>
              <mc:Fallback>
                <p:oleObj name="Equation" r:id="rId8" imgW="7617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15494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7010400" y="2514600"/>
          <a:ext cx="1162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10" imgW="571320" imgH="177480" progId="Equation.DSMT4">
                  <p:embed/>
                </p:oleObj>
              </mc:Choice>
              <mc:Fallback>
                <p:oleObj name="Equation" r:id="rId10" imgW="5713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14600"/>
                        <a:ext cx="11620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943600" y="25146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733800" y="3276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4166616" y="2935224"/>
          <a:ext cx="14970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6" name="Equation" r:id="rId12" imgW="736560" imgH="431640" progId="Equation.DSMT4">
                  <p:embed/>
                </p:oleObj>
              </mc:Choice>
              <mc:Fallback>
                <p:oleObj name="Equation" r:id="rId12" imgW="7365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616" y="2935224"/>
                        <a:ext cx="1497013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0" y="389786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dirty="0" smtClean="0">
                <a:latin typeface="Comic Sans MS" pitchFamily="66" charset="0"/>
              </a:rPr>
              <a:t>: calculate the voltage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r>
              <a:rPr lang="en-US" dirty="0" smtClean="0">
                <a:latin typeface="Comic Sans MS" pitchFamily="66" charset="0"/>
              </a:rPr>
              <a:t> for a given amount of charge Q on the spheres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914400" y="4267200"/>
          <a:ext cx="469423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7" name="Equation" r:id="rId14" imgW="2705040" imgH="711000" progId="Equation.DSMT4">
                  <p:embed/>
                </p:oleObj>
              </mc:Choice>
              <mc:Fallback>
                <p:oleObj name="Equation" r:id="rId14" imgW="270504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4694238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0" y="5647944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3</a:t>
            </a:r>
            <a:r>
              <a:rPr lang="en-US" dirty="0" smtClean="0">
                <a:latin typeface="Comic Sans MS" pitchFamily="66" charset="0"/>
              </a:rPr>
              <a:t>: applying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981200" y="5486400"/>
          <a:ext cx="8826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8" name="Equation" r:id="rId16" imgW="507960" imgH="431640" progId="Equation.DSMT4">
                  <p:embed/>
                </p:oleObj>
              </mc:Choice>
              <mc:Fallback>
                <p:oleObj name="Equation" r:id="rId16" imgW="5079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86400"/>
                        <a:ext cx="88265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048000" y="580034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505200" y="5495544"/>
          <a:ext cx="222726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18" imgW="1282680" imgH="583920" progId="Equation.DSMT4">
                  <p:embed/>
                </p:oleObj>
              </mc:Choice>
              <mc:Fallback>
                <p:oleObj name="Equation" r:id="rId18" imgW="1282680" imgH="5839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95544"/>
                        <a:ext cx="2227262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8" grpId="0" animBg="1"/>
      <p:bldP spid="9" grpId="0"/>
      <p:bldP spid="12" grpId="0"/>
      <p:bldP spid="13" grpId="0" animBg="1"/>
      <p:bldP spid="15" grpId="0"/>
      <p:bldP spid="18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Does an isolated (individual) charged sphere have capacitance?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609600" y="4267200"/>
            <a:ext cx="3343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limit b-&gt;</a:t>
            </a:r>
            <a:r>
              <a:rPr lang="en-US" dirty="0" smtClean="0">
                <a:latin typeface="Comic Sans MS" pitchFamily="66" charset="0"/>
                <a:sym typeface="Symbol"/>
              </a:rPr>
              <a:t>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1447" name="Picture 7" descr="http://hyperphysics.phy-astr.gsu.edu/hbase/electric/imgele/csph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819400"/>
            <a:ext cx="1304925" cy="1924051"/>
          </a:xfrm>
          <a:prstGeom prst="rect">
            <a:avLst/>
          </a:prstGeom>
          <a:noFill/>
        </p:spPr>
      </p:pic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1) No, where would the electric field lines end?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04800" y="298346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2) Yes, I just don’t know the value</a:t>
            </a: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304800" y="366926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3) Yes, it is a special case of </a:t>
            </a: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3581400" y="3505200"/>
          <a:ext cx="1168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5" imgW="672840" imgH="583920" progId="Equation.DSMT4">
                  <p:embed/>
                </p:oleObj>
              </mc:Choice>
              <mc:Fallback>
                <p:oleObj name="Equation" r:id="rId5" imgW="672840" imgH="583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05200"/>
                        <a:ext cx="1168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4876800" y="47244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Image from</a:t>
            </a:r>
          </a:p>
          <a:p>
            <a:r>
              <a:rPr lang="en-US" sz="1200" dirty="0" smtClean="0">
                <a:solidFill>
                  <a:srgbClr val="00B050"/>
                </a:solidFill>
                <a:hlinkClick r:id="rId7"/>
              </a:rPr>
              <a:t>http://hyperphysics.phy-astr.gsu.edu/hbase/electric/capsph.html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http://hyperphysics.phy-astr.gsu.edu/hbase/electric/imgele/ccy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371600"/>
            <a:ext cx="2295525" cy="22574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228600"/>
            <a:ext cx="814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Capacitance per length of a cylindrical capacitor (coaxial cable)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019300" y="2019300"/>
            <a:ext cx="1676400" cy="1600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19400" y="2819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1000" y="2895600"/>
            <a:ext cx="9906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3352800"/>
          <a:ext cx="914400" cy="31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2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914400" cy="318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533400" y="1219200"/>
          <a:ext cx="6746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3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67468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6200000" flipH="1">
            <a:off x="647700" y="1714500"/>
            <a:ext cx="457200" cy="76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581400" y="685800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1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calculate the electric field using Gauss’s law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3810000" y="1371600"/>
          <a:ext cx="17573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4" name="Equation" r:id="rId9" imgW="863280" imgH="431640" progId="Equation.DSMT4">
                  <p:embed/>
                </p:oleObj>
              </mc:Choice>
              <mc:Fallback>
                <p:oleObj name="Equation" r:id="rId9" imgW="86328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1757363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lowchart: Magnetic Disk 20"/>
          <p:cNvSpPr/>
          <p:nvPr/>
        </p:nvSpPr>
        <p:spPr>
          <a:xfrm>
            <a:off x="3810000" y="2133600"/>
            <a:ext cx="381000" cy="609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4267200" y="2438400"/>
            <a:ext cx="3048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572000" y="2228088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Cylinder with a&lt;r&lt;b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3886200" y="2825496"/>
          <a:ext cx="17065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5" name="Equation" r:id="rId11" imgW="838080" imgH="431640" progId="Equation.DSMT4">
                  <p:embed/>
                </p:oleObj>
              </mc:Choice>
              <mc:Fallback>
                <p:oleObj name="Equation" r:id="rId11" imgW="83808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25496"/>
                        <a:ext cx="1706563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5715000" y="317296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6324600" y="2819400"/>
          <a:ext cx="14224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6" name="Equation" r:id="rId13" imgW="698400" imgH="431640" progId="Equation.DSMT4">
                  <p:embed/>
                </p:oleObj>
              </mc:Choice>
              <mc:Fallback>
                <p:oleObj name="Equation" r:id="rId13" imgW="69840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14224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28600" y="38862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dirty="0" smtClean="0">
                <a:latin typeface="Comic Sans MS" pitchFamily="66" charset="0"/>
              </a:rPr>
              <a:t>: calculate the voltage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1825625" y="4191000"/>
          <a:ext cx="1520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7" name="Equation" r:id="rId15" imgW="876240" imgH="482400" progId="Equation.DSMT4">
                  <p:embed/>
                </p:oleObj>
              </mc:Choice>
              <mc:Fallback>
                <p:oleObj name="Equation" r:id="rId15" imgW="87624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4191000"/>
                        <a:ext cx="15208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11138" y="55372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Step 3</a:t>
            </a:r>
            <a:r>
              <a:rPr lang="en-US" dirty="0" smtClean="0">
                <a:latin typeface="Comic Sans MS" pitchFamily="66" charset="0"/>
              </a:rPr>
              <a:t>: applying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2001838" y="5375275"/>
          <a:ext cx="17208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8" name="Equation" r:id="rId17" imgW="990360" imgH="431640" progId="Equation.DSMT4">
                  <p:embed/>
                </p:oleObj>
              </mc:Choice>
              <mc:Fallback>
                <p:oleObj name="Equation" r:id="rId17" imgW="99036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5375275"/>
                        <a:ext cx="17208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3868738" y="5689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4438650" y="5385816"/>
          <a:ext cx="11239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9" name="Equation" r:id="rId19" imgW="647640" imgH="583920" progId="Equation.DSMT4">
                  <p:embed/>
                </p:oleObj>
              </mc:Choice>
              <mc:Fallback>
                <p:oleObj name="Equation" r:id="rId19" imgW="647640" imgH="5839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5385816"/>
                        <a:ext cx="112395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5715000" y="564794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6172200" y="5334000"/>
          <a:ext cx="2424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0" name="Equation" r:id="rId21" imgW="1396800" imgH="583920" progId="Equation.DSMT4">
                  <p:embed/>
                </p:oleObj>
              </mc:Choice>
              <mc:Fallback>
                <p:oleObj name="Equation" r:id="rId21" imgW="1396800" imgH="5839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334000"/>
                        <a:ext cx="2424112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657344" y="6443246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Typical value for antennas, VCRs  69pF/m </a:t>
            </a:r>
            <a:endParaRPr lang="en-US" sz="1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3429000" y="4203192"/>
          <a:ext cx="1538194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1" name="Equation" r:id="rId23" imgW="736560" imgH="431640" progId="Equation.DSMT4">
                  <p:embed/>
                </p:oleObj>
              </mc:Choice>
              <mc:Fallback>
                <p:oleObj name="Equation" r:id="rId23" imgW="73656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03192"/>
                        <a:ext cx="1538194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8" grpId="0"/>
      <p:bldP spid="21" grpId="0" animBg="1"/>
      <p:bldP spid="24" grpId="0"/>
      <p:bldP spid="26" grpId="0" animBg="1"/>
      <p:bldP spid="28" grpId="0"/>
      <p:bldP spid="30" grpId="0"/>
      <p:bldP spid="32" grpId="0" animBg="1"/>
      <p:bldP spid="34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22774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How did I like the first midterm exam?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A)  I have a thing for midterms, this one rocked as usually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)  The midterm was hard and unfair.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) The midterm was as expected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D) I hate exams and this one was particularly bad. Hate it, hate it, hate it.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419100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5538" name="Picture 2" descr="http://law.scu.edu/wp-content/uploads/library/eye_logo_2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7" y="4560332"/>
            <a:ext cx="1908175" cy="14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0" name="Picture 4" descr="http://www.yodibujo.es/_uploads/membres/articles/20090730/love_rq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48200"/>
            <a:ext cx="1752600" cy="168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http://4.bp.blogspot.com/-SPoi365ChBU/TzaH8N7nEPI/AAAAAAAAEsU/YTHGe6lfk6Y/s400/midterm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62872" cy="2562872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0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491&quot;&gt;&lt;object type=&quot;3&quot; unique_id=&quot;10492&quot;&gt;&lt;property id=&quot;20148&quot; value=&quot;5&quot;/&gt;&lt;property id=&quot;20300&quot; value=&quot;Slide 1&quot;/&gt;&lt;property id=&quot;20307&quot; value=&quot;256&quot;/&gt;&lt;/object&gt;&lt;object type=&quot;3&quot; unique_id=&quot;10493&quot;&gt;&lt;property id=&quot;20148&quot; value=&quot;5&quot;/&gt;&lt;property id=&quot;20300&quot; value=&quot;Slide 2&quot;/&gt;&lt;property id=&quot;20307&quot; value=&quot;258&quot;/&gt;&lt;/object&gt;&lt;object type=&quot;3&quot; unique_id=&quot;10494&quot;&gt;&lt;property id=&quot;20148&quot; value=&quot;5&quot;/&gt;&lt;property id=&quot;20300&quot; value=&quot;Slide 3&quot;/&gt;&lt;property id=&quot;20307&quot; value=&quot;259&quot;/&gt;&lt;/object&gt;&lt;object type=&quot;3&quot; unique_id=&quot;10495&quot;&gt;&lt;property id=&quot;20148&quot; value=&quot;5&quot;/&gt;&lt;property id=&quot;20300&quot; value=&quot;Slide 4&quot;/&gt;&lt;property id=&quot;20307&quot; value=&quot;260&quot;/&gt;&lt;/object&gt;&lt;object type=&quot;3&quot; unique_id=&quot;10496&quot;&gt;&lt;property id=&quot;20148&quot; value=&quot;5&quot;/&gt;&lt;property id=&quot;20300&quot; value=&quot;Slide 5&quot;/&gt;&lt;property id=&quot;20307&quot; value=&quot;274&quot;/&gt;&lt;/object&gt;&lt;object type=&quot;3&quot; unique_id=&quot;10497&quot;&gt;&lt;property id=&quot;20148&quot; value=&quot;5&quot;/&gt;&lt;property id=&quot;20300&quot; value=&quot;Slide 6&quot;/&gt;&lt;property id=&quot;20307&quot; value=&quot;261&quot;/&gt;&lt;/object&gt;&lt;object type=&quot;3&quot; unique_id=&quot;10498&quot;&gt;&lt;property id=&quot;20148&quot; value=&quot;5&quot;/&gt;&lt;property id=&quot;20300&quot; value=&quot;Slide 7&quot;/&gt;&lt;property id=&quot;20307&quot; value=&quot;265&quot;/&gt;&lt;/object&gt;&lt;object type=&quot;3&quot; unique_id=&quot;10499&quot;&gt;&lt;property id=&quot;20148&quot; value=&quot;5&quot;/&gt;&lt;property id=&quot;20300&quot; value=&quot;Slide 8&quot;/&gt;&lt;property id=&quot;20307&quot; value=&quot;275&quot;/&gt;&lt;/object&gt;&lt;object type=&quot;3&quot; unique_id=&quot;10530&quot;&gt;&lt;property id=&quot;20148&quot; value=&quot;5&quot;/&gt;&lt;property id=&quot;20300&quot; value=&quot;Slide 9&quot;/&gt;&lt;property id=&quot;20307&quot; value=&quot;276&quot;/&gt;&lt;/object&gt;&lt;/object&gt;&lt;object type=&quot;8&quot; unique_id=&quot;1050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22509</TotalTime>
  <Words>433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771</cp:revision>
  <dcterms:created xsi:type="dcterms:W3CDTF">2011-01-08T20:08:35Z</dcterms:created>
  <dcterms:modified xsi:type="dcterms:W3CDTF">2016-02-16T18:02:36Z</dcterms:modified>
</cp:coreProperties>
</file>