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8" r:id="rId3"/>
    <p:sldId id="259" r:id="rId4"/>
    <p:sldId id="260" r:id="rId5"/>
    <p:sldId id="261" r:id="rId6"/>
    <p:sldId id="271" r:id="rId7"/>
    <p:sldId id="269" r:id="rId8"/>
    <p:sldId id="270" r:id="rId9"/>
  </p:sldIdLst>
  <p:sldSz cx="9144000" cy="6858000" type="screen4x3"/>
  <p:notesSz cx="6858000" cy="9144000"/>
  <p:custDataLst>
    <p:tags r:id="rId1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76DC"/>
    <a:srgbClr val="FD71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565" autoAdjust="0"/>
  </p:normalViewPr>
  <p:slideViewPr>
    <p:cSldViewPr>
      <p:cViewPr varScale="1">
        <p:scale>
          <a:sx n="105" d="100"/>
          <a:sy n="105" d="100"/>
        </p:scale>
        <p:origin x="1158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wmf"/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image" Target="../media/image7.wmf"/><Relationship Id="rId6" Type="http://schemas.openxmlformats.org/officeDocument/2006/relationships/image" Target="../media/image12.wmf"/><Relationship Id="rId5" Type="http://schemas.openxmlformats.org/officeDocument/2006/relationships/image" Target="../media/image11.wmf"/><Relationship Id="rId4" Type="http://schemas.openxmlformats.org/officeDocument/2006/relationships/image" Target="../media/image10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image" Target="../media/image14.wmf"/><Relationship Id="rId4" Type="http://schemas.openxmlformats.org/officeDocument/2006/relationships/image" Target="../media/image1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FEFE15-E7D6-4409-B98A-A1B6FBB53E38}" type="datetimeFigureOut">
              <a:rPr lang="en-US" smtClean="0"/>
              <a:pPr/>
              <a:t>2/9/2017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93293B-498C-4DE9-895F-457CC7F1F5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33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93293B-498C-4DE9-895F-457CC7F1F58F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336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93293B-498C-4DE9-895F-457CC7F1F58F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4134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93293B-498C-4DE9-895F-457CC7F1F58F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7892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93293B-498C-4DE9-895F-457CC7F1F58F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5052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93293B-498C-4DE9-895F-457CC7F1F58F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5845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93293B-498C-4DE9-895F-457CC7F1F58F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6970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93293B-498C-4DE9-895F-457CC7F1F58F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529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7F3AC-0962-41D6-8FF1-4E3D0F49F3E1}" type="datetimeFigureOut">
              <a:rPr lang="en-US" smtClean="0"/>
              <a:pPr/>
              <a:t>2/9/2017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279D5-4420-4F56-A3FD-AA7BE4661A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7F3AC-0962-41D6-8FF1-4E3D0F49F3E1}" type="datetimeFigureOut">
              <a:rPr lang="en-US" smtClean="0"/>
              <a:pPr/>
              <a:t>2/9/2017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279D5-4420-4F56-A3FD-AA7BE4661A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7F3AC-0962-41D6-8FF1-4E3D0F49F3E1}" type="datetimeFigureOut">
              <a:rPr lang="en-US" smtClean="0"/>
              <a:pPr/>
              <a:t>2/9/2017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279D5-4420-4F56-A3FD-AA7BE4661A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7F3AC-0962-41D6-8FF1-4E3D0F49F3E1}" type="datetimeFigureOut">
              <a:rPr lang="en-US" smtClean="0"/>
              <a:pPr/>
              <a:t>2/9/2017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279D5-4420-4F56-A3FD-AA7BE4661A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7F3AC-0962-41D6-8FF1-4E3D0F49F3E1}" type="datetimeFigureOut">
              <a:rPr lang="en-US" smtClean="0"/>
              <a:pPr/>
              <a:t>2/9/2017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279D5-4420-4F56-A3FD-AA7BE4661A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7F3AC-0962-41D6-8FF1-4E3D0F49F3E1}" type="datetimeFigureOut">
              <a:rPr lang="en-US" smtClean="0"/>
              <a:pPr/>
              <a:t>2/9/2017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279D5-4420-4F56-A3FD-AA7BE4661A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7F3AC-0962-41D6-8FF1-4E3D0F49F3E1}" type="datetimeFigureOut">
              <a:rPr lang="en-US" smtClean="0"/>
              <a:pPr/>
              <a:t>2/9/2017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279D5-4420-4F56-A3FD-AA7BE4661A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7F3AC-0962-41D6-8FF1-4E3D0F49F3E1}" type="datetimeFigureOut">
              <a:rPr lang="en-US" smtClean="0"/>
              <a:pPr/>
              <a:t>2/9/2017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279D5-4420-4F56-A3FD-AA7BE4661A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7F3AC-0962-41D6-8FF1-4E3D0F49F3E1}" type="datetimeFigureOut">
              <a:rPr lang="en-US" smtClean="0"/>
              <a:pPr/>
              <a:t>2/9/2017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279D5-4420-4F56-A3FD-AA7BE4661A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7F3AC-0962-41D6-8FF1-4E3D0F49F3E1}" type="datetimeFigureOut">
              <a:rPr lang="en-US" smtClean="0"/>
              <a:pPr/>
              <a:t>2/9/2017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279D5-4420-4F56-A3FD-AA7BE4661A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7F3AC-0962-41D6-8FF1-4E3D0F49F3E1}" type="datetimeFigureOut">
              <a:rPr lang="en-US" smtClean="0"/>
              <a:pPr/>
              <a:t>2/9/2017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279D5-4420-4F56-A3FD-AA7BE4661A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27F3AC-0962-41D6-8FF1-4E3D0F49F3E1}" type="datetimeFigureOut">
              <a:rPr lang="en-US" smtClean="0"/>
              <a:pPr/>
              <a:t>2/9/2017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A279D5-4420-4F56-A3FD-AA7BE4661A5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mathworld.wolfram.com/Hypersurface.htm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wmf"/><Relationship Id="rId11" Type="http://schemas.openxmlformats.org/officeDocument/2006/relationships/image" Target="../media/image5.wmf"/><Relationship Id="rId5" Type="http://schemas.openxmlformats.org/officeDocument/2006/relationships/oleObject" Target="../embeddings/oleObject1.bin"/><Relationship Id="rId10" Type="http://schemas.openxmlformats.org/officeDocument/2006/relationships/oleObject" Target="../embeddings/oleObject4.bin"/><Relationship Id="rId4" Type="http://schemas.openxmlformats.org/officeDocument/2006/relationships/image" Target="../media/image6.png"/><Relationship Id="rId9" Type="http://schemas.openxmlformats.org/officeDocument/2006/relationships/oleObject" Target="../embeddings/oleObject3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13" Type="http://schemas.openxmlformats.org/officeDocument/2006/relationships/oleObject" Target="../embeddings/oleObject9.bin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6.bin"/><Relationship Id="rId12" Type="http://schemas.openxmlformats.org/officeDocument/2006/relationships/image" Target="../media/image10.wmf"/><Relationship Id="rId17" Type="http://schemas.openxmlformats.org/officeDocument/2006/relationships/hyperlink" Target="https://ocw.mit.edu/courses/mathematics/18-02sc-multivariable-calculus-fall-2010/2.-partial-derivatives/part-b-chain-rule-gradient-and-directional-derivatives/session-36-proof/MIT18_02SC_notes_19.pdf" TargetMode="External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2.w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7.wmf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5.bin"/><Relationship Id="rId15" Type="http://schemas.openxmlformats.org/officeDocument/2006/relationships/oleObject" Target="../embeddings/oleObject10.bin"/><Relationship Id="rId10" Type="http://schemas.openxmlformats.org/officeDocument/2006/relationships/image" Target="../media/image9.wmf"/><Relationship Id="rId4" Type="http://schemas.openxmlformats.org/officeDocument/2006/relationships/image" Target="../media/image13.png"/><Relationship Id="rId9" Type="http://schemas.openxmlformats.org/officeDocument/2006/relationships/oleObject" Target="../embeddings/oleObject7.bin"/><Relationship Id="rId14" Type="http://schemas.openxmlformats.org/officeDocument/2006/relationships/image" Target="../media/image11.w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oleObject12.bin"/><Relationship Id="rId12" Type="http://schemas.openxmlformats.org/officeDocument/2006/relationships/image" Target="../media/image17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4.wmf"/><Relationship Id="rId11" Type="http://schemas.openxmlformats.org/officeDocument/2006/relationships/oleObject" Target="../embeddings/oleObject14.bin"/><Relationship Id="rId5" Type="http://schemas.openxmlformats.org/officeDocument/2006/relationships/oleObject" Target="../embeddings/oleObject11.bin"/><Relationship Id="rId10" Type="http://schemas.openxmlformats.org/officeDocument/2006/relationships/image" Target="../media/image16.wmf"/><Relationship Id="rId4" Type="http://schemas.openxmlformats.org/officeDocument/2006/relationships/image" Target="../media/image18.png"/><Relationship Id="rId9" Type="http://schemas.openxmlformats.org/officeDocument/2006/relationships/oleObject" Target="../embeddings/oleObject13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2.wmf"/><Relationship Id="rId4" Type="http://schemas.openxmlformats.org/officeDocument/2006/relationships/oleObject" Target="../embeddings/oleObject15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219200" y="304800"/>
            <a:ext cx="6629400" cy="888913"/>
            <a:chOff x="1551709" y="304800"/>
            <a:chExt cx="5153891" cy="888913"/>
          </a:xfrm>
        </p:grpSpPr>
        <p:sp>
          <p:nvSpPr>
            <p:cNvPr id="7" name="Rectangle 26"/>
            <p:cNvSpPr>
              <a:spLocks noChangeArrowheads="1"/>
            </p:cNvSpPr>
            <p:nvPr/>
          </p:nvSpPr>
          <p:spPr bwMode="auto">
            <a:xfrm>
              <a:off x="1551709" y="304800"/>
              <a:ext cx="4789055" cy="576263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600">
                <a:latin typeface="Comic Sans MS" pitchFamily="66" charset="0"/>
              </a:endParaRPr>
            </a:p>
          </p:txBody>
        </p:sp>
        <p:sp>
          <p:nvSpPr>
            <p:cNvPr id="8" name="Text Box 33"/>
            <p:cNvSpPr txBox="1">
              <a:spLocks noChangeArrowheads="1"/>
            </p:cNvSpPr>
            <p:nvPr/>
          </p:nvSpPr>
          <p:spPr bwMode="auto">
            <a:xfrm>
              <a:off x="1759527" y="362716"/>
              <a:ext cx="4946073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  <a:latin typeface="Comic Sans MS" pitchFamily="66" charset="0"/>
                </a:rPr>
                <a:t>Equipotential surfaces and field lines</a:t>
              </a:r>
              <a:endParaRPr lang="en-US" sz="2000" b="1" baseline="-25000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sp>
        <p:nvSpPr>
          <p:cNvPr id="47" name="Text Box 9"/>
          <p:cNvSpPr txBox="1">
            <a:spLocks noChangeArrowheads="1"/>
          </p:cNvSpPr>
          <p:nvPr/>
        </p:nvSpPr>
        <p:spPr bwMode="auto">
          <a:xfrm>
            <a:off x="457200" y="2057400"/>
            <a:ext cx="8153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Equipotential surfaces </a:t>
            </a:r>
            <a:r>
              <a:rPr lang="en-US" dirty="0" smtClean="0">
                <a:latin typeface="Comic Sans MS" pitchFamily="66" charset="0"/>
              </a:rPr>
              <a:t>are mathematically speaking </a:t>
            </a:r>
            <a:r>
              <a:rPr lang="en-US" dirty="0" err="1" smtClean="0">
                <a:latin typeface="Comic Sans MS" pitchFamily="66" charset="0"/>
                <a:hlinkClick r:id="rId3"/>
              </a:rPr>
              <a:t>hypersurfaces</a:t>
            </a:r>
            <a:r>
              <a:rPr lang="en-US" dirty="0" smtClean="0">
                <a:latin typeface="Comic Sans MS" pitchFamily="66" charset="0"/>
              </a:rPr>
              <a:t>  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1905000" y="1143000"/>
            <a:ext cx="4953000" cy="576263"/>
            <a:chOff x="2667000" y="1143000"/>
            <a:chExt cx="2590800" cy="576263"/>
          </a:xfrm>
          <a:effectLst>
            <a:glow rad="101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32" name="Rectangle 26"/>
            <p:cNvSpPr>
              <a:spLocks noChangeArrowheads="1"/>
            </p:cNvSpPr>
            <p:nvPr/>
          </p:nvSpPr>
          <p:spPr bwMode="auto">
            <a:xfrm>
              <a:off x="2667000" y="1143000"/>
              <a:ext cx="2590800" cy="576263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600">
                <a:latin typeface="Comic Sans MS" pitchFamily="66" charset="0"/>
              </a:endParaRPr>
            </a:p>
          </p:txBody>
        </p:sp>
        <p:sp>
          <p:nvSpPr>
            <p:cNvPr id="34" name="Text Box 33"/>
            <p:cNvSpPr txBox="1">
              <a:spLocks noChangeArrowheads="1"/>
            </p:cNvSpPr>
            <p:nvPr/>
          </p:nvSpPr>
          <p:spPr bwMode="auto">
            <a:xfrm>
              <a:off x="3063235" y="1188265"/>
              <a:ext cx="2061703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  <a:latin typeface="Comic Sans MS" pitchFamily="66" charset="0"/>
                </a:rPr>
                <a:t>Equipotential surfaces</a:t>
              </a:r>
              <a:endParaRPr lang="en-US" sz="2400" b="1" baseline="-25000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sp>
        <p:nvSpPr>
          <p:cNvPr id="35" name="Text Box 9"/>
          <p:cNvSpPr txBox="1">
            <a:spLocks noChangeArrowheads="1"/>
          </p:cNvSpPr>
          <p:nvPr/>
        </p:nvSpPr>
        <p:spPr bwMode="auto">
          <a:xfrm>
            <a:off x="457200" y="2438400"/>
            <a:ext cx="8153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The potential in Cartesian coordinates is a function V=V(</a:t>
            </a:r>
            <a:r>
              <a:rPr lang="en-US" dirty="0" err="1" smtClean="0">
                <a:latin typeface="Comic Sans MS" pitchFamily="66" charset="0"/>
              </a:rPr>
              <a:t>x,y,z</a:t>
            </a:r>
            <a:r>
              <a:rPr lang="en-US" dirty="0" smtClean="0">
                <a:latin typeface="Comic Sans MS" pitchFamily="66" charset="0"/>
              </a:rPr>
              <a:t>)</a:t>
            </a:r>
          </a:p>
        </p:txBody>
      </p:sp>
      <p:sp>
        <p:nvSpPr>
          <p:cNvPr id="36" name="Text Box 9"/>
          <p:cNvSpPr txBox="1">
            <a:spLocks noChangeArrowheads="1"/>
          </p:cNvSpPr>
          <p:nvPr/>
        </p:nvSpPr>
        <p:spPr bwMode="auto">
          <a:xfrm>
            <a:off x="519112" y="2831068"/>
            <a:ext cx="8153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With V(</a:t>
            </a:r>
            <a:r>
              <a:rPr lang="en-US" dirty="0" err="1" smtClean="0">
                <a:latin typeface="Comic Sans MS" pitchFamily="66" charset="0"/>
              </a:rPr>
              <a:t>x,y,z</a:t>
            </a:r>
            <a:r>
              <a:rPr lang="en-US" dirty="0" smtClean="0">
                <a:latin typeface="Comic Sans MS" pitchFamily="66" charset="0"/>
              </a:rPr>
              <a:t>)=const we define a 2D surface z=z(</a:t>
            </a:r>
            <a:r>
              <a:rPr lang="en-US" dirty="0" err="1" smtClean="0">
                <a:latin typeface="Comic Sans MS" pitchFamily="66" charset="0"/>
              </a:rPr>
              <a:t>x,y</a:t>
            </a:r>
            <a:r>
              <a:rPr lang="en-US" dirty="0" smtClean="0">
                <a:latin typeface="Comic Sans MS" pitchFamily="66" charset="0"/>
              </a:rPr>
              <a:t>) in 3D space</a:t>
            </a:r>
          </a:p>
        </p:txBody>
      </p:sp>
      <p:sp>
        <p:nvSpPr>
          <p:cNvPr id="37" name="Text Box 9"/>
          <p:cNvSpPr txBox="1">
            <a:spLocks noChangeArrowheads="1"/>
          </p:cNvSpPr>
          <p:nvPr/>
        </p:nvSpPr>
        <p:spPr bwMode="auto">
          <a:xfrm>
            <a:off x="533400" y="3288268"/>
            <a:ext cx="8153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We can better picture the situation  in 2D </a:t>
            </a:r>
          </a:p>
          <a:p>
            <a:r>
              <a:rPr lang="en-US" dirty="0" smtClean="0">
                <a:latin typeface="Comic Sans MS" pitchFamily="66" charset="0"/>
              </a:rPr>
              <a:t>Example: contour lines in </a:t>
            </a:r>
            <a:r>
              <a:rPr lang="en-US" dirty="0" err="1" smtClean="0">
                <a:latin typeface="Comic Sans MS" pitchFamily="66" charset="0"/>
              </a:rPr>
              <a:t>toporaphic</a:t>
            </a:r>
            <a:r>
              <a:rPr lang="en-US" dirty="0" smtClean="0">
                <a:latin typeface="Comic Sans MS" pitchFamily="66" charset="0"/>
              </a:rPr>
              <a:t> maps</a:t>
            </a:r>
          </a:p>
        </p:txBody>
      </p:sp>
      <p:pic>
        <p:nvPicPr>
          <p:cNvPr id="27651" name="Picture 3" descr="contour line drawi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3962400"/>
            <a:ext cx="3286125" cy="26289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7653" name="Picture 5" descr="topo ma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10200" y="3962400"/>
            <a:ext cx="2962274" cy="26331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35" grpId="0"/>
      <p:bldP spid="36" grpId="0"/>
      <p:bldP spid="3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/>
          <p:cNvGrpSpPr/>
          <p:nvPr/>
        </p:nvGrpSpPr>
        <p:grpSpPr>
          <a:xfrm>
            <a:off x="609600" y="304800"/>
            <a:ext cx="5181600" cy="5486400"/>
            <a:chOff x="609600" y="304800"/>
            <a:chExt cx="5181600" cy="5486400"/>
          </a:xfrm>
        </p:grpSpPr>
        <p:cxnSp>
          <p:nvCxnSpPr>
            <p:cNvPr id="35" name="Straight Arrow Connector 34"/>
            <p:cNvCxnSpPr/>
            <p:nvPr/>
          </p:nvCxnSpPr>
          <p:spPr>
            <a:xfrm>
              <a:off x="3200400" y="4191000"/>
              <a:ext cx="2590800" cy="6096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rot="5400000">
              <a:off x="1981200" y="4114800"/>
              <a:ext cx="2057400" cy="12954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609" name="Picture 9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09600" y="762000"/>
              <a:ext cx="4775200" cy="495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" name="TextBox 35"/>
            <p:cNvSpPr txBox="1"/>
            <p:nvPr/>
          </p:nvSpPr>
          <p:spPr>
            <a:xfrm>
              <a:off x="2209800" y="5257800"/>
              <a:ext cx="2840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334000" y="4267200"/>
              <a:ext cx="2888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y</a:t>
              </a:r>
              <a:endParaRPr lang="en-US" dirty="0"/>
            </a:p>
          </p:txBody>
        </p:sp>
        <p:cxnSp>
          <p:nvCxnSpPr>
            <p:cNvPr id="60" name="Straight Arrow Connector 59"/>
            <p:cNvCxnSpPr/>
            <p:nvPr/>
          </p:nvCxnSpPr>
          <p:spPr>
            <a:xfrm rot="16200000" flipV="1">
              <a:off x="2741676" y="915924"/>
              <a:ext cx="1234440" cy="12192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/>
            <p:cNvSpPr txBox="1"/>
            <p:nvPr/>
          </p:nvSpPr>
          <p:spPr>
            <a:xfrm>
              <a:off x="3429000" y="381000"/>
              <a:ext cx="2760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z</a:t>
              </a:r>
              <a:endParaRPr lang="en-US" dirty="0"/>
            </a:p>
          </p:txBody>
        </p:sp>
      </p:grpSp>
      <p:sp>
        <p:nvSpPr>
          <p:cNvPr id="65" name="Freeform 64"/>
          <p:cNvSpPr/>
          <p:nvPr/>
        </p:nvSpPr>
        <p:spPr>
          <a:xfrm rot="21176218">
            <a:off x="4876800" y="609600"/>
            <a:ext cx="1371600" cy="914400"/>
          </a:xfrm>
          <a:custGeom>
            <a:avLst/>
            <a:gdLst>
              <a:gd name="connsiteX0" fmla="*/ 0 w 1563624"/>
              <a:gd name="connsiteY0" fmla="*/ 457200 h 457200"/>
              <a:gd name="connsiteX1" fmla="*/ 530352 w 1563624"/>
              <a:gd name="connsiteY1" fmla="*/ 338328 h 457200"/>
              <a:gd name="connsiteX2" fmla="*/ 786384 w 1563624"/>
              <a:gd name="connsiteY2" fmla="*/ 45720 h 457200"/>
              <a:gd name="connsiteX3" fmla="*/ 1563624 w 1563624"/>
              <a:gd name="connsiteY3" fmla="*/ 64008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63624" h="457200">
                <a:moveTo>
                  <a:pt x="0" y="457200"/>
                </a:moveTo>
                <a:cubicBezTo>
                  <a:pt x="199644" y="432054"/>
                  <a:pt x="399288" y="406908"/>
                  <a:pt x="530352" y="338328"/>
                </a:cubicBezTo>
                <a:cubicBezTo>
                  <a:pt x="661416" y="269748"/>
                  <a:pt x="614172" y="91440"/>
                  <a:pt x="786384" y="45720"/>
                </a:cubicBezTo>
                <a:cubicBezTo>
                  <a:pt x="958596" y="0"/>
                  <a:pt x="1261110" y="32004"/>
                  <a:pt x="1563624" y="64008"/>
                </a:cubicBezTo>
              </a:path>
            </a:pathLst>
          </a:custGeom>
          <a:ln w="19050">
            <a:solidFill>
              <a:srgbClr val="00B05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9" name="Object 68"/>
          <p:cNvGraphicFramePr>
            <a:graphicFrameLocks noChangeAspect="1"/>
          </p:cNvGraphicFramePr>
          <p:nvPr/>
        </p:nvGraphicFramePr>
        <p:xfrm>
          <a:off x="6284150" y="438912"/>
          <a:ext cx="1735138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66" name="Equation" r:id="rId5" imgW="1041120" imgH="228600" progId="Equation.DSMT4">
                  <p:embed/>
                </p:oleObj>
              </mc:Choice>
              <mc:Fallback>
                <p:oleObj name="Equation" r:id="rId5" imgW="1041120" imgH="228600" progId="Equation.DSMT4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84150" y="438912"/>
                        <a:ext cx="1735138" cy="381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3" name="Arc 72"/>
          <p:cNvSpPr/>
          <p:nvPr/>
        </p:nvSpPr>
        <p:spPr>
          <a:xfrm rot="10800000">
            <a:off x="2285999" y="2929126"/>
            <a:ext cx="2209799" cy="423674"/>
          </a:xfrm>
          <a:prstGeom prst="arc">
            <a:avLst>
              <a:gd name="adj1" fmla="val 11024736"/>
              <a:gd name="adj2" fmla="val 79016"/>
            </a:avLst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reeform 73"/>
          <p:cNvSpPr/>
          <p:nvPr/>
        </p:nvSpPr>
        <p:spPr>
          <a:xfrm rot="21392353">
            <a:off x="4351335" y="2827357"/>
            <a:ext cx="1391964" cy="374399"/>
          </a:xfrm>
          <a:custGeom>
            <a:avLst/>
            <a:gdLst>
              <a:gd name="connsiteX0" fmla="*/ 0 w 1563624"/>
              <a:gd name="connsiteY0" fmla="*/ 457200 h 457200"/>
              <a:gd name="connsiteX1" fmla="*/ 530352 w 1563624"/>
              <a:gd name="connsiteY1" fmla="*/ 338328 h 457200"/>
              <a:gd name="connsiteX2" fmla="*/ 786384 w 1563624"/>
              <a:gd name="connsiteY2" fmla="*/ 45720 h 457200"/>
              <a:gd name="connsiteX3" fmla="*/ 1563624 w 1563624"/>
              <a:gd name="connsiteY3" fmla="*/ 64008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63624" h="457200">
                <a:moveTo>
                  <a:pt x="0" y="457200"/>
                </a:moveTo>
                <a:cubicBezTo>
                  <a:pt x="199644" y="432054"/>
                  <a:pt x="399288" y="406908"/>
                  <a:pt x="530352" y="338328"/>
                </a:cubicBezTo>
                <a:cubicBezTo>
                  <a:pt x="661416" y="269748"/>
                  <a:pt x="614172" y="91440"/>
                  <a:pt x="786384" y="45720"/>
                </a:cubicBezTo>
                <a:cubicBezTo>
                  <a:pt x="958596" y="0"/>
                  <a:pt x="1261110" y="32004"/>
                  <a:pt x="1563624" y="64008"/>
                </a:cubicBezTo>
              </a:path>
            </a:pathLst>
          </a:custGeom>
          <a:ln w="19050">
            <a:solidFill>
              <a:srgbClr val="00B05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5611" name="Object 11"/>
          <p:cNvGraphicFramePr>
            <a:graphicFrameLocks noChangeAspect="1"/>
          </p:cNvGraphicFramePr>
          <p:nvPr/>
        </p:nvGraphicFramePr>
        <p:xfrm>
          <a:off x="5862638" y="2590800"/>
          <a:ext cx="2138362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67" name="Equation" r:id="rId7" imgW="1282680" imgH="228600" progId="Equation.DSMT4">
                  <p:embed/>
                </p:oleObj>
              </mc:Choice>
              <mc:Fallback>
                <p:oleObj name="Equation" r:id="rId7" imgW="1282680" imgH="228600" progId="Equation.DSMT4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2638" y="2590800"/>
                        <a:ext cx="2138362" cy="381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5" name="Text Box 9"/>
          <p:cNvSpPr txBox="1">
            <a:spLocks noChangeArrowheads="1"/>
          </p:cNvSpPr>
          <p:nvPr/>
        </p:nvSpPr>
        <p:spPr bwMode="auto">
          <a:xfrm>
            <a:off x="5867400" y="2971800"/>
            <a:ext cx="2743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Contour line</a:t>
            </a:r>
          </a:p>
          <a:p>
            <a:r>
              <a:rPr lang="en-US" dirty="0" smtClean="0">
                <a:latin typeface="Comic Sans MS" pitchFamily="66" charset="0"/>
              </a:rPr>
              <a:t>1D </a:t>
            </a:r>
            <a:r>
              <a:rPr lang="en-US" dirty="0" err="1" smtClean="0">
                <a:latin typeface="Comic Sans MS" pitchFamily="66" charset="0"/>
              </a:rPr>
              <a:t>equi</a:t>
            </a:r>
            <a:r>
              <a:rPr lang="en-US" dirty="0" smtClean="0">
                <a:latin typeface="Comic Sans MS" pitchFamily="66" charset="0"/>
              </a:rPr>
              <a:t>-value “surface”</a:t>
            </a:r>
          </a:p>
        </p:txBody>
      </p:sp>
      <p:sp>
        <p:nvSpPr>
          <p:cNvPr id="76" name="Text Box 9"/>
          <p:cNvSpPr txBox="1">
            <a:spLocks noChangeArrowheads="1"/>
          </p:cNvSpPr>
          <p:nvPr/>
        </p:nvSpPr>
        <p:spPr bwMode="auto">
          <a:xfrm>
            <a:off x="6248400" y="914400"/>
            <a:ext cx="152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2D surface in 3D space</a:t>
            </a:r>
          </a:p>
        </p:txBody>
      </p:sp>
      <p:sp>
        <p:nvSpPr>
          <p:cNvPr id="77" name="Text Box 9"/>
          <p:cNvSpPr txBox="1">
            <a:spLocks noChangeArrowheads="1"/>
          </p:cNvSpPr>
          <p:nvPr/>
        </p:nvSpPr>
        <p:spPr bwMode="auto">
          <a:xfrm>
            <a:off x="0" y="6248400"/>
            <a:ext cx="33528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omic Sans MS" pitchFamily="66" charset="0"/>
              </a:rPr>
              <a:t>Note that one could consider  </a:t>
            </a:r>
          </a:p>
        </p:txBody>
      </p:sp>
      <p:graphicFrame>
        <p:nvGraphicFramePr>
          <p:cNvPr id="25612" name="Object 12"/>
          <p:cNvGraphicFramePr>
            <a:graphicFrameLocks noChangeAspect="1"/>
          </p:cNvGraphicFramePr>
          <p:nvPr/>
        </p:nvGraphicFramePr>
        <p:xfrm>
          <a:off x="2846832" y="6248400"/>
          <a:ext cx="1600200" cy="3513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68" name="Equation" r:id="rId9" imgW="1041120" imgH="228600" progId="Equation.DSMT4">
                  <p:embed/>
                </p:oleObj>
              </mc:Choice>
              <mc:Fallback>
                <p:oleObj name="Equation" r:id="rId9" imgW="1041120" imgH="228600" progId="Equation.DSMT4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6832" y="6248400"/>
                        <a:ext cx="1600200" cy="35137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8" name="Text Box 9"/>
          <p:cNvSpPr txBox="1">
            <a:spLocks noChangeArrowheads="1"/>
          </p:cNvSpPr>
          <p:nvPr/>
        </p:nvSpPr>
        <p:spPr bwMode="auto">
          <a:xfrm>
            <a:off x="4370832" y="6248400"/>
            <a:ext cx="2743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omic Sans MS" pitchFamily="66" charset="0"/>
              </a:rPr>
              <a:t>as </a:t>
            </a:r>
            <a:r>
              <a:rPr lang="en-US" sz="1600" dirty="0" err="1" smtClean="0">
                <a:latin typeface="Comic Sans MS" pitchFamily="66" charset="0"/>
              </a:rPr>
              <a:t>equi</a:t>
            </a:r>
            <a:r>
              <a:rPr lang="en-US" sz="1600" dirty="0" smtClean="0">
                <a:latin typeface="Comic Sans MS" pitchFamily="66" charset="0"/>
              </a:rPr>
              <a:t>-value surface of </a:t>
            </a:r>
          </a:p>
        </p:txBody>
      </p:sp>
      <p:graphicFrame>
        <p:nvGraphicFramePr>
          <p:cNvPr id="25613" name="Object 13"/>
          <p:cNvGraphicFramePr>
            <a:graphicFrameLocks noChangeAspect="1"/>
          </p:cNvGraphicFramePr>
          <p:nvPr/>
        </p:nvGraphicFramePr>
        <p:xfrm>
          <a:off x="6705600" y="6248400"/>
          <a:ext cx="2209800" cy="3060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69" name="Equation" r:id="rId10" imgW="1650960" imgH="228600" progId="Equation.DSMT4">
                  <p:embed/>
                </p:oleObj>
              </mc:Choice>
              <mc:Fallback>
                <p:oleObj name="Equation" r:id="rId10" imgW="1650960" imgH="228600" progId="Equation.DSMT4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0" y="6248400"/>
                        <a:ext cx="2209800" cy="30603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25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25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25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73" grpId="0" animBg="1"/>
      <p:bldP spid="74" grpId="0" animBg="1"/>
      <p:bldP spid="75" grpId="0"/>
      <p:bldP spid="76" grpId="0"/>
      <p:bldP spid="77" grpId="0"/>
      <p:bldP spid="7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9"/>
          <p:cNvSpPr txBox="1">
            <a:spLocks noChangeArrowheads="1"/>
          </p:cNvSpPr>
          <p:nvPr/>
        </p:nvSpPr>
        <p:spPr bwMode="auto">
          <a:xfrm>
            <a:off x="457200" y="228600"/>
            <a:ext cx="6248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Some properties of equipotential surfaces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152400" y="277368"/>
            <a:ext cx="228600" cy="228600"/>
          </a:xfrm>
          <a:prstGeom prst="ellipse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 Box 9"/>
          <p:cNvSpPr txBox="1">
            <a:spLocks noChangeArrowheads="1"/>
          </p:cNvSpPr>
          <p:nvPr/>
        </p:nvSpPr>
        <p:spPr bwMode="auto">
          <a:xfrm>
            <a:off x="304800" y="697468"/>
            <a:ext cx="8686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-in general an equipotential surface is a </a:t>
            </a:r>
            <a:r>
              <a:rPr lang="en-US" dirty="0" err="1" smtClean="0">
                <a:latin typeface="Comic Sans MS" pitchFamily="66" charset="0"/>
              </a:rPr>
              <a:t>hypersurface</a:t>
            </a:r>
            <a:r>
              <a:rPr lang="en-US" dirty="0" smtClean="0">
                <a:latin typeface="Comic Sans MS" pitchFamily="66" charset="0"/>
              </a:rPr>
              <a:t> defined by V(</a:t>
            </a:r>
            <a:r>
              <a:rPr lang="en-US" dirty="0" err="1" smtClean="0">
                <a:latin typeface="Comic Sans MS" pitchFamily="66" charset="0"/>
              </a:rPr>
              <a:t>x,y,z</a:t>
            </a:r>
            <a:r>
              <a:rPr lang="en-US" dirty="0" smtClean="0">
                <a:latin typeface="Comic Sans MS" pitchFamily="66" charset="0"/>
              </a:rPr>
              <a:t>)=const</a:t>
            </a:r>
          </a:p>
        </p:txBody>
      </p:sp>
      <p:sp>
        <p:nvSpPr>
          <p:cNvPr id="38" name="Text Box 9"/>
          <p:cNvSpPr txBox="1">
            <a:spLocks noChangeArrowheads="1"/>
          </p:cNvSpPr>
          <p:nvPr/>
        </p:nvSpPr>
        <p:spPr bwMode="auto">
          <a:xfrm>
            <a:off x="457200" y="1639669"/>
            <a:ext cx="6248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-per definition V is the same everywhere on the surface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40" name="AutoShape 7"/>
          <p:cNvSpPr>
            <a:spLocks noChangeArrowheads="1"/>
          </p:cNvSpPr>
          <p:nvPr/>
        </p:nvSpPr>
        <p:spPr bwMode="auto">
          <a:xfrm>
            <a:off x="685800" y="2133600"/>
            <a:ext cx="304800" cy="152400"/>
          </a:xfrm>
          <a:prstGeom prst="rightArrow">
            <a:avLst>
              <a:gd name="adj1" fmla="val 50000"/>
              <a:gd name="adj2" fmla="val 3333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n-US"/>
          </a:p>
        </p:txBody>
      </p:sp>
      <p:sp>
        <p:nvSpPr>
          <p:cNvPr id="43" name="Text Box 9"/>
          <p:cNvSpPr txBox="1">
            <a:spLocks noChangeArrowheads="1"/>
          </p:cNvSpPr>
          <p:nvPr/>
        </p:nvSpPr>
        <p:spPr bwMode="auto">
          <a:xfrm>
            <a:off x="457200" y="2297668"/>
            <a:ext cx="8153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If you move a test charge q</a:t>
            </a:r>
            <a:r>
              <a:rPr lang="en-US" baseline="-25000" dirty="0" smtClean="0">
                <a:latin typeface="Comic Sans MS" pitchFamily="66" charset="0"/>
              </a:rPr>
              <a:t>0</a:t>
            </a:r>
            <a:r>
              <a:rPr lang="en-US" dirty="0" smtClean="0">
                <a:latin typeface="Comic Sans MS" pitchFamily="66" charset="0"/>
              </a:rPr>
              <a:t> on this surface the potential energy U= q</a:t>
            </a:r>
            <a:r>
              <a:rPr lang="en-US" baseline="-25000" dirty="0" smtClean="0">
                <a:latin typeface="Comic Sans MS" pitchFamily="66" charset="0"/>
              </a:rPr>
              <a:t>0</a:t>
            </a:r>
            <a:r>
              <a:rPr lang="en-US" dirty="0" smtClean="0">
                <a:latin typeface="Comic Sans MS" pitchFamily="66" charset="0"/>
              </a:rPr>
              <a:t>V</a:t>
            </a:r>
          </a:p>
          <a:p>
            <a:r>
              <a:rPr lang="en-US" dirty="0" smtClean="0">
                <a:latin typeface="Comic Sans MS" pitchFamily="66" charset="0"/>
              </a:rPr>
              <a:t>remains constant 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46" name="AutoShape 7"/>
          <p:cNvSpPr>
            <a:spLocks noChangeArrowheads="1"/>
          </p:cNvSpPr>
          <p:nvPr/>
        </p:nvSpPr>
        <p:spPr bwMode="auto">
          <a:xfrm>
            <a:off x="2438400" y="2715768"/>
            <a:ext cx="304800" cy="152400"/>
          </a:xfrm>
          <a:prstGeom prst="rightArrow">
            <a:avLst>
              <a:gd name="adj1" fmla="val 50000"/>
              <a:gd name="adj2" fmla="val 3333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n-US"/>
          </a:p>
        </p:txBody>
      </p:sp>
      <p:sp>
        <p:nvSpPr>
          <p:cNvPr id="47" name="Text Box 9"/>
          <p:cNvSpPr txBox="1">
            <a:spLocks noChangeArrowheads="1"/>
          </p:cNvSpPr>
          <p:nvPr/>
        </p:nvSpPr>
        <p:spPr bwMode="auto">
          <a:xfrm>
            <a:off x="2819400" y="2590800"/>
            <a:ext cx="1828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no work done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55" name="Right Brace 54"/>
          <p:cNvSpPr/>
          <p:nvPr/>
        </p:nvSpPr>
        <p:spPr>
          <a:xfrm rot="5400000">
            <a:off x="3505200" y="2438400"/>
            <a:ext cx="304800" cy="13716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3593592" y="3276600"/>
            <a:ext cx="5747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if E-field does no work along path of test charge on surface </a:t>
            </a:r>
            <a:endParaRPr lang="en-US" dirty="0"/>
          </a:p>
        </p:txBody>
      </p:sp>
      <p:sp>
        <p:nvSpPr>
          <p:cNvPr id="57" name="AutoShape 7"/>
          <p:cNvSpPr>
            <a:spLocks noChangeArrowheads="1"/>
          </p:cNvSpPr>
          <p:nvPr/>
        </p:nvSpPr>
        <p:spPr bwMode="auto">
          <a:xfrm>
            <a:off x="3733800" y="3657600"/>
            <a:ext cx="304800" cy="152400"/>
          </a:xfrm>
          <a:prstGeom prst="rightArrow">
            <a:avLst>
              <a:gd name="adj1" fmla="val 50000"/>
              <a:gd name="adj2" fmla="val 3333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4038600" y="3544300"/>
            <a:ext cx="2240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E-field normal surface</a:t>
            </a:r>
            <a:endParaRPr lang="en-US" dirty="0"/>
          </a:p>
        </p:txBody>
      </p:sp>
      <p:pic>
        <p:nvPicPr>
          <p:cNvPr id="55297" name="Picture 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4800" y="2895502"/>
            <a:ext cx="2743200" cy="2739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" name="Freeform 59"/>
          <p:cNvSpPr/>
          <p:nvPr/>
        </p:nvSpPr>
        <p:spPr>
          <a:xfrm>
            <a:off x="1315212" y="3611880"/>
            <a:ext cx="888492" cy="1363980"/>
          </a:xfrm>
          <a:custGeom>
            <a:avLst/>
            <a:gdLst>
              <a:gd name="connsiteX0" fmla="*/ 19812 w 888492"/>
              <a:gd name="connsiteY0" fmla="*/ 0 h 1363980"/>
              <a:gd name="connsiteX1" fmla="*/ 1524 w 888492"/>
              <a:gd name="connsiteY1" fmla="*/ 292608 h 1363980"/>
              <a:gd name="connsiteX2" fmla="*/ 28956 w 888492"/>
              <a:gd name="connsiteY2" fmla="*/ 685800 h 1363980"/>
              <a:gd name="connsiteX3" fmla="*/ 65532 w 888492"/>
              <a:gd name="connsiteY3" fmla="*/ 1088136 h 1363980"/>
              <a:gd name="connsiteX4" fmla="*/ 230124 w 888492"/>
              <a:gd name="connsiteY4" fmla="*/ 1261872 h 1363980"/>
              <a:gd name="connsiteX5" fmla="*/ 513588 w 888492"/>
              <a:gd name="connsiteY5" fmla="*/ 1316736 h 1363980"/>
              <a:gd name="connsiteX6" fmla="*/ 696468 w 888492"/>
              <a:gd name="connsiteY6" fmla="*/ 1335024 h 1363980"/>
              <a:gd name="connsiteX7" fmla="*/ 888492 w 888492"/>
              <a:gd name="connsiteY7" fmla="*/ 1143000 h 1363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88492" h="1363980">
                <a:moveTo>
                  <a:pt x="19812" y="0"/>
                </a:moveTo>
                <a:cubicBezTo>
                  <a:pt x="9906" y="89154"/>
                  <a:pt x="0" y="178308"/>
                  <a:pt x="1524" y="292608"/>
                </a:cubicBezTo>
                <a:cubicBezTo>
                  <a:pt x="3048" y="406908"/>
                  <a:pt x="18288" y="553212"/>
                  <a:pt x="28956" y="685800"/>
                </a:cubicBezTo>
                <a:cubicBezTo>
                  <a:pt x="39624" y="818388"/>
                  <a:pt x="32004" y="992124"/>
                  <a:pt x="65532" y="1088136"/>
                </a:cubicBezTo>
                <a:cubicBezTo>
                  <a:pt x="99060" y="1184148"/>
                  <a:pt x="155448" y="1223772"/>
                  <a:pt x="230124" y="1261872"/>
                </a:cubicBezTo>
                <a:cubicBezTo>
                  <a:pt x="304800" y="1299972"/>
                  <a:pt x="435864" y="1304544"/>
                  <a:pt x="513588" y="1316736"/>
                </a:cubicBezTo>
                <a:cubicBezTo>
                  <a:pt x="591312" y="1328928"/>
                  <a:pt x="633984" y="1363980"/>
                  <a:pt x="696468" y="1335024"/>
                </a:cubicBezTo>
                <a:cubicBezTo>
                  <a:pt x="758952" y="1306068"/>
                  <a:pt x="823722" y="1224534"/>
                  <a:pt x="888492" y="1143000"/>
                </a:cubicBezTo>
              </a:path>
            </a:pathLst>
          </a:cu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2" name="Straight Connector 61"/>
          <p:cNvCxnSpPr/>
          <p:nvPr/>
        </p:nvCxnSpPr>
        <p:spPr>
          <a:xfrm rot="5400000">
            <a:off x="1239012" y="4338828"/>
            <a:ext cx="2286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Oval 62"/>
          <p:cNvSpPr/>
          <p:nvPr/>
        </p:nvSpPr>
        <p:spPr>
          <a:xfrm>
            <a:off x="1295400" y="35814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2133600" y="47244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/>
          <p:cNvSpPr txBox="1"/>
          <p:nvPr/>
        </p:nvSpPr>
        <p:spPr>
          <a:xfrm>
            <a:off x="1008888" y="4145280"/>
            <a:ext cx="386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</a:t>
            </a:r>
            <a:r>
              <a:rPr lang="en-US" u="sng" dirty="0" err="1" smtClean="0"/>
              <a:t>r</a:t>
            </a:r>
            <a:endParaRPr lang="en-US" u="sng" dirty="0"/>
          </a:p>
        </p:txBody>
      </p:sp>
      <p:cxnSp>
        <p:nvCxnSpPr>
          <p:cNvPr id="67" name="Straight Arrow Connector 66"/>
          <p:cNvCxnSpPr/>
          <p:nvPr/>
        </p:nvCxnSpPr>
        <p:spPr>
          <a:xfrm>
            <a:off x="1371600" y="4343400"/>
            <a:ext cx="533400" cy="1588"/>
          </a:xfrm>
          <a:prstGeom prst="straightConnector1">
            <a:avLst/>
          </a:prstGeom>
          <a:ln w="38100">
            <a:solidFill>
              <a:srgbClr val="F876D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1524000" y="3886200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solidFill>
                  <a:srgbClr val="F876DC"/>
                </a:solidFill>
              </a:rPr>
              <a:t>E</a:t>
            </a:r>
            <a:endParaRPr lang="en-US" b="1" u="sng" dirty="0">
              <a:solidFill>
                <a:srgbClr val="F876DC"/>
              </a:solidFill>
            </a:endParaRPr>
          </a:p>
        </p:txBody>
      </p:sp>
      <p:graphicFrame>
        <p:nvGraphicFramePr>
          <p:cNvPr id="69" name="Object 68"/>
          <p:cNvGraphicFramePr>
            <a:graphicFrameLocks noChangeAspect="1"/>
          </p:cNvGraphicFramePr>
          <p:nvPr/>
        </p:nvGraphicFramePr>
        <p:xfrm>
          <a:off x="6263640" y="3513826"/>
          <a:ext cx="838200" cy="600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82" name="Equation" r:id="rId5" imgW="672840" imgH="482400" progId="Equation.DSMT4">
                  <p:embed/>
                </p:oleObj>
              </mc:Choice>
              <mc:Fallback>
                <p:oleObj name="Equation" r:id="rId5" imgW="672840" imgH="48240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63640" y="3513826"/>
                        <a:ext cx="838200" cy="6009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0" name="TextBox 69"/>
          <p:cNvSpPr txBox="1"/>
          <p:nvPr/>
        </p:nvSpPr>
        <p:spPr>
          <a:xfrm>
            <a:off x="3581401" y="3927475"/>
            <a:ext cx="4241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It is a general property of the gradient of a </a:t>
            </a:r>
            <a:r>
              <a:rPr lang="en-US" dirty="0" smtClean="0">
                <a:solidFill>
                  <a:srgbClr val="00B050"/>
                </a:solidFill>
              </a:rPr>
              <a:t>function that </a:t>
            </a:r>
            <a:endParaRPr lang="en-US" dirty="0">
              <a:solidFill>
                <a:srgbClr val="00B050"/>
              </a:solidFill>
            </a:endParaRPr>
          </a:p>
        </p:txBody>
      </p:sp>
      <p:graphicFrame>
        <p:nvGraphicFramePr>
          <p:cNvPr id="5529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0581130"/>
              </p:ext>
            </p:extLst>
          </p:nvPr>
        </p:nvGraphicFramePr>
        <p:xfrm>
          <a:off x="5077545" y="4195175"/>
          <a:ext cx="3579812" cy="5451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83" name="Equation" r:id="rId7" imgW="2997000" imgH="457200" progId="Equation.DSMT4">
                  <p:embed/>
                </p:oleObj>
              </mc:Choice>
              <mc:Fallback>
                <p:oleObj name="Equation" r:id="rId7" imgW="2997000" imgH="45720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7545" y="4195175"/>
                        <a:ext cx="3579812" cy="54511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" name="TextBox 70"/>
          <p:cNvSpPr txBox="1"/>
          <p:nvPr/>
        </p:nvSpPr>
        <p:spPr>
          <a:xfrm>
            <a:off x="304800" y="5638800"/>
            <a:ext cx="4313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Simple 2D example for this general property</a:t>
            </a:r>
            <a:endParaRPr lang="en-US" dirty="0">
              <a:solidFill>
                <a:srgbClr val="00B050"/>
              </a:solidFill>
            </a:endParaRPr>
          </a:p>
        </p:txBody>
      </p:sp>
      <p:graphicFrame>
        <p:nvGraphicFramePr>
          <p:cNvPr id="55300" name="Object 4"/>
          <p:cNvGraphicFramePr>
            <a:graphicFrameLocks noChangeAspect="1"/>
          </p:cNvGraphicFramePr>
          <p:nvPr/>
        </p:nvGraphicFramePr>
        <p:xfrm>
          <a:off x="381000" y="6019800"/>
          <a:ext cx="1344613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84" name="Equation" r:id="rId9" imgW="1079280" imgH="482400" progId="Equation.DSMT4">
                  <p:embed/>
                </p:oleObj>
              </mc:Choice>
              <mc:Fallback>
                <p:oleObj name="Equation" r:id="rId9" imgW="1079280" imgH="48240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6019800"/>
                        <a:ext cx="1344613" cy="600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301" name="Object 5"/>
          <p:cNvGraphicFramePr>
            <a:graphicFrameLocks noChangeAspect="1"/>
          </p:cNvGraphicFramePr>
          <p:nvPr/>
        </p:nvGraphicFramePr>
        <p:xfrm>
          <a:off x="7315200" y="5529072"/>
          <a:ext cx="1612900" cy="284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85" name="Equation" r:id="rId11" imgW="1295280" imgH="228600" progId="Equation.DSMT4">
                  <p:embed/>
                </p:oleObj>
              </mc:Choice>
              <mc:Fallback>
                <p:oleObj name="Equation" r:id="rId11" imgW="1295280" imgH="22860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5200" y="5529072"/>
                        <a:ext cx="1612900" cy="2841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302" name="Object 6"/>
          <p:cNvGraphicFramePr>
            <a:graphicFrameLocks noChangeAspect="1"/>
          </p:cNvGraphicFramePr>
          <p:nvPr/>
        </p:nvGraphicFramePr>
        <p:xfrm>
          <a:off x="4648200" y="4495996"/>
          <a:ext cx="2438400" cy="23620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86" name="Graph" r:id="rId13" imgW="3090240" imgH="2993760" progId="Origin50.Graph">
                  <p:embed/>
                </p:oleObj>
              </mc:Choice>
              <mc:Fallback>
                <p:oleObj name="Graph" r:id="rId13" imgW="3090240" imgH="2993760" progId="Origin50.Graph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4495996"/>
                        <a:ext cx="2438400" cy="23620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2" name="Freeform 71"/>
          <p:cNvSpPr/>
          <p:nvPr/>
        </p:nvSpPr>
        <p:spPr>
          <a:xfrm rot="938495">
            <a:off x="6439472" y="5357245"/>
            <a:ext cx="1323955" cy="468716"/>
          </a:xfrm>
          <a:custGeom>
            <a:avLst/>
            <a:gdLst>
              <a:gd name="connsiteX0" fmla="*/ 0 w 1563624"/>
              <a:gd name="connsiteY0" fmla="*/ 457200 h 457200"/>
              <a:gd name="connsiteX1" fmla="*/ 530352 w 1563624"/>
              <a:gd name="connsiteY1" fmla="*/ 338328 h 457200"/>
              <a:gd name="connsiteX2" fmla="*/ 786384 w 1563624"/>
              <a:gd name="connsiteY2" fmla="*/ 45720 h 457200"/>
              <a:gd name="connsiteX3" fmla="*/ 1563624 w 1563624"/>
              <a:gd name="connsiteY3" fmla="*/ 64008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63624" h="457200">
                <a:moveTo>
                  <a:pt x="0" y="457200"/>
                </a:moveTo>
                <a:cubicBezTo>
                  <a:pt x="199644" y="432054"/>
                  <a:pt x="399288" y="406908"/>
                  <a:pt x="530352" y="338328"/>
                </a:cubicBezTo>
                <a:cubicBezTo>
                  <a:pt x="661416" y="269748"/>
                  <a:pt x="614172" y="91440"/>
                  <a:pt x="786384" y="45720"/>
                </a:cubicBezTo>
                <a:cubicBezTo>
                  <a:pt x="958596" y="0"/>
                  <a:pt x="1261110" y="32004"/>
                  <a:pt x="1563624" y="64008"/>
                </a:cubicBezTo>
              </a:path>
            </a:pathLst>
          </a:custGeom>
          <a:ln w="19050">
            <a:solidFill>
              <a:srgbClr val="00B05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5303" name="Object 7"/>
          <p:cNvGraphicFramePr>
            <a:graphicFrameLocks noChangeAspect="1"/>
          </p:cNvGraphicFramePr>
          <p:nvPr/>
        </p:nvGraphicFramePr>
        <p:xfrm>
          <a:off x="6553200" y="4876800"/>
          <a:ext cx="1138237" cy="315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87" name="Equation" r:id="rId15" imgW="914400" imgH="253800" progId="Equation.DSMT4">
                  <p:embed/>
                </p:oleObj>
              </mc:Choice>
              <mc:Fallback>
                <p:oleObj name="Equation" r:id="rId15" imgW="914400" imgH="25380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3200" y="4876800"/>
                        <a:ext cx="1138237" cy="3159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8664086" y="424638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7426343" y="6077756"/>
            <a:ext cx="15088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</a:t>
            </a:r>
            <a:r>
              <a:rPr lang="en-US" dirty="0" smtClean="0">
                <a:hlinkClick r:id="rId17"/>
              </a:rPr>
              <a:t>click here for</a:t>
            </a:r>
          </a:p>
          <a:p>
            <a:r>
              <a:rPr lang="en-US" dirty="0" smtClean="0">
                <a:hlinkClick r:id="rId17"/>
              </a:rPr>
              <a:t>  proof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500"/>
                                        <p:tgtEl>
                                          <p:spTgt spid="55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"/>
                            </p:stCondLst>
                            <p:childTnLst>
                              <p:par>
                                <p:cTn id="87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500"/>
                            </p:stCondLst>
                            <p:childTnLst>
                              <p:par>
                                <p:cTn id="9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0" dur="500"/>
                                        <p:tgtEl>
                                          <p:spTgt spid="55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0" dur="500"/>
                                        <p:tgtEl>
                                          <p:spTgt spid="55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4" dur="500"/>
                                        <p:tgtEl>
                                          <p:spTgt spid="55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2" dur="500"/>
                                        <p:tgtEl>
                                          <p:spTgt spid="55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7" dur="500"/>
                                        <p:tgtEl>
                                          <p:spTgt spid="55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 animBg="1"/>
      <p:bldP spid="33" grpId="0"/>
      <p:bldP spid="38" grpId="0"/>
      <p:bldP spid="40" grpId="0" animBg="1"/>
      <p:bldP spid="43" grpId="0"/>
      <p:bldP spid="46" grpId="0" animBg="1"/>
      <p:bldP spid="47" grpId="0"/>
      <p:bldP spid="55" grpId="0" animBg="1"/>
      <p:bldP spid="56" grpId="0"/>
      <p:bldP spid="57" grpId="0" animBg="1"/>
      <p:bldP spid="58" grpId="0"/>
      <p:bldP spid="60" grpId="0" animBg="1"/>
      <p:bldP spid="63" grpId="0" animBg="1"/>
      <p:bldP spid="64" grpId="0" animBg="1"/>
      <p:bldP spid="65" grpId="0"/>
      <p:bldP spid="68" grpId="0"/>
      <p:bldP spid="70" grpId="0"/>
      <p:bldP spid="71" grpId="0"/>
      <p:bldP spid="72" grpId="0" animBg="1"/>
      <p:bldP spid="2" grpId="0"/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3276600" y="3352800"/>
            <a:ext cx="458114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How do we get the circle solution ?</a:t>
            </a:r>
          </a:p>
          <a:p>
            <a:r>
              <a:rPr lang="en-US" dirty="0" smtClean="0">
                <a:latin typeface="Comic Sans MS" pitchFamily="66" charset="0"/>
              </a:rPr>
              <a:t>Remember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982968" y="4038600"/>
            <a:ext cx="2133600" cy="685800"/>
          </a:xfrm>
          <a:prstGeom prst="rect">
            <a:avLst/>
          </a:prstGeom>
          <a:solidFill>
            <a:schemeClr val="accent1"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utoShape 4"/>
          <p:cNvSpPr>
            <a:spLocks noChangeArrowheads="1"/>
          </p:cNvSpPr>
          <p:nvPr/>
        </p:nvSpPr>
        <p:spPr bwMode="auto">
          <a:xfrm>
            <a:off x="76200" y="1219200"/>
            <a:ext cx="7620000" cy="838200"/>
          </a:xfrm>
          <a:prstGeom prst="horizontalScroll">
            <a:avLst>
              <a:gd name="adj" fmla="val 12500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5" name="Text Box 9"/>
          <p:cNvSpPr txBox="1">
            <a:spLocks noChangeArrowheads="1"/>
          </p:cNvSpPr>
          <p:nvPr/>
        </p:nvSpPr>
        <p:spPr bwMode="auto">
          <a:xfrm>
            <a:off x="228600" y="381000"/>
            <a:ext cx="6248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-no point can be at different potentials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26" name="AutoShape 7"/>
          <p:cNvSpPr>
            <a:spLocks noChangeArrowheads="1"/>
          </p:cNvSpPr>
          <p:nvPr/>
        </p:nvSpPr>
        <p:spPr bwMode="auto">
          <a:xfrm>
            <a:off x="4648200" y="521732"/>
            <a:ext cx="304800" cy="152400"/>
          </a:xfrm>
          <a:prstGeom prst="rightArrow">
            <a:avLst>
              <a:gd name="adj1" fmla="val 50000"/>
              <a:gd name="adj2" fmla="val 3333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Text Box 9"/>
          <p:cNvSpPr txBox="1">
            <a:spLocks noChangeArrowheads="1"/>
          </p:cNvSpPr>
          <p:nvPr/>
        </p:nvSpPr>
        <p:spPr bwMode="auto">
          <a:xfrm>
            <a:off x="5029200" y="387620"/>
            <a:ext cx="3886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equipotential surfaces never touch</a:t>
            </a:r>
          </a:p>
          <a:p>
            <a:r>
              <a:rPr lang="en-US" dirty="0" smtClean="0">
                <a:latin typeface="Comic Sans MS" pitchFamily="66" charset="0"/>
              </a:rPr>
              <a:t>or intersect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28" name="Text Box 9"/>
          <p:cNvSpPr txBox="1">
            <a:spLocks noChangeArrowheads="1"/>
          </p:cNvSpPr>
          <p:nvPr/>
        </p:nvSpPr>
        <p:spPr bwMode="auto">
          <a:xfrm>
            <a:off x="228600" y="1404449"/>
            <a:ext cx="8610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-field lines and equipotential surfaces are always perpendicular</a:t>
            </a:r>
            <a:endParaRPr lang="en-US" dirty="0">
              <a:latin typeface="Comic Sans MS" pitchFamily="66" charset="0"/>
            </a:endParaRPr>
          </a:p>
        </p:txBody>
      </p:sp>
      <p:pic>
        <p:nvPicPr>
          <p:cNvPr id="5324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2819400"/>
            <a:ext cx="2505075" cy="318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 Box 9"/>
          <p:cNvSpPr txBox="1">
            <a:spLocks noChangeArrowheads="1"/>
          </p:cNvSpPr>
          <p:nvPr/>
        </p:nvSpPr>
        <p:spPr bwMode="auto">
          <a:xfrm>
            <a:off x="0" y="2209800"/>
            <a:ext cx="8915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  <a:latin typeface="Comic Sans MS" pitchFamily="66" charset="0"/>
              </a:rPr>
              <a:t>Examples from our textbook Young and Freedman University Physics page 799</a:t>
            </a:r>
            <a:endParaRPr lang="en-US" b="1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34" name="Freeform 33"/>
          <p:cNvSpPr/>
          <p:nvPr/>
        </p:nvSpPr>
        <p:spPr>
          <a:xfrm rot="3060847">
            <a:off x="1727651" y="4469276"/>
            <a:ext cx="1527831" cy="468716"/>
          </a:xfrm>
          <a:custGeom>
            <a:avLst/>
            <a:gdLst>
              <a:gd name="connsiteX0" fmla="*/ 0 w 1563624"/>
              <a:gd name="connsiteY0" fmla="*/ 457200 h 457200"/>
              <a:gd name="connsiteX1" fmla="*/ 530352 w 1563624"/>
              <a:gd name="connsiteY1" fmla="*/ 338328 h 457200"/>
              <a:gd name="connsiteX2" fmla="*/ 786384 w 1563624"/>
              <a:gd name="connsiteY2" fmla="*/ 45720 h 457200"/>
              <a:gd name="connsiteX3" fmla="*/ 1563624 w 1563624"/>
              <a:gd name="connsiteY3" fmla="*/ 64008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63624" h="457200">
                <a:moveTo>
                  <a:pt x="0" y="457200"/>
                </a:moveTo>
                <a:cubicBezTo>
                  <a:pt x="199644" y="432054"/>
                  <a:pt x="399288" y="406908"/>
                  <a:pt x="530352" y="338328"/>
                </a:cubicBezTo>
                <a:cubicBezTo>
                  <a:pt x="661416" y="269748"/>
                  <a:pt x="614172" y="91440"/>
                  <a:pt x="786384" y="45720"/>
                </a:cubicBezTo>
                <a:cubicBezTo>
                  <a:pt x="958596" y="0"/>
                  <a:pt x="1261110" y="32004"/>
                  <a:pt x="1563624" y="64008"/>
                </a:cubicBezTo>
              </a:path>
            </a:pathLst>
          </a:custGeom>
          <a:ln w="19050">
            <a:solidFill>
              <a:srgbClr val="00B05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 Box 9"/>
          <p:cNvSpPr txBox="1">
            <a:spLocks noChangeArrowheads="1"/>
          </p:cNvSpPr>
          <p:nvPr/>
        </p:nvSpPr>
        <p:spPr bwMode="auto">
          <a:xfrm>
            <a:off x="2514600" y="5257800"/>
            <a:ext cx="62484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B050"/>
                </a:solidFill>
                <a:latin typeface="Comic Sans MS" pitchFamily="66" charset="0"/>
              </a:rPr>
              <a:t>Similar to higher field line density indicating stronger E-field</a:t>
            </a:r>
            <a:endParaRPr lang="en-US" sz="1600" dirty="0">
              <a:solidFill>
                <a:srgbClr val="00B050"/>
              </a:solidFill>
              <a:latin typeface="Comic Sans MS" pitchFamily="66" charset="0"/>
            </a:endParaRPr>
          </a:p>
        </p:txBody>
      </p:sp>
      <p:sp>
        <p:nvSpPr>
          <p:cNvPr id="37" name="AutoShape 7"/>
          <p:cNvSpPr>
            <a:spLocks noChangeArrowheads="1"/>
          </p:cNvSpPr>
          <p:nvPr/>
        </p:nvSpPr>
        <p:spPr bwMode="auto">
          <a:xfrm>
            <a:off x="2667000" y="6400800"/>
            <a:ext cx="304800" cy="152400"/>
          </a:xfrm>
          <a:prstGeom prst="rightArrow">
            <a:avLst>
              <a:gd name="adj1" fmla="val 50000"/>
              <a:gd name="adj2" fmla="val 3333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n-US"/>
          </a:p>
        </p:txBody>
      </p:sp>
      <p:sp>
        <p:nvSpPr>
          <p:cNvPr id="38" name="Text Box 9"/>
          <p:cNvSpPr txBox="1">
            <a:spLocks noChangeArrowheads="1"/>
          </p:cNvSpPr>
          <p:nvPr/>
        </p:nvSpPr>
        <p:spPr bwMode="auto">
          <a:xfrm>
            <a:off x="2514600" y="5681246"/>
            <a:ext cx="6248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B050"/>
                </a:solidFill>
                <a:latin typeface="Comic Sans MS" pitchFamily="66" charset="0"/>
              </a:rPr>
              <a:t>Higher density of equipotential contour lines indicates a given change</a:t>
            </a:r>
            <a:r>
              <a:rPr lang="en-US" sz="1600" dirty="0">
                <a:solidFill>
                  <a:srgbClr val="00B050"/>
                </a:solidFill>
                <a:latin typeface="Comic Sans MS" pitchFamily="66" charset="0"/>
              </a:rPr>
              <a:t> </a:t>
            </a:r>
            <a:r>
              <a:rPr lang="en-US" sz="1600" dirty="0" smtClean="0">
                <a:solidFill>
                  <a:srgbClr val="00B050"/>
                </a:solidFill>
                <a:latin typeface="Comic Sans MS" pitchFamily="66" charset="0"/>
              </a:rPr>
              <a:t>in the potential takes place with less distance</a:t>
            </a:r>
          </a:p>
        </p:txBody>
      </p:sp>
      <p:sp>
        <p:nvSpPr>
          <p:cNvPr id="40" name="Text Box 9"/>
          <p:cNvSpPr txBox="1">
            <a:spLocks noChangeArrowheads="1"/>
          </p:cNvSpPr>
          <p:nvPr/>
        </p:nvSpPr>
        <p:spPr bwMode="auto">
          <a:xfrm>
            <a:off x="2913888" y="6306312"/>
            <a:ext cx="4267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B050"/>
                </a:solidFill>
                <a:latin typeface="Comic Sans MS" pitchFamily="66" charset="0"/>
              </a:rPr>
              <a:t>visualization of stronger E-field because</a:t>
            </a:r>
          </a:p>
        </p:txBody>
      </p:sp>
      <p:graphicFrame>
        <p:nvGraphicFramePr>
          <p:cNvPr id="53250" name="Object 2"/>
          <p:cNvGraphicFramePr>
            <a:graphicFrameLocks noChangeAspect="1"/>
          </p:cNvGraphicFramePr>
          <p:nvPr/>
        </p:nvGraphicFramePr>
        <p:xfrm>
          <a:off x="7086600" y="6342888"/>
          <a:ext cx="806450" cy="268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06" name="Equation" r:id="rId5" imgW="647640" imgH="215640" progId="Equation.DSMT4">
                  <p:embed/>
                </p:oleObj>
              </mc:Choice>
              <mc:Fallback>
                <p:oleObj name="Equation" r:id="rId5" imgW="647640" imgH="21564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6600" y="6342888"/>
                        <a:ext cx="806450" cy="2682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Text Box 9"/>
          <p:cNvSpPr txBox="1">
            <a:spLocks noChangeArrowheads="1"/>
          </p:cNvSpPr>
          <p:nvPr/>
        </p:nvSpPr>
        <p:spPr bwMode="auto">
          <a:xfrm>
            <a:off x="228600" y="2678668"/>
            <a:ext cx="1905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point charge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47" name="Freeform 46"/>
          <p:cNvSpPr/>
          <p:nvPr/>
        </p:nvSpPr>
        <p:spPr>
          <a:xfrm rot="552190">
            <a:off x="1804010" y="2854251"/>
            <a:ext cx="1440554" cy="644480"/>
          </a:xfrm>
          <a:custGeom>
            <a:avLst/>
            <a:gdLst>
              <a:gd name="connsiteX0" fmla="*/ 0 w 1563624"/>
              <a:gd name="connsiteY0" fmla="*/ 457200 h 457200"/>
              <a:gd name="connsiteX1" fmla="*/ 530352 w 1563624"/>
              <a:gd name="connsiteY1" fmla="*/ 338328 h 457200"/>
              <a:gd name="connsiteX2" fmla="*/ 786384 w 1563624"/>
              <a:gd name="connsiteY2" fmla="*/ 45720 h 457200"/>
              <a:gd name="connsiteX3" fmla="*/ 1563624 w 1563624"/>
              <a:gd name="connsiteY3" fmla="*/ 64008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63624" h="457200">
                <a:moveTo>
                  <a:pt x="0" y="457200"/>
                </a:moveTo>
                <a:cubicBezTo>
                  <a:pt x="199644" y="432054"/>
                  <a:pt x="399288" y="406908"/>
                  <a:pt x="530352" y="338328"/>
                </a:cubicBezTo>
                <a:cubicBezTo>
                  <a:pt x="661416" y="269748"/>
                  <a:pt x="614172" y="91440"/>
                  <a:pt x="786384" y="45720"/>
                </a:cubicBezTo>
                <a:cubicBezTo>
                  <a:pt x="958596" y="0"/>
                  <a:pt x="1261110" y="32004"/>
                  <a:pt x="1563624" y="64008"/>
                </a:cubicBezTo>
              </a:path>
            </a:pathLst>
          </a:custGeom>
          <a:ln w="19050">
            <a:solidFill>
              <a:srgbClr val="F876DC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 Box 9"/>
          <p:cNvSpPr txBox="1">
            <a:spLocks noChangeArrowheads="1"/>
          </p:cNvSpPr>
          <p:nvPr/>
        </p:nvSpPr>
        <p:spPr bwMode="auto">
          <a:xfrm>
            <a:off x="3276600" y="2819400"/>
            <a:ext cx="1676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876DC"/>
                </a:solidFill>
                <a:latin typeface="Comic Sans MS" pitchFamily="66" charset="0"/>
              </a:rPr>
              <a:t>E-field lines</a:t>
            </a:r>
            <a:endParaRPr lang="en-US" dirty="0">
              <a:solidFill>
                <a:srgbClr val="F876DC"/>
              </a:solidFill>
              <a:latin typeface="Comic Sans MS" pitchFamily="66" charset="0"/>
            </a:endParaRPr>
          </a:p>
        </p:txBody>
      </p:sp>
      <p:sp>
        <p:nvSpPr>
          <p:cNvPr id="49" name="Freeform 48"/>
          <p:cNvSpPr/>
          <p:nvPr/>
        </p:nvSpPr>
        <p:spPr>
          <a:xfrm rot="552190">
            <a:off x="2116128" y="3156527"/>
            <a:ext cx="1102829" cy="823162"/>
          </a:xfrm>
          <a:custGeom>
            <a:avLst/>
            <a:gdLst>
              <a:gd name="connsiteX0" fmla="*/ 0 w 1563624"/>
              <a:gd name="connsiteY0" fmla="*/ 457200 h 457200"/>
              <a:gd name="connsiteX1" fmla="*/ 530352 w 1563624"/>
              <a:gd name="connsiteY1" fmla="*/ 338328 h 457200"/>
              <a:gd name="connsiteX2" fmla="*/ 786384 w 1563624"/>
              <a:gd name="connsiteY2" fmla="*/ 45720 h 457200"/>
              <a:gd name="connsiteX3" fmla="*/ 1563624 w 1563624"/>
              <a:gd name="connsiteY3" fmla="*/ 64008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63624" h="457200">
                <a:moveTo>
                  <a:pt x="0" y="457200"/>
                </a:moveTo>
                <a:cubicBezTo>
                  <a:pt x="199644" y="432054"/>
                  <a:pt x="399288" y="406908"/>
                  <a:pt x="530352" y="338328"/>
                </a:cubicBezTo>
                <a:cubicBezTo>
                  <a:pt x="661416" y="269748"/>
                  <a:pt x="614172" y="91440"/>
                  <a:pt x="786384" y="45720"/>
                </a:cubicBezTo>
                <a:cubicBezTo>
                  <a:pt x="958596" y="0"/>
                  <a:pt x="1261110" y="32004"/>
                  <a:pt x="1563624" y="64008"/>
                </a:cubicBezTo>
              </a:path>
            </a:pathLst>
          </a:custGeom>
          <a:ln w="19050">
            <a:solidFill>
              <a:srgbClr val="00B0F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 Box 9"/>
          <p:cNvSpPr txBox="1">
            <a:spLocks noChangeArrowheads="1"/>
          </p:cNvSpPr>
          <p:nvPr/>
        </p:nvSpPr>
        <p:spPr bwMode="auto">
          <a:xfrm>
            <a:off x="3267456" y="3095819"/>
            <a:ext cx="45811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  <a:latin typeface="Comic Sans MS" pitchFamily="66" charset="0"/>
              </a:rPr>
              <a:t>Cross sections of equipotential surfaces</a:t>
            </a:r>
            <a:endParaRPr lang="en-US" dirty="0">
              <a:solidFill>
                <a:srgbClr val="00B0F0"/>
              </a:solidFill>
              <a:latin typeface="Comic Sans MS" pitchFamily="66" charset="0"/>
            </a:endParaRPr>
          </a:p>
        </p:txBody>
      </p:sp>
      <p:graphicFrame>
        <p:nvGraphicFramePr>
          <p:cNvPr id="53251" name="Object 3"/>
          <p:cNvGraphicFramePr>
            <a:graphicFrameLocks noChangeAspect="1"/>
          </p:cNvGraphicFramePr>
          <p:nvPr/>
        </p:nvGraphicFramePr>
        <p:xfrm>
          <a:off x="4648200" y="3581400"/>
          <a:ext cx="1143000" cy="5813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07" name="Equation" r:id="rId7" imgW="850680" imgH="431640" progId="Equation.DSMT4">
                  <p:embed/>
                </p:oleObj>
              </mc:Choice>
              <mc:Fallback>
                <p:oleObj name="Equation" r:id="rId7" imgW="850680" imgH="43164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3581400"/>
                        <a:ext cx="1143000" cy="58133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AutoShape 7"/>
          <p:cNvSpPr>
            <a:spLocks noChangeArrowheads="1"/>
          </p:cNvSpPr>
          <p:nvPr/>
        </p:nvSpPr>
        <p:spPr bwMode="auto">
          <a:xfrm>
            <a:off x="5943600" y="3791712"/>
            <a:ext cx="304800" cy="152400"/>
          </a:xfrm>
          <a:prstGeom prst="rightArrow">
            <a:avLst>
              <a:gd name="adj1" fmla="val 50000"/>
              <a:gd name="adj2" fmla="val 3333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53252" name="Object 4"/>
          <p:cNvGraphicFramePr>
            <a:graphicFrameLocks noChangeAspect="1"/>
          </p:cNvGraphicFramePr>
          <p:nvPr/>
        </p:nvGraphicFramePr>
        <p:xfrm>
          <a:off x="3352800" y="4114800"/>
          <a:ext cx="3155950" cy="63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08" name="Equation" r:id="rId9" imgW="2349360" imgH="469800" progId="Equation.DSMT4">
                  <p:embed/>
                </p:oleObj>
              </mc:Choice>
              <mc:Fallback>
                <p:oleObj name="Equation" r:id="rId9" imgW="2349360" imgH="46980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4114800"/>
                        <a:ext cx="3155950" cy="631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AutoShape 7"/>
          <p:cNvSpPr>
            <a:spLocks noChangeArrowheads="1"/>
          </p:cNvSpPr>
          <p:nvPr/>
        </p:nvSpPr>
        <p:spPr bwMode="auto">
          <a:xfrm>
            <a:off x="6629400" y="4315968"/>
            <a:ext cx="304800" cy="152400"/>
          </a:xfrm>
          <a:prstGeom prst="rightArrow">
            <a:avLst>
              <a:gd name="adj1" fmla="val 50000"/>
              <a:gd name="adj2" fmla="val 3333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53253" name="Object 5"/>
          <p:cNvGraphicFramePr>
            <a:graphicFrameLocks noChangeAspect="1"/>
          </p:cNvGraphicFramePr>
          <p:nvPr/>
        </p:nvGraphicFramePr>
        <p:xfrm>
          <a:off x="7010400" y="4038600"/>
          <a:ext cx="1978025" cy="682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09" name="Equation" r:id="rId11" imgW="1473120" imgH="507960" progId="Equation.DSMT4">
                  <p:embed/>
                </p:oleObj>
              </mc:Choice>
              <mc:Fallback>
                <p:oleObj name="Equation" r:id="rId11" imgW="1473120" imgH="50796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0400" y="4038600"/>
                        <a:ext cx="1978025" cy="682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500"/>
                                        <p:tgtEl>
                                          <p:spTgt spid="53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53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9" dur="5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1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5" dur="5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9" grpId="0" animBg="1"/>
      <p:bldP spid="31" grpId="0" animBg="1"/>
      <p:bldP spid="25" grpId="0"/>
      <p:bldP spid="26" grpId="0" animBg="1"/>
      <p:bldP spid="27" grpId="0"/>
      <p:bldP spid="28" grpId="0"/>
      <p:bldP spid="33" grpId="0"/>
      <p:bldP spid="34" grpId="0" animBg="1"/>
      <p:bldP spid="36" grpId="0"/>
      <p:bldP spid="37" grpId="0" animBg="1"/>
      <p:bldP spid="38" grpId="0"/>
      <p:bldP spid="40" grpId="0"/>
      <p:bldP spid="41" grpId="0"/>
      <p:bldP spid="47" grpId="0" animBg="1"/>
      <p:bldP spid="48" grpId="0"/>
      <p:bldP spid="49" grpId="0" animBg="1"/>
      <p:bldP spid="50" grpId="0"/>
      <p:bldP spid="22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990600"/>
            <a:ext cx="4476750" cy="319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152400" y="533400"/>
            <a:ext cx="2209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Electric dipole</a:t>
            </a:r>
            <a:endParaRPr lang="en-US" dirty="0">
              <a:latin typeface="Comic Sans MS" pitchFamily="66" charset="0"/>
            </a:endParaRPr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838200"/>
            <a:ext cx="3962400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5257800" y="533400"/>
            <a:ext cx="3657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2 equal positive charges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1982724" y="2249424"/>
            <a:ext cx="74676" cy="347472"/>
          </a:xfrm>
          <a:custGeom>
            <a:avLst/>
            <a:gdLst>
              <a:gd name="connsiteX0" fmla="*/ 0 w 74676"/>
              <a:gd name="connsiteY0" fmla="*/ 347472 h 347472"/>
              <a:gd name="connsiteX1" fmla="*/ 64008 w 74676"/>
              <a:gd name="connsiteY1" fmla="*/ 237744 h 347472"/>
              <a:gd name="connsiteX2" fmla="*/ 64008 w 74676"/>
              <a:gd name="connsiteY2" fmla="*/ 100584 h 347472"/>
              <a:gd name="connsiteX3" fmla="*/ 18288 w 74676"/>
              <a:gd name="connsiteY3" fmla="*/ 0 h 347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676" h="347472">
                <a:moveTo>
                  <a:pt x="0" y="347472"/>
                </a:moveTo>
                <a:cubicBezTo>
                  <a:pt x="26670" y="313182"/>
                  <a:pt x="53340" y="278892"/>
                  <a:pt x="64008" y="237744"/>
                </a:cubicBezTo>
                <a:cubicBezTo>
                  <a:pt x="74676" y="196596"/>
                  <a:pt x="71628" y="140208"/>
                  <a:pt x="64008" y="100584"/>
                </a:cubicBezTo>
                <a:cubicBezTo>
                  <a:pt x="56388" y="60960"/>
                  <a:pt x="37338" y="30480"/>
                  <a:pt x="18288" y="0"/>
                </a:cubicBezTo>
              </a:path>
            </a:pathLst>
          </a:cu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 7"/>
          <p:cNvSpPr/>
          <p:nvPr/>
        </p:nvSpPr>
        <p:spPr>
          <a:xfrm flipH="1">
            <a:off x="1371600" y="2246376"/>
            <a:ext cx="74676" cy="347472"/>
          </a:xfrm>
          <a:custGeom>
            <a:avLst/>
            <a:gdLst>
              <a:gd name="connsiteX0" fmla="*/ 0 w 74676"/>
              <a:gd name="connsiteY0" fmla="*/ 347472 h 347472"/>
              <a:gd name="connsiteX1" fmla="*/ 64008 w 74676"/>
              <a:gd name="connsiteY1" fmla="*/ 237744 h 347472"/>
              <a:gd name="connsiteX2" fmla="*/ 64008 w 74676"/>
              <a:gd name="connsiteY2" fmla="*/ 100584 h 347472"/>
              <a:gd name="connsiteX3" fmla="*/ 18288 w 74676"/>
              <a:gd name="connsiteY3" fmla="*/ 0 h 347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676" h="347472">
                <a:moveTo>
                  <a:pt x="0" y="347472"/>
                </a:moveTo>
                <a:cubicBezTo>
                  <a:pt x="26670" y="313182"/>
                  <a:pt x="53340" y="278892"/>
                  <a:pt x="64008" y="237744"/>
                </a:cubicBezTo>
                <a:cubicBezTo>
                  <a:pt x="74676" y="196596"/>
                  <a:pt x="71628" y="140208"/>
                  <a:pt x="64008" y="100584"/>
                </a:cubicBezTo>
                <a:cubicBezTo>
                  <a:pt x="56388" y="60960"/>
                  <a:pt x="37338" y="30480"/>
                  <a:pt x="18288" y="0"/>
                </a:cubicBezTo>
              </a:path>
            </a:pathLst>
          </a:cu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199644" y="2462784"/>
            <a:ext cx="1144524" cy="2157984"/>
          </a:xfrm>
          <a:custGeom>
            <a:avLst/>
            <a:gdLst>
              <a:gd name="connsiteX0" fmla="*/ 861060 w 1144524"/>
              <a:gd name="connsiteY0" fmla="*/ 2157984 h 2157984"/>
              <a:gd name="connsiteX1" fmla="*/ 47244 w 1144524"/>
              <a:gd name="connsiteY1" fmla="*/ 667512 h 2157984"/>
              <a:gd name="connsiteX2" fmla="*/ 1144524 w 1144524"/>
              <a:gd name="connsiteY2" fmla="*/ 0 h 2157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44524" h="2157984">
                <a:moveTo>
                  <a:pt x="861060" y="2157984"/>
                </a:moveTo>
                <a:cubicBezTo>
                  <a:pt x="430530" y="1592580"/>
                  <a:pt x="0" y="1027176"/>
                  <a:pt x="47244" y="667512"/>
                </a:cubicBezTo>
                <a:cubicBezTo>
                  <a:pt x="94488" y="307848"/>
                  <a:pt x="619506" y="153924"/>
                  <a:pt x="1144524" y="0"/>
                </a:cubicBezTo>
              </a:path>
            </a:pathLst>
          </a:custGeom>
          <a:ln w="28575"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1" name="Freeform 10"/>
          <p:cNvSpPr/>
          <p:nvPr/>
        </p:nvSpPr>
        <p:spPr>
          <a:xfrm flipH="1">
            <a:off x="2055876" y="2450592"/>
            <a:ext cx="1144524" cy="2157984"/>
          </a:xfrm>
          <a:custGeom>
            <a:avLst/>
            <a:gdLst>
              <a:gd name="connsiteX0" fmla="*/ 861060 w 1144524"/>
              <a:gd name="connsiteY0" fmla="*/ 2157984 h 2157984"/>
              <a:gd name="connsiteX1" fmla="*/ 47244 w 1144524"/>
              <a:gd name="connsiteY1" fmla="*/ 667512 h 2157984"/>
              <a:gd name="connsiteX2" fmla="*/ 1144524 w 1144524"/>
              <a:gd name="connsiteY2" fmla="*/ 0 h 2157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44524" h="2157984">
                <a:moveTo>
                  <a:pt x="861060" y="2157984"/>
                </a:moveTo>
                <a:cubicBezTo>
                  <a:pt x="430530" y="1592580"/>
                  <a:pt x="0" y="1027176"/>
                  <a:pt x="47244" y="667512"/>
                </a:cubicBezTo>
                <a:cubicBezTo>
                  <a:pt x="94488" y="307848"/>
                  <a:pt x="619506" y="153924"/>
                  <a:pt x="1144524" y="0"/>
                </a:cubicBezTo>
              </a:path>
            </a:pathLst>
          </a:custGeom>
          <a:ln w="28575"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0" y="4583668"/>
            <a:ext cx="4648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B050"/>
                </a:solidFill>
                <a:latin typeface="Comic Sans MS" pitchFamily="66" charset="0"/>
              </a:rPr>
              <a:t>Note, the electric field is in general not the same for points on an equipotential surface</a:t>
            </a:r>
            <a:endParaRPr lang="en-US" sz="1600" dirty="0">
              <a:solidFill>
                <a:srgbClr val="00B05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quipotential surfac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081" y="990600"/>
            <a:ext cx="9076268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377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AutoShape 4"/>
          <p:cNvSpPr>
            <a:spLocks noChangeArrowheads="1"/>
          </p:cNvSpPr>
          <p:nvPr/>
        </p:nvSpPr>
        <p:spPr bwMode="auto">
          <a:xfrm>
            <a:off x="152400" y="838200"/>
            <a:ext cx="8839200" cy="1600200"/>
          </a:xfrm>
          <a:prstGeom prst="horizontalScroll">
            <a:avLst>
              <a:gd name="adj" fmla="val 12500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1524000" y="304800"/>
            <a:ext cx="6324600" cy="576263"/>
            <a:chOff x="2667000" y="1143000"/>
            <a:chExt cx="2590800" cy="576263"/>
          </a:xfrm>
          <a:effectLst>
            <a:glow rad="101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3" name="Rectangle 26"/>
            <p:cNvSpPr>
              <a:spLocks noChangeArrowheads="1"/>
            </p:cNvSpPr>
            <p:nvPr/>
          </p:nvSpPr>
          <p:spPr bwMode="auto">
            <a:xfrm>
              <a:off x="2667000" y="1143000"/>
              <a:ext cx="2590800" cy="576263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600">
                <a:latin typeface="Comic Sans MS" pitchFamily="66" charset="0"/>
              </a:endParaRPr>
            </a:p>
          </p:txBody>
        </p:sp>
        <p:sp>
          <p:nvSpPr>
            <p:cNvPr id="4" name="Text Box 33"/>
            <p:cNvSpPr txBox="1">
              <a:spLocks noChangeArrowheads="1"/>
            </p:cNvSpPr>
            <p:nvPr/>
          </p:nvSpPr>
          <p:spPr bwMode="auto">
            <a:xfrm>
              <a:off x="2940666" y="1188265"/>
              <a:ext cx="2317134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sz="2400" b="1" dirty="0" err="1" smtClean="0">
                  <a:solidFill>
                    <a:schemeClr val="bg1"/>
                  </a:solidFill>
                  <a:latin typeface="Comic Sans MS" pitchFamily="66" charset="0"/>
                </a:rPr>
                <a:t>Equipotentials</a:t>
              </a:r>
              <a:r>
                <a:rPr lang="en-US" sz="2400" b="1" dirty="0" smtClean="0">
                  <a:solidFill>
                    <a:schemeClr val="bg1"/>
                  </a:solidFill>
                  <a:latin typeface="Comic Sans MS" pitchFamily="66" charset="0"/>
                </a:rPr>
                <a:t> and Conductors</a:t>
              </a:r>
              <a:endParaRPr lang="en-US" sz="2400" b="1" baseline="-25000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sp>
        <p:nvSpPr>
          <p:cNvPr id="116" name="Text Box 9"/>
          <p:cNvSpPr txBox="1">
            <a:spLocks noChangeArrowheads="1"/>
          </p:cNvSpPr>
          <p:nvPr/>
        </p:nvSpPr>
        <p:spPr bwMode="auto">
          <a:xfrm>
            <a:off x="762000" y="1295400"/>
            <a:ext cx="7924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Comic Sans MS" pitchFamily="66" charset="0"/>
              </a:rPr>
              <a:t>When all charges are at rest, the surface of a conductor is always an equipotential surface.</a:t>
            </a:r>
          </a:p>
        </p:txBody>
      </p:sp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381000" y="2477869"/>
            <a:ext cx="79248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  <a:latin typeface="Comic Sans MS" pitchFamily="66" charset="0"/>
              </a:rPr>
              <a:t>Proof:</a:t>
            </a:r>
          </a:p>
          <a:p>
            <a:r>
              <a:rPr lang="en-US" dirty="0" smtClean="0">
                <a:latin typeface="Comic Sans MS" pitchFamily="66" charset="0"/>
              </a:rPr>
              <a:t>We use the facts that</a:t>
            </a:r>
          </a:p>
          <a:p>
            <a:pPr marL="400050" indent="-400050">
              <a:buAutoNum type="romanLcParenR"/>
            </a:pPr>
            <a:r>
              <a:rPr lang="en-US" dirty="0" smtClean="0">
                <a:latin typeface="Comic Sans MS" pitchFamily="66" charset="0"/>
              </a:rPr>
              <a:t>the E-field is always perpendicular to an equipotential surface</a:t>
            </a:r>
          </a:p>
          <a:p>
            <a:pPr marL="400050" indent="-400050">
              <a:buAutoNum type="romanLcParenR"/>
            </a:pPr>
            <a:r>
              <a:rPr lang="en-US" dirty="0" smtClean="0">
                <a:latin typeface="Comic Sans MS" pitchFamily="66" charset="0"/>
              </a:rPr>
              <a:t>E=0 inside a conductor</a:t>
            </a:r>
          </a:p>
          <a:p>
            <a:pPr marL="400050" indent="-400050">
              <a:buAutoNum type="romanLcParenR"/>
            </a:pPr>
            <a:endParaRPr lang="en-US" dirty="0" smtClean="0">
              <a:latin typeface="Comic Sans MS" pitchFamily="66" charset="0"/>
            </a:endParaRPr>
          </a:p>
          <a:p>
            <a:pPr marL="400050" indent="-400050"/>
            <a:r>
              <a:rPr lang="en-US" dirty="0" smtClean="0">
                <a:latin typeface="Comic Sans MS" pitchFamily="66" charset="0"/>
              </a:rPr>
              <a:t>We use ii) to show that (</a:t>
            </a:r>
            <a:r>
              <a:rPr lang="en-US" sz="1200" dirty="0" smtClean="0">
                <a:solidFill>
                  <a:srgbClr val="00B050"/>
                </a:solidFill>
                <a:latin typeface="Comic Sans MS" pitchFamily="66" charset="0"/>
              </a:rPr>
              <a:t>when all charges at rest</a:t>
            </a:r>
            <a:r>
              <a:rPr lang="en-US" dirty="0" smtClean="0">
                <a:latin typeface="Comic Sans MS" pitchFamily="66" charset="0"/>
              </a:rPr>
              <a:t>) the E-field outside a conductor must be perpendicular to the surface at every point</a:t>
            </a:r>
          </a:p>
          <a:p>
            <a:pPr marL="400050" indent="-400050"/>
            <a:r>
              <a:rPr lang="en-US" dirty="0" smtClean="0">
                <a:latin typeface="Comic Sans MS" pitchFamily="66" charset="0"/>
              </a:rPr>
              <a:t>With </a:t>
            </a:r>
            <a:r>
              <a:rPr lang="en-US" dirty="0" err="1" smtClean="0">
                <a:latin typeface="Comic Sans MS" pitchFamily="66" charset="0"/>
              </a:rPr>
              <a:t>i</a:t>
            </a:r>
            <a:r>
              <a:rPr lang="en-US" dirty="0" smtClean="0">
                <a:latin typeface="Comic Sans MS" pitchFamily="66" charset="0"/>
              </a:rPr>
              <a:t>) that implies that surface of a conductor is equipotential surface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81000" y="4800600"/>
            <a:ext cx="68611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00050" indent="-400050"/>
            <a:r>
              <a:rPr lang="en-US" dirty="0" smtClean="0">
                <a:solidFill>
                  <a:srgbClr val="0070C0"/>
                </a:solidFill>
                <a:latin typeface="Comic Sans MS" pitchFamily="66" charset="0"/>
              </a:rPr>
              <a:t>E=0 inside a conductor because otherwise charges would move</a:t>
            </a:r>
          </a:p>
        </p:txBody>
      </p:sp>
      <p:sp>
        <p:nvSpPr>
          <p:cNvPr id="27" name="AutoShape 7"/>
          <p:cNvSpPr>
            <a:spLocks noChangeArrowheads="1"/>
          </p:cNvSpPr>
          <p:nvPr/>
        </p:nvSpPr>
        <p:spPr bwMode="auto">
          <a:xfrm>
            <a:off x="7467600" y="4943856"/>
            <a:ext cx="304800" cy="152400"/>
          </a:xfrm>
          <a:prstGeom prst="rightArrow">
            <a:avLst>
              <a:gd name="adj1" fmla="val 50000"/>
              <a:gd name="adj2" fmla="val 3333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393192" y="5154168"/>
            <a:ext cx="48061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00050" indent="-400050"/>
            <a:r>
              <a:rPr lang="en-US" dirty="0" smtClean="0">
                <a:solidFill>
                  <a:srgbClr val="0070C0"/>
                </a:solidFill>
                <a:latin typeface="Comic Sans MS" pitchFamily="66" charset="0"/>
              </a:rPr>
              <a:t>E tangent to surface inside conductor zero</a:t>
            </a:r>
          </a:p>
        </p:txBody>
      </p:sp>
      <p:sp>
        <p:nvSpPr>
          <p:cNvPr id="29" name="AutoShape 7"/>
          <p:cNvSpPr>
            <a:spLocks noChangeArrowheads="1"/>
          </p:cNvSpPr>
          <p:nvPr/>
        </p:nvSpPr>
        <p:spPr bwMode="auto">
          <a:xfrm>
            <a:off x="5181600" y="5285232"/>
            <a:ext cx="304800" cy="152400"/>
          </a:xfrm>
          <a:prstGeom prst="rightArrow">
            <a:avLst>
              <a:gd name="adj1" fmla="val 50000"/>
              <a:gd name="adj2" fmla="val 3333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399288" y="5535168"/>
            <a:ext cx="53848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00050" indent="-400050"/>
            <a:r>
              <a:rPr lang="en-US" dirty="0" smtClean="0">
                <a:solidFill>
                  <a:srgbClr val="0070C0"/>
                </a:solidFill>
                <a:latin typeface="Comic Sans MS" pitchFamily="66" charset="0"/>
              </a:rPr>
              <a:t>E tangent to surface (</a:t>
            </a:r>
            <a:r>
              <a:rPr lang="en-US" dirty="0" smtClean="0">
                <a:solidFill>
                  <a:srgbClr val="00B050"/>
                </a:solidFill>
              </a:rPr>
              <a:t>E</a:t>
            </a:r>
            <a:r>
              <a:rPr lang="en-US" baseline="-25000" dirty="0" smtClean="0">
                <a:solidFill>
                  <a:srgbClr val="00B050"/>
                </a:solidFill>
                <a:sym typeface="Symbol"/>
              </a:rPr>
              <a:t></a:t>
            </a:r>
            <a:r>
              <a:rPr lang="en-US" dirty="0" smtClean="0">
                <a:solidFill>
                  <a:srgbClr val="0070C0"/>
                </a:solidFill>
                <a:latin typeface="Comic Sans MS" pitchFamily="66" charset="0"/>
              </a:rPr>
              <a:t>) outside conductor zero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4267200" y="5943600"/>
            <a:ext cx="2944368" cy="673608"/>
            <a:chOff x="5715000" y="5715000"/>
            <a:chExt cx="2944368" cy="673608"/>
          </a:xfrm>
        </p:grpSpPr>
        <p:sp>
          <p:nvSpPr>
            <p:cNvPr id="32" name="Freeform 31"/>
            <p:cNvSpPr/>
            <p:nvPr/>
          </p:nvSpPr>
          <p:spPr>
            <a:xfrm>
              <a:off x="5715000" y="5791200"/>
              <a:ext cx="2944368" cy="597408"/>
            </a:xfrm>
            <a:custGeom>
              <a:avLst/>
              <a:gdLst>
                <a:gd name="connsiteX0" fmla="*/ 0 w 2944368"/>
                <a:gd name="connsiteY0" fmla="*/ 487680 h 597408"/>
                <a:gd name="connsiteX1" fmla="*/ 448056 w 2944368"/>
                <a:gd name="connsiteY1" fmla="*/ 167640 h 597408"/>
                <a:gd name="connsiteX2" fmla="*/ 1097280 w 2944368"/>
                <a:gd name="connsiteY2" fmla="*/ 30480 h 597408"/>
                <a:gd name="connsiteX3" fmla="*/ 1975104 w 2944368"/>
                <a:gd name="connsiteY3" fmla="*/ 57912 h 597408"/>
                <a:gd name="connsiteX4" fmla="*/ 2606040 w 2944368"/>
                <a:gd name="connsiteY4" fmla="*/ 377952 h 597408"/>
                <a:gd name="connsiteX5" fmla="*/ 2944368 w 2944368"/>
                <a:gd name="connsiteY5" fmla="*/ 597408 h 597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44368" h="597408">
                  <a:moveTo>
                    <a:pt x="0" y="487680"/>
                  </a:moveTo>
                  <a:cubicBezTo>
                    <a:pt x="132588" y="365760"/>
                    <a:pt x="265176" y="243840"/>
                    <a:pt x="448056" y="167640"/>
                  </a:cubicBezTo>
                  <a:cubicBezTo>
                    <a:pt x="630936" y="91440"/>
                    <a:pt x="842772" y="48768"/>
                    <a:pt x="1097280" y="30480"/>
                  </a:cubicBezTo>
                  <a:cubicBezTo>
                    <a:pt x="1351788" y="12192"/>
                    <a:pt x="1723644" y="0"/>
                    <a:pt x="1975104" y="57912"/>
                  </a:cubicBezTo>
                  <a:cubicBezTo>
                    <a:pt x="2226564" y="115824"/>
                    <a:pt x="2444496" y="288036"/>
                    <a:pt x="2606040" y="377952"/>
                  </a:cubicBezTo>
                  <a:cubicBezTo>
                    <a:pt x="2767584" y="467868"/>
                    <a:pt x="2855976" y="532638"/>
                    <a:pt x="2944368" y="597408"/>
                  </a:cubicBez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2" name="Group 41"/>
            <p:cNvGrpSpPr/>
            <p:nvPr/>
          </p:nvGrpSpPr>
          <p:grpSpPr>
            <a:xfrm>
              <a:off x="6553200" y="5715000"/>
              <a:ext cx="1068388" cy="230188"/>
              <a:chOff x="6553200" y="5715000"/>
              <a:chExt cx="1068388" cy="230188"/>
            </a:xfrm>
          </p:grpSpPr>
          <p:sp>
            <p:nvSpPr>
              <p:cNvPr id="33" name="Rectangle 32"/>
              <p:cNvSpPr/>
              <p:nvPr/>
            </p:nvSpPr>
            <p:spPr>
              <a:xfrm>
                <a:off x="6553200" y="5715000"/>
                <a:ext cx="1066800" cy="2286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5" name="Straight Arrow Connector 34"/>
              <p:cNvCxnSpPr/>
              <p:nvPr/>
            </p:nvCxnSpPr>
            <p:spPr>
              <a:xfrm>
                <a:off x="6934200" y="5715000"/>
                <a:ext cx="228600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/>
              <p:cNvCxnSpPr/>
              <p:nvPr/>
            </p:nvCxnSpPr>
            <p:spPr>
              <a:xfrm rot="5400000">
                <a:off x="7544594" y="5866606"/>
                <a:ext cx="152400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/>
              <p:cNvCxnSpPr/>
              <p:nvPr/>
            </p:nvCxnSpPr>
            <p:spPr>
              <a:xfrm rot="10800000">
                <a:off x="6934200" y="5943600"/>
                <a:ext cx="304800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Arrow Connector 40"/>
              <p:cNvCxnSpPr/>
              <p:nvPr/>
            </p:nvCxnSpPr>
            <p:spPr>
              <a:xfrm rot="5400000" flipH="1" flipV="1">
                <a:off x="6477794" y="5790406"/>
                <a:ext cx="152400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4" name="TextBox 43"/>
          <p:cNvSpPr txBox="1"/>
          <p:nvPr/>
        </p:nvSpPr>
        <p:spPr>
          <a:xfrm>
            <a:off x="4431792" y="6227064"/>
            <a:ext cx="24652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B050"/>
                </a:solidFill>
              </a:rPr>
              <a:t>Since E</a:t>
            </a:r>
            <a:r>
              <a:rPr lang="en-US" sz="1600" baseline="-25000" dirty="0" smtClean="0">
                <a:solidFill>
                  <a:srgbClr val="00B050"/>
                </a:solidFill>
                <a:sym typeface="Symbol"/>
              </a:rPr>
              <a:t></a:t>
            </a:r>
            <a:r>
              <a:rPr lang="en-US" sz="1600" dirty="0" smtClean="0">
                <a:solidFill>
                  <a:srgbClr val="00B050"/>
                </a:solidFill>
                <a:sym typeface="Symbol"/>
              </a:rPr>
              <a:t>=0 inside conductor</a:t>
            </a:r>
            <a:endParaRPr lang="en-US" sz="1600" baseline="-25000" dirty="0">
              <a:solidFill>
                <a:srgbClr val="00B050"/>
              </a:solidFill>
            </a:endParaRPr>
          </a:p>
        </p:txBody>
      </p:sp>
      <p:sp>
        <p:nvSpPr>
          <p:cNvPr id="45" name="AutoShape 7"/>
          <p:cNvSpPr>
            <a:spLocks noChangeArrowheads="1"/>
          </p:cNvSpPr>
          <p:nvPr/>
        </p:nvSpPr>
        <p:spPr bwMode="auto">
          <a:xfrm>
            <a:off x="6553200" y="5943600"/>
            <a:ext cx="304800" cy="152400"/>
          </a:xfrm>
          <a:prstGeom prst="rightArrow">
            <a:avLst>
              <a:gd name="adj1" fmla="val 50000"/>
              <a:gd name="adj2" fmla="val 3333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6858000" y="5791200"/>
            <a:ext cx="227216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B050"/>
                </a:solidFill>
              </a:rPr>
              <a:t>E</a:t>
            </a:r>
            <a:r>
              <a:rPr lang="en-US" sz="1600" baseline="-25000" dirty="0" smtClean="0">
                <a:solidFill>
                  <a:srgbClr val="00B050"/>
                </a:solidFill>
                <a:sym typeface="Symbol"/>
              </a:rPr>
              <a:t></a:t>
            </a:r>
            <a:r>
              <a:rPr lang="en-US" sz="1600" dirty="0" smtClean="0">
                <a:solidFill>
                  <a:srgbClr val="00B050"/>
                </a:solidFill>
                <a:sym typeface="Symbol"/>
              </a:rPr>
              <a:t>=0 </a:t>
            </a:r>
            <a:r>
              <a:rPr lang="en-US" sz="1400" dirty="0" smtClean="0">
                <a:solidFill>
                  <a:srgbClr val="00B050"/>
                </a:solidFill>
                <a:sym typeface="Symbol"/>
              </a:rPr>
              <a:t>just outside the</a:t>
            </a:r>
          </a:p>
          <a:p>
            <a:r>
              <a:rPr lang="en-US" sz="1400" dirty="0" smtClean="0">
                <a:solidFill>
                  <a:srgbClr val="00B050"/>
                </a:solidFill>
                <a:sym typeface="Symbol"/>
              </a:rPr>
              <a:t> conductor surface to ensure</a:t>
            </a:r>
            <a:endParaRPr lang="en-US" sz="1400" baseline="-25000" dirty="0">
              <a:solidFill>
                <a:srgbClr val="00B050"/>
              </a:solidFill>
            </a:endParaRPr>
          </a:p>
        </p:txBody>
      </p:sp>
      <p:grpSp>
        <p:nvGrpSpPr>
          <p:cNvPr id="49" name="Group 41"/>
          <p:cNvGrpSpPr/>
          <p:nvPr/>
        </p:nvGrpSpPr>
        <p:grpSpPr>
          <a:xfrm>
            <a:off x="7391400" y="6598920"/>
            <a:ext cx="533400" cy="152400"/>
            <a:chOff x="6553200" y="5715000"/>
            <a:chExt cx="1068388" cy="230188"/>
          </a:xfrm>
        </p:grpSpPr>
        <p:sp>
          <p:nvSpPr>
            <p:cNvPr id="50" name="Rectangle 49"/>
            <p:cNvSpPr/>
            <p:nvPr/>
          </p:nvSpPr>
          <p:spPr>
            <a:xfrm>
              <a:off x="6553200" y="5715000"/>
              <a:ext cx="1066800" cy="2286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1" name="Straight Arrow Connector 50"/>
            <p:cNvCxnSpPr/>
            <p:nvPr/>
          </p:nvCxnSpPr>
          <p:spPr>
            <a:xfrm>
              <a:off x="6934200" y="5715000"/>
              <a:ext cx="2286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 rot="5400000">
              <a:off x="7544594" y="5866606"/>
              <a:ext cx="1524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 rot="10800000">
              <a:off x="6934200" y="5943600"/>
              <a:ext cx="3048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 rot="5400000" flipH="1" flipV="1">
              <a:off x="6477794" y="5790406"/>
              <a:ext cx="1524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64519" name="Object 7"/>
          <p:cNvGraphicFramePr>
            <a:graphicFrameLocks noChangeAspect="1"/>
          </p:cNvGraphicFramePr>
          <p:nvPr/>
        </p:nvGraphicFramePr>
        <p:xfrm>
          <a:off x="7543800" y="6248400"/>
          <a:ext cx="822325" cy="379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33" name="Equation" r:id="rId4" imgW="660240" imgH="304560" progId="Equation.DSMT4">
                  <p:embed/>
                </p:oleObj>
              </mc:Choice>
              <mc:Fallback>
                <p:oleObj name="Equation" r:id="rId4" imgW="660240" imgH="30456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43800" y="6248400"/>
                        <a:ext cx="822325" cy="3794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" name="Rectangle 55"/>
          <p:cNvSpPr/>
          <p:nvPr/>
        </p:nvSpPr>
        <p:spPr>
          <a:xfrm>
            <a:off x="228600" y="6626423"/>
            <a:ext cx="60051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00050" indent="-400050"/>
            <a:r>
              <a:rPr lang="en-US" sz="1400" dirty="0" smtClean="0">
                <a:solidFill>
                  <a:srgbClr val="00B050"/>
                </a:solidFill>
                <a:latin typeface="Comic Sans MS" pitchFamily="66" charset="0"/>
              </a:rPr>
              <a:t>Remember E is conservative and work along closed path must be zero</a:t>
            </a:r>
            <a:r>
              <a:rPr lang="en-US" sz="1400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64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"/>
                            </p:stCondLst>
                            <p:childTnLst>
                              <p:par>
                                <p:cTn id="8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 animBg="1"/>
      <p:bldP spid="116" grpId="0"/>
      <p:bldP spid="23" grpId="0"/>
      <p:bldP spid="26" grpId="0"/>
      <p:bldP spid="27" grpId="0" animBg="1"/>
      <p:bldP spid="28" grpId="0"/>
      <p:bldP spid="29" grpId="0" animBg="1"/>
      <p:bldP spid="30" grpId="0"/>
      <p:bldP spid="44" grpId="0"/>
      <p:bldP spid="45" grpId="0" animBg="1"/>
      <p:bldP spid="46" grpId="0"/>
      <p:bldP spid="5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381000"/>
            <a:ext cx="8763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/>
            <a:r>
              <a:rPr lang="en-US" dirty="0" smtClean="0">
                <a:solidFill>
                  <a:srgbClr val="0070C0"/>
                </a:solidFill>
                <a:latin typeface="Comic Sans MS" pitchFamily="66" charset="0"/>
              </a:rPr>
              <a:t>in the absence of any tangential component, </a:t>
            </a:r>
            <a:r>
              <a:rPr lang="en-US" dirty="0" smtClean="0">
                <a:solidFill>
                  <a:srgbClr val="0070C0"/>
                </a:solidFill>
              </a:rPr>
              <a:t>E</a:t>
            </a:r>
            <a:r>
              <a:rPr lang="en-US" baseline="-25000" dirty="0" smtClean="0">
                <a:solidFill>
                  <a:srgbClr val="0070C0"/>
                </a:solidFill>
                <a:sym typeface="Symbol"/>
              </a:rPr>
              <a:t></a:t>
            </a:r>
            <a:r>
              <a:rPr lang="en-US" baseline="-25000" dirty="0" smtClean="0">
                <a:solidFill>
                  <a:srgbClr val="00B050"/>
                </a:solidFill>
                <a:sym typeface="Symbol"/>
              </a:rPr>
              <a:t>, </a:t>
            </a:r>
            <a:r>
              <a:rPr lang="en-US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</a:p>
          <a:p>
            <a:pPr marL="400050" indent="-400050"/>
            <a:r>
              <a:rPr lang="en-US" dirty="0" smtClean="0">
                <a:solidFill>
                  <a:srgbClr val="0070C0"/>
                </a:solidFill>
                <a:latin typeface="Comic Sans MS" pitchFamily="66" charset="0"/>
              </a:rPr>
              <a:t>E can only be perpendicular to the conducting surface</a:t>
            </a:r>
          </a:p>
        </p:txBody>
      </p:sp>
      <p:sp>
        <p:nvSpPr>
          <p:cNvPr id="4" name="Freeform 3"/>
          <p:cNvSpPr/>
          <p:nvPr/>
        </p:nvSpPr>
        <p:spPr>
          <a:xfrm>
            <a:off x="5876544" y="1447006"/>
            <a:ext cx="2944368" cy="597408"/>
          </a:xfrm>
          <a:custGeom>
            <a:avLst/>
            <a:gdLst>
              <a:gd name="connsiteX0" fmla="*/ 0 w 2944368"/>
              <a:gd name="connsiteY0" fmla="*/ 487680 h 597408"/>
              <a:gd name="connsiteX1" fmla="*/ 448056 w 2944368"/>
              <a:gd name="connsiteY1" fmla="*/ 167640 h 597408"/>
              <a:gd name="connsiteX2" fmla="*/ 1097280 w 2944368"/>
              <a:gd name="connsiteY2" fmla="*/ 30480 h 597408"/>
              <a:gd name="connsiteX3" fmla="*/ 1975104 w 2944368"/>
              <a:gd name="connsiteY3" fmla="*/ 57912 h 597408"/>
              <a:gd name="connsiteX4" fmla="*/ 2606040 w 2944368"/>
              <a:gd name="connsiteY4" fmla="*/ 377952 h 597408"/>
              <a:gd name="connsiteX5" fmla="*/ 2944368 w 2944368"/>
              <a:gd name="connsiteY5" fmla="*/ 597408 h 597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44368" h="597408">
                <a:moveTo>
                  <a:pt x="0" y="487680"/>
                </a:moveTo>
                <a:cubicBezTo>
                  <a:pt x="132588" y="365760"/>
                  <a:pt x="265176" y="243840"/>
                  <a:pt x="448056" y="167640"/>
                </a:cubicBezTo>
                <a:cubicBezTo>
                  <a:pt x="630936" y="91440"/>
                  <a:pt x="842772" y="48768"/>
                  <a:pt x="1097280" y="30480"/>
                </a:cubicBezTo>
                <a:cubicBezTo>
                  <a:pt x="1351788" y="12192"/>
                  <a:pt x="1723644" y="0"/>
                  <a:pt x="1975104" y="57912"/>
                </a:cubicBezTo>
                <a:cubicBezTo>
                  <a:pt x="2226564" y="115824"/>
                  <a:pt x="2444496" y="288036"/>
                  <a:pt x="2606040" y="377952"/>
                </a:cubicBezTo>
                <a:cubicBezTo>
                  <a:pt x="2767584" y="467868"/>
                  <a:pt x="2855976" y="532638"/>
                  <a:pt x="2944368" y="597408"/>
                </a:cubicBezTo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rot="5400000" flipH="1" flipV="1">
            <a:off x="7019544" y="1218406"/>
            <a:ext cx="457200" cy="1588"/>
          </a:xfrm>
          <a:prstGeom prst="straightConnector1">
            <a:avLst/>
          </a:prstGeom>
          <a:ln w="28575">
            <a:solidFill>
              <a:srgbClr val="F876D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5400000" flipH="1" flipV="1">
            <a:off x="7349458" y="1206944"/>
            <a:ext cx="441960" cy="38164"/>
          </a:xfrm>
          <a:prstGeom prst="straightConnector1">
            <a:avLst/>
          </a:prstGeom>
          <a:ln w="28575">
            <a:solidFill>
              <a:srgbClr val="F876D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5400000" flipH="1" flipV="1">
            <a:off x="8124444" y="1332706"/>
            <a:ext cx="457200" cy="228600"/>
          </a:xfrm>
          <a:prstGeom prst="straightConnector1">
            <a:avLst/>
          </a:prstGeom>
          <a:ln w="28575">
            <a:solidFill>
              <a:srgbClr val="F876D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5400000" flipH="1" flipV="1">
            <a:off x="7667244" y="1256506"/>
            <a:ext cx="457200" cy="76200"/>
          </a:xfrm>
          <a:prstGeom prst="straightConnector1">
            <a:avLst/>
          </a:prstGeom>
          <a:ln w="28575">
            <a:solidFill>
              <a:srgbClr val="F876D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16200000" flipV="1">
            <a:off x="6613366" y="1243584"/>
            <a:ext cx="454946" cy="44926"/>
          </a:xfrm>
          <a:prstGeom prst="straightConnector1">
            <a:avLst/>
          </a:prstGeom>
          <a:ln w="28575">
            <a:solidFill>
              <a:srgbClr val="F876D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16200000" flipV="1">
            <a:off x="6230112" y="1322038"/>
            <a:ext cx="438912" cy="79248"/>
          </a:xfrm>
          <a:prstGeom prst="straightConnector1">
            <a:avLst/>
          </a:prstGeom>
          <a:ln w="28575">
            <a:solidFill>
              <a:srgbClr val="F876D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16200000" flipV="1">
            <a:off x="5753100" y="1399762"/>
            <a:ext cx="466344" cy="237744"/>
          </a:xfrm>
          <a:prstGeom prst="straightConnector1">
            <a:avLst/>
          </a:prstGeom>
          <a:ln w="28575">
            <a:solidFill>
              <a:srgbClr val="F876D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rot="5400000" flipH="1" flipV="1">
            <a:off x="8580120" y="1581118"/>
            <a:ext cx="362712" cy="283464"/>
          </a:xfrm>
          <a:prstGeom prst="straightConnector1">
            <a:avLst/>
          </a:prstGeom>
          <a:ln w="28575">
            <a:solidFill>
              <a:srgbClr val="F876D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286000"/>
            <a:ext cx="4267200" cy="399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xt Box 9"/>
          <p:cNvSpPr txBox="1">
            <a:spLocks noChangeArrowheads="1"/>
          </p:cNvSpPr>
          <p:nvPr/>
        </p:nvSpPr>
        <p:spPr bwMode="auto">
          <a:xfrm>
            <a:off x="6705600" y="1600200"/>
            <a:ext cx="14478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B050"/>
                </a:solidFill>
                <a:latin typeface="Comic Sans MS" pitchFamily="66" charset="0"/>
              </a:rPr>
              <a:t>Conductor</a:t>
            </a:r>
            <a:endParaRPr lang="en-US" sz="1600" dirty="0">
              <a:solidFill>
                <a:srgbClr val="00B050"/>
              </a:solidFill>
              <a:latin typeface="Comic Sans MS" pitchFamily="66" charset="0"/>
            </a:endParaRPr>
          </a:p>
        </p:txBody>
      </p:sp>
      <p:sp>
        <p:nvSpPr>
          <p:cNvPr id="31" name="Text Box 9"/>
          <p:cNvSpPr txBox="1">
            <a:spLocks noChangeArrowheads="1"/>
          </p:cNvSpPr>
          <p:nvPr/>
        </p:nvSpPr>
        <p:spPr bwMode="auto">
          <a:xfrm>
            <a:off x="5181600" y="3657600"/>
            <a:ext cx="1447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B050"/>
                </a:solidFill>
                <a:latin typeface="Comic Sans MS" pitchFamily="66" charset="0"/>
              </a:rPr>
              <a:t>Surface of a conductor</a:t>
            </a:r>
            <a:endParaRPr lang="en-US" sz="1600" dirty="0">
              <a:solidFill>
                <a:srgbClr val="00B050"/>
              </a:solidFill>
              <a:latin typeface="Comic Sans MS" pitchFamily="66" charset="0"/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 rot="10800000">
            <a:off x="4191000" y="2971800"/>
            <a:ext cx="914400" cy="838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rot="10800000" flipV="1">
            <a:off x="4191000" y="4114800"/>
            <a:ext cx="990600" cy="762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AutoShape 7"/>
          <p:cNvSpPr>
            <a:spLocks noChangeArrowheads="1"/>
          </p:cNvSpPr>
          <p:nvPr/>
        </p:nvSpPr>
        <p:spPr bwMode="auto">
          <a:xfrm>
            <a:off x="5638800" y="457200"/>
            <a:ext cx="304800" cy="152400"/>
          </a:xfrm>
          <a:prstGeom prst="rightArrow">
            <a:avLst>
              <a:gd name="adj1" fmla="val 50000"/>
              <a:gd name="adj2" fmla="val 3333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78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29" grpId="0"/>
      <p:bldP spid="31" grpId="0"/>
      <p:bldP spid="3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8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8&quot;/&gt;&lt;/object&gt;&lt;object type=&quot;3&quot; unique_id=&quot;10005&quot;&gt;&lt;property id=&quot;20148&quot; value=&quot;5&quot;/&gt;&lt;property id=&quot;20300&quot; value=&quot;Slide 3&quot;/&gt;&lt;property id=&quot;20307&quot; value=&quot;259&quot;/&gt;&lt;/object&gt;&lt;object type=&quot;3&quot; unique_id=&quot;10006&quot;&gt;&lt;property id=&quot;20148&quot; value=&quot;5&quot;/&gt;&lt;property id=&quot;20300&quot; value=&quot;Slide 4&quot;/&gt;&lt;property id=&quot;20307&quot; value=&quot;260&quot;/&gt;&lt;/object&gt;&lt;object type=&quot;3&quot; unique_id=&quot;10007&quot;&gt;&lt;property id=&quot;20148&quot; value=&quot;5&quot;/&gt;&lt;property id=&quot;20300&quot; value=&quot;Slide 5&quot;/&gt;&lt;property id=&quot;20307&quot; value=&quot;261&quot;/&gt;&lt;/object&gt;&lt;object type=&quot;3&quot; unique_id=&quot;10008&quot;&gt;&lt;property id=&quot;20148&quot; value=&quot;5&quot;/&gt;&lt;property id=&quot;20300&quot; value=&quot;Slide 7&quot;/&gt;&lt;property id=&quot;20307&quot; value=&quot;269&quot;/&gt;&lt;/object&gt;&lt;object type=&quot;3&quot; unique_id=&quot;10009&quot;&gt;&lt;property id=&quot;20148&quot; value=&quot;5&quot;/&gt;&lt;property id=&quot;20300&quot; value=&quot;Slide 8&quot;/&gt;&lt;property id=&quot;20307&quot; value=&quot;270&quot;/&gt;&lt;/object&gt;&lt;object type=&quot;3&quot; unique_id=&quot;10046&quot;&gt;&lt;property id=&quot;20148&quot; value=&quot;5&quot;/&gt;&lt;property id=&quot;20300&quot; value=&quot;Slide 6&quot;/&gt;&lt;property id=&quot;20307&quot; value=&quot;271&quot;/&gt;&lt;/object&gt;&lt;/object&gt;&lt;object type=&quot;8&quot; unique_id=&quot;10018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19713</TotalTime>
  <Words>449</Words>
  <Application>Microsoft Office PowerPoint</Application>
  <PresentationFormat>On-screen Show (4:3)</PresentationFormat>
  <Paragraphs>73</Paragraphs>
  <Slides>8</Slides>
  <Notes>7</Notes>
  <HiddenSlides>0</HiddenSlides>
  <MMClips>1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Calibri</vt:lpstr>
      <vt:lpstr>Comic Sans MS</vt:lpstr>
      <vt:lpstr>Symbol</vt:lpstr>
      <vt:lpstr>Office Theme</vt:lpstr>
      <vt:lpstr>Equation</vt:lpstr>
      <vt:lpstr>Graph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Christian Binek</dc:creator>
  <cp:lastModifiedBy>Christian Binek</cp:lastModifiedBy>
  <cp:revision>784</cp:revision>
  <dcterms:created xsi:type="dcterms:W3CDTF">2011-01-08T20:08:35Z</dcterms:created>
  <dcterms:modified xsi:type="dcterms:W3CDTF">2017-02-09T16:20:57Z</dcterms:modified>
</cp:coreProperties>
</file>