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591799-A710-4353-8CB7-521E163FA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7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0EA801-B5B4-4F3D-9828-F531AD056F2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1AEB42-9656-4024-9E8D-6631D82983E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FACCCE-99D2-4AC4-BBF4-4D2A14F24B4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FCD997-DBB9-4D93-8163-6E783C2D03E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A5FD2B-0502-4932-AFE8-60D9343DFCF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7CF01D-F923-421B-8E5D-FD791C2BA78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8DCFB5-AD0C-4BD7-AE26-7B2ADE7E7384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4F9750-892C-4BC6-A5D8-96F7A032BED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89FBE9-D1F5-4244-9655-485A6F74B4D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4E8C4F-E2D8-461F-9D3B-AB9CDC22B354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59DFA5-BA87-4263-8CB8-398BD382427C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0793A5-DA26-4C0F-805A-8BE003ECBE8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86038A-6FBB-46EB-8B33-0ABC5325F8F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smtClean="0"/>
              <a:t>Madelung Constants</a:t>
            </a:r>
          </a:p>
          <a:p>
            <a:pPr eaLnBrk="1" hangingPunct="1"/>
            <a:r>
              <a:rPr lang="en-US" b="1" smtClean="0"/>
              <a:t>Compound</a:t>
            </a:r>
            <a:endParaRPr lang="en-US" smtClean="0"/>
          </a:p>
          <a:p>
            <a:pPr eaLnBrk="1" hangingPunct="1"/>
            <a:r>
              <a:rPr lang="en-US" b="1" smtClean="0"/>
              <a:t>Crystal Lattice</a:t>
            </a:r>
            <a:endParaRPr lang="en-US" smtClean="0"/>
          </a:p>
          <a:p>
            <a:pPr eaLnBrk="1" hangingPunct="1"/>
            <a:r>
              <a:rPr lang="en-US" b="1" i="1" smtClean="0"/>
              <a:t>M</a:t>
            </a:r>
            <a:endParaRPr lang="en-US" smtClean="0"/>
          </a:p>
          <a:p>
            <a:pPr eaLnBrk="1" hangingPunct="1"/>
            <a:r>
              <a:rPr lang="en-US" smtClean="0"/>
              <a:t>NaClNaCl1.74756CsClCsCl1.76267CaF2Cubic2.51939CdCl2Hexagonal2.244MgF2Tetragonal2.381ZnS (wurtzite)Hexagonal1.64132TiO2 (rutile)Tetragonal2.408bSiO2 Hexagonal2.2197Al2O3Rhombohedral4.1719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80CB6-C012-4023-82FD-56484DA2EBC5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0905F-A7FD-42FA-A720-ED10639DE97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5DE8D7-C466-4129-B156-B067F5434A04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1F64F-5FA3-48FA-A614-B16E3DDFA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F8C3E-C24A-442E-9DA8-B262FA1AA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CCD8-939D-4D58-8C61-EAB4F2BE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A342-BC6B-4364-8876-112C75864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ADDA2-E36F-419D-8E88-3FABCCBE8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1581-52E3-4A10-8514-F38623E7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1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F986-38D5-451F-BA1C-3A2D6B3E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239D-957F-4648-8DE1-E62C70484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907A-8E86-4425-BF79-F83932A80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7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E57D-DEFF-4DEB-AB41-5F00CE28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3D46-72F0-4982-81BF-785EB2619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B122-8A16-4766-9584-65F0CFBF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FE7DF7-74C6-4E0C-9621-4DA764231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9.wmf"/><Relationship Id="rId26" Type="http://schemas.openxmlformats.org/officeDocument/2006/relationships/image" Target="../media/image43.wmf"/><Relationship Id="rId39" Type="http://schemas.openxmlformats.org/officeDocument/2006/relationships/image" Target="../media/image49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33.bin"/><Relationship Id="rId34" Type="http://schemas.openxmlformats.org/officeDocument/2006/relationships/oleObject" Target="../embeddings/oleObject39.bin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33" Type="http://schemas.openxmlformats.org/officeDocument/2006/relationships/hyperlink" Target="http://www.physics.unl.edu/~cbinek/First%20Law%20of%20Thermodynamics.pps" TargetMode="External"/><Relationship Id="rId38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42.wmf"/><Relationship Id="rId32" Type="http://schemas.openxmlformats.org/officeDocument/2006/relationships/image" Target="../media/image46.wmf"/><Relationship Id="rId37" Type="http://schemas.openxmlformats.org/officeDocument/2006/relationships/image" Target="../media/image48.wmf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44.wmf"/><Relationship Id="rId36" Type="http://schemas.openxmlformats.org/officeDocument/2006/relationships/oleObject" Target="../embeddings/oleObject40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45.wmf"/><Relationship Id="rId35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2.wmf"/><Relationship Id="rId12" Type="http://schemas.openxmlformats.org/officeDocument/2006/relationships/hyperlink" Target="http://physics.unl.edu/%7Ecbinek/born_haber.pp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11" Type="http://schemas.openxmlformats.org/officeDocument/2006/relationships/hyperlink" Target="http://lpi.oregonstate.edu/lpbio/lpbio2.html" TargetMode="External"/><Relationship Id="rId5" Type="http://schemas.openxmlformats.org/officeDocument/2006/relationships/image" Target="../media/image59.wmf"/><Relationship Id="rId10" Type="http://schemas.openxmlformats.org/officeDocument/2006/relationships/image" Target="../media/image62.jpeg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ebelements.com/webelements/elements/text/Na/eneg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5.wmf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5.bin"/><Relationship Id="rId5" Type="http://schemas.openxmlformats.org/officeDocument/2006/relationships/image" Target="../media/image64.wmf"/><Relationship Id="rId10" Type="http://schemas.openxmlformats.org/officeDocument/2006/relationships/image" Target="../media/image66.wmf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belements.com/webelements/scholar/elements/chlorine/electronic.html" TargetMode="External"/><Relationship Id="rId5" Type="http://schemas.openxmlformats.org/officeDocument/2006/relationships/hyperlink" Target="http://www.webelements.com/webelements/scholar/elements/sodium/electronic.htm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://hyperphysics.phy-astr.gsu.edu/hbase/molecule/paulirep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uwaterloo.ca/~cchieh/cact/tools/menutool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17" Type="http://schemas.openxmlformats.org/officeDocument/2006/relationships/hyperlink" Target="http://www.physics.unl.edu/~cbinek/Thermal%20Expansion%20and%20Bulk%20Modulus.pps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nac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1916113"/>
            <a:ext cx="36560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871538"/>
            <a:ext cx="133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Ionic Bond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10800000">
            <a:off x="2555875" y="90805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19475" y="836613"/>
            <a:ext cx="530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electrostatic interaction of oppositely charged ions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750" y="1916113"/>
            <a:ext cx="3744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 sz="2000"/>
              <a:t>Example: NaCl</a:t>
            </a:r>
            <a:r>
              <a:rPr lang="en-US"/>
              <a:t> </a:t>
            </a:r>
            <a:r>
              <a:rPr lang="en-US" sz="1200"/>
              <a:t>(sodium chloride)</a:t>
            </a:r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9750" y="2420938"/>
            <a:ext cx="3960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positive</a:t>
            </a:r>
            <a:r>
              <a:rPr lang="en-US" sz="2000"/>
              <a:t> and </a:t>
            </a:r>
            <a:r>
              <a:rPr lang="en-US" sz="2000">
                <a:solidFill>
                  <a:srgbClr val="00CC99"/>
                </a:solidFill>
              </a:rPr>
              <a:t>negative</a:t>
            </a:r>
            <a:r>
              <a:rPr lang="en-US" sz="2000"/>
              <a:t> ions arrange by: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9750" y="3303588"/>
            <a:ext cx="251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Coulomb attraction: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84475" y="3335338"/>
            <a:ext cx="319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between ions of opposite sign</a:t>
            </a:r>
          </a:p>
          <a:p>
            <a:pPr eaLnBrk="1" hangingPunct="1"/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47688" y="4005263"/>
            <a:ext cx="2519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Coulomb repulsion: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17813" y="4011613"/>
            <a:ext cx="288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between ions of same sign</a:t>
            </a:r>
          </a:p>
          <a:p>
            <a:pPr eaLnBrk="1" hangingPunct="1"/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12775" y="4724400"/>
            <a:ext cx="4679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Repulsion more than compensated by attraction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24175" y="115888"/>
            <a:ext cx="3271838" cy="576262"/>
            <a:chOff x="838200" y="228600"/>
            <a:chExt cx="7848600" cy="576263"/>
          </a:xfrm>
        </p:grpSpPr>
        <p:sp>
          <p:nvSpPr>
            <p:cNvPr id="2062" name="Rectangle 26"/>
            <p:cNvSpPr>
              <a:spLocks noChangeArrowheads="1"/>
            </p:cNvSpPr>
            <p:nvPr/>
          </p:nvSpPr>
          <p:spPr bwMode="auto">
            <a:xfrm>
              <a:off x="838200" y="228600"/>
              <a:ext cx="78486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063" name="Text Box 33"/>
            <p:cNvSpPr txBox="1">
              <a:spLocks noChangeArrowheads="1"/>
            </p:cNvSpPr>
            <p:nvPr/>
          </p:nvSpPr>
          <p:spPr bwMode="auto">
            <a:xfrm>
              <a:off x="2804832" y="265113"/>
              <a:ext cx="41799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  <a:latin typeface="Comic Sans MS" pitchFamily="66" charset="0"/>
                </a:rPr>
                <a:t>Ionic bond</a:t>
              </a:r>
              <a:endParaRPr lang="en-US" sz="2400" b="1" baseline="-2500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53988" y="4986338"/>
            <a:ext cx="5138737" cy="647700"/>
            <a:chOff x="97" y="2886"/>
            <a:chExt cx="3237" cy="408"/>
          </a:xfrm>
        </p:grpSpPr>
        <p:sp>
          <p:nvSpPr>
            <p:cNvPr id="11310" name="Rectangle 3"/>
            <p:cNvSpPr>
              <a:spLocks noChangeArrowheads="1"/>
            </p:cNvSpPr>
            <p:nvPr/>
          </p:nvSpPr>
          <p:spPr bwMode="auto">
            <a:xfrm>
              <a:off x="2855" y="2886"/>
              <a:ext cx="47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97" y="2886"/>
              <a:ext cx="206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73025" y="333375"/>
            <a:ext cx="2554288" cy="863600"/>
            <a:chOff x="46" y="255"/>
            <a:chExt cx="1609" cy="544"/>
          </a:xfrm>
        </p:grpSpPr>
        <p:sp>
          <p:nvSpPr>
            <p:cNvPr id="11308" name="Rectangle 6"/>
            <p:cNvSpPr>
              <a:spLocks noChangeArrowheads="1"/>
            </p:cNvSpPr>
            <p:nvPr/>
          </p:nvSpPr>
          <p:spPr bwMode="auto">
            <a:xfrm>
              <a:off x="46" y="255"/>
              <a:ext cx="1609" cy="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309" name="Object 7"/>
            <p:cNvGraphicFramePr>
              <a:graphicFrameLocks noChangeAspect="1"/>
            </p:cNvGraphicFramePr>
            <p:nvPr/>
          </p:nvGraphicFramePr>
          <p:xfrm>
            <a:off x="68" y="300"/>
            <a:ext cx="1544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2" name="Formel" r:id="rId4" imgW="2451100" imgH="685800" progId="Equation.DSMT4">
                    <p:embed/>
                  </p:oleObj>
                </mc:Choice>
                <mc:Fallback>
                  <p:oleObj name="Formel" r:id="rId4" imgW="2451100" imgH="6858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" y="300"/>
                          <a:ext cx="1544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743200" y="260350"/>
            <a:ext cx="37131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work </a:t>
            </a:r>
            <a:r>
              <a:rPr lang="en-US" sz="1600">
                <a:sym typeface="Symbol" pitchFamily="18" charset="2"/>
              </a:rPr>
              <a:t>W=pdV </a:t>
            </a:r>
            <a:r>
              <a:rPr lang="en-US" sz="1600"/>
              <a:t>related volu</a:t>
            </a:r>
            <a:r>
              <a:rPr lang="en-US"/>
              <a:t>me </a:t>
            </a:r>
            <a:r>
              <a:rPr lang="en-US" sz="1600"/>
              <a:t>change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819400" y="584200"/>
          <a:ext cx="2108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6" imgW="2108200" imgH="711200" progId="Equation.DSMT4">
                  <p:embed/>
                </p:oleObj>
              </mc:Choice>
              <mc:Fallback>
                <p:oleObj name="Equation" r:id="rId6" imgW="2108200" imgH="71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84200"/>
                        <a:ext cx="2108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69"/>
          <a:stretch>
            <a:fillRect/>
          </a:stretch>
        </p:blipFill>
        <p:spPr bwMode="auto">
          <a:xfrm>
            <a:off x="6356350" y="115888"/>
            <a:ext cx="2863850" cy="21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3505200" y="1284288"/>
            <a:ext cx="838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3309938" y="1436688"/>
          <a:ext cx="939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9" imgW="939392" imgH="304668" progId="Equation.DSMT4">
                  <p:embed/>
                </p:oleObj>
              </mc:Choice>
              <mc:Fallback>
                <p:oleObj name="Equation" r:id="rId9" imgW="939392" imgH="30466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1436688"/>
                        <a:ext cx="939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768850" y="1230313"/>
            <a:ext cx="163513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4991100" y="1384300"/>
          <a:ext cx="1155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Formel" r:id="rId11" imgW="1155199" imgH="304668" progId="Equation.DSMT4">
                  <p:embed/>
                </p:oleObj>
              </mc:Choice>
              <mc:Fallback>
                <p:oleObj name="Formel" r:id="rId11" imgW="1155199" imgH="304668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1384300"/>
                        <a:ext cx="11557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101600" y="2720975"/>
          <a:ext cx="215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3" imgW="2159000" imgH="609600" progId="Equation.DSMT4">
                  <p:embed/>
                </p:oleObj>
              </mc:Choice>
              <mc:Fallback>
                <p:oleObj name="Equation" r:id="rId13" imgW="2159000" imgH="60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2720975"/>
                        <a:ext cx="2159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2339975" y="2727325"/>
          <a:ext cx="1219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Formel" r:id="rId15" imgW="1219200" imgH="647700" progId="Equation.DSMT4">
                  <p:embed/>
                </p:oleObj>
              </mc:Choice>
              <mc:Fallback>
                <p:oleObj name="Formel" r:id="rId15" imgW="1219200" imgH="647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727325"/>
                        <a:ext cx="1219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1" name="Group 17"/>
          <p:cNvGrpSpPr>
            <a:grpSpLocks/>
          </p:cNvGrpSpPr>
          <p:nvPr/>
        </p:nvGrpSpPr>
        <p:grpSpPr bwMode="auto">
          <a:xfrm>
            <a:off x="1835150" y="3186113"/>
            <a:ext cx="1223963" cy="1008062"/>
            <a:chOff x="1156" y="1661"/>
            <a:chExt cx="771" cy="635"/>
          </a:xfrm>
        </p:grpSpPr>
        <p:sp>
          <p:nvSpPr>
            <p:cNvPr id="11306" name="AutoShape 18"/>
            <p:cNvSpPr>
              <a:spLocks noChangeArrowheads="1"/>
            </p:cNvSpPr>
            <p:nvPr/>
          </p:nvSpPr>
          <p:spPr bwMode="auto">
            <a:xfrm>
              <a:off x="1156" y="1661"/>
              <a:ext cx="771" cy="635"/>
            </a:xfrm>
            <a:prstGeom prst="upArrowCallout">
              <a:avLst>
                <a:gd name="adj1" fmla="val 30354"/>
                <a:gd name="adj2" fmla="val 30354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307" name="Object 19"/>
            <p:cNvGraphicFramePr>
              <a:graphicFrameLocks noChangeAspect="1"/>
            </p:cNvGraphicFramePr>
            <p:nvPr/>
          </p:nvGraphicFramePr>
          <p:xfrm>
            <a:off x="1202" y="1888"/>
            <a:ext cx="66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8" name="Formel" r:id="rId17" imgW="1054100" imgH="647700" progId="Equation.DSMT4">
                    <p:embed/>
                  </p:oleObj>
                </mc:Choice>
                <mc:Fallback>
                  <p:oleObj name="Formel" r:id="rId17" imgW="1054100" imgH="6477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888"/>
                          <a:ext cx="664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250825" y="4986338"/>
          <a:ext cx="121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Formel" r:id="rId19" imgW="1219200" imgH="660400" progId="Equation.DSMT4">
                  <p:embed/>
                </p:oleObj>
              </mc:Choice>
              <mc:Fallback>
                <p:oleObj name="Formel" r:id="rId19" imgW="1219200" imgH="660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986338"/>
                        <a:ext cx="1219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79388" y="4338638"/>
            <a:ext cx="179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Let´s remember</a:t>
            </a: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619250" y="4986338"/>
          <a:ext cx="1358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Formel" r:id="rId21" imgW="1358900" imgH="660400" progId="Equation.DSMT4">
                  <p:embed/>
                </p:oleObj>
              </mc:Choice>
              <mc:Fallback>
                <p:oleObj name="Formel" r:id="rId21" imgW="1358900" imgH="660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86338"/>
                        <a:ext cx="1358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3132138" y="4897438"/>
          <a:ext cx="209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Formel" r:id="rId23" imgW="2095500" imgH="736600" progId="Equation.DSMT4">
                  <p:embed/>
                </p:oleObj>
              </mc:Choice>
              <mc:Fallback>
                <p:oleObj name="Formel" r:id="rId23" imgW="2095500" imgH="736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897438"/>
                        <a:ext cx="2095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AutoShape 24"/>
          <p:cNvSpPr>
            <a:spLocks noChangeArrowheads="1"/>
          </p:cNvSpPr>
          <p:nvPr/>
        </p:nvSpPr>
        <p:spPr bwMode="auto">
          <a:xfrm>
            <a:off x="5437188" y="51308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6300788" y="4841875"/>
            <a:ext cx="2159000" cy="936625"/>
            <a:chOff x="3969" y="2795"/>
            <a:chExt cx="1360" cy="590"/>
          </a:xfrm>
        </p:grpSpPr>
        <p:sp>
          <p:nvSpPr>
            <p:cNvPr id="11304" name="Rectangle 26"/>
            <p:cNvSpPr>
              <a:spLocks noChangeArrowheads="1"/>
            </p:cNvSpPr>
            <p:nvPr/>
          </p:nvSpPr>
          <p:spPr bwMode="auto">
            <a:xfrm>
              <a:off x="3969" y="2795"/>
              <a:ext cx="1360" cy="5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305" name="Object 27"/>
            <p:cNvGraphicFramePr>
              <a:graphicFrameLocks noChangeAspect="1"/>
            </p:cNvGraphicFramePr>
            <p:nvPr/>
          </p:nvGraphicFramePr>
          <p:xfrm>
            <a:off x="4081" y="2850"/>
            <a:ext cx="1112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name="Formel" r:id="rId25" imgW="1765300" imgH="749300" progId="Equation.DSMT4">
                    <p:embed/>
                  </p:oleObj>
                </mc:Choice>
                <mc:Fallback>
                  <p:oleObj name="Formel" r:id="rId25" imgW="1765300" imgH="7493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1" y="2850"/>
                          <a:ext cx="1112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3779838" y="289877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4565650" y="2619375"/>
          <a:ext cx="4470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Formel" r:id="rId27" imgW="4470400" imgH="736600" progId="Equation.DSMT4">
                  <p:embed/>
                </p:oleObj>
              </mc:Choice>
              <mc:Fallback>
                <p:oleObj name="Formel" r:id="rId27" imgW="4470400" imgH="736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2619375"/>
                        <a:ext cx="4470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4343400" y="3508375"/>
            <a:ext cx="3168650" cy="1079500"/>
            <a:chOff x="2736" y="1955"/>
            <a:chExt cx="1996" cy="680"/>
          </a:xfrm>
        </p:grpSpPr>
        <p:sp>
          <p:nvSpPr>
            <p:cNvPr id="3" name="Rectangle 31"/>
            <p:cNvSpPr>
              <a:spLocks noChangeArrowheads="1"/>
            </p:cNvSpPr>
            <p:nvPr/>
          </p:nvSpPr>
          <p:spPr bwMode="auto">
            <a:xfrm>
              <a:off x="2736" y="1955"/>
              <a:ext cx="1996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32"/>
            <p:cNvGraphicFramePr>
              <a:graphicFrameLocks noChangeAspect="1"/>
            </p:cNvGraphicFramePr>
            <p:nvPr/>
          </p:nvGraphicFramePr>
          <p:xfrm>
            <a:off x="2835" y="2008"/>
            <a:ext cx="1864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4" name="Formel" r:id="rId29" imgW="2959100" imgH="889000" progId="Equation.DSMT4">
                    <p:embed/>
                  </p:oleObj>
                </mc:Choice>
                <mc:Fallback>
                  <p:oleObj name="Formel" r:id="rId29" imgW="2959100" imgH="8890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008"/>
                          <a:ext cx="1864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932363" y="4410075"/>
            <a:ext cx="1439862" cy="863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2124075" y="62103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3132138" y="5778500"/>
            <a:ext cx="2879725" cy="1079500"/>
            <a:chOff x="1973" y="3385"/>
            <a:chExt cx="1814" cy="680"/>
          </a:xfrm>
        </p:grpSpPr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1973" y="3385"/>
              <a:ext cx="1814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301" name="Object 37"/>
            <p:cNvGraphicFramePr>
              <a:graphicFrameLocks noChangeAspect="1"/>
            </p:cNvGraphicFramePr>
            <p:nvPr/>
          </p:nvGraphicFramePr>
          <p:xfrm>
            <a:off x="2290" y="3438"/>
            <a:ext cx="1184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name="Formel" r:id="rId31" imgW="1879600" imgH="889000" progId="Equation.DSMT4">
                    <p:embed/>
                  </p:oleObj>
                </mc:Choice>
                <mc:Fallback>
                  <p:oleObj name="Formel" r:id="rId31" imgW="1879600" imgH="8890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3438"/>
                          <a:ext cx="1184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02" name="AutoShape 38">
            <a:hlinkClick r:id="rId33" highlightClick="1"/>
          </p:cNvPr>
          <p:cNvSpPr>
            <a:spLocks noChangeArrowheads="1"/>
          </p:cNvSpPr>
          <p:nvPr/>
        </p:nvSpPr>
        <p:spPr bwMode="auto">
          <a:xfrm>
            <a:off x="2743200" y="55563"/>
            <a:ext cx="228600" cy="2286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2955925" y="58738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Click for details. Note special sign convention in thermodynamics</a:t>
            </a:r>
          </a:p>
        </p:txBody>
      </p:sp>
      <p:grpSp>
        <p:nvGrpSpPr>
          <p:cNvPr id="11311" name="Group 47"/>
          <p:cNvGrpSpPr>
            <a:grpSpLocks/>
          </p:cNvGrpSpPr>
          <p:nvPr/>
        </p:nvGrpSpPr>
        <p:grpSpPr bwMode="auto">
          <a:xfrm>
            <a:off x="0" y="1752600"/>
            <a:ext cx="6338888" cy="762000"/>
            <a:chOff x="0" y="1104"/>
            <a:chExt cx="3993" cy="480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0" y="1104"/>
              <a:ext cx="3984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0" y="1200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bg1"/>
                  </a:solidFill>
                </a:rPr>
                <a:t>Aim:</a:t>
              </a:r>
              <a:r>
                <a:rPr lang="en-US"/>
                <a:t> </a:t>
              </a:r>
            </a:p>
          </p:txBody>
        </p:sp>
        <p:graphicFrame>
          <p:nvGraphicFramePr>
            <p:cNvPr id="11295" name="Object 41"/>
            <p:cNvGraphicFramePr>
              <a:graphicFrameLocks noChangeAspect="1"/>
            </p:cNvGraphicFramePr>
            <p:nvPr/>
          </p:nvGraphicFramePr>
          <p:xfrm>
            <a:off x="432" y="1152"/>
            <a:ext cx="720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6" name="Equation" r:id="rId34" imgW="723586" imgH="393529" progId="Equation.DSMT4">
                    <p:embed/>
                  </p:oleObj>
                </mc:Choice>
                <mc:Fallback>
                  <p:oleObj name="Equation" r:id="rId34" imgW="723586" imgH="393529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152"/>
                          <a:ext cx="720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6" name="Text Box 42"/>
            <p:cNvSpPr txBox="1">
              <a:spLocks noChangeArrowheads="1"/>
            </p:cNvSpPr>
            <p:nvPr/>
          </p:nvSpPr>
          <p:spPr bwMode="auto">
            <a:xfrm>
              <a:off x="1286" y="122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bg1"/>
                  </a:solidFill>
                </a:rPr>
                <a:t>and</a:t>
              </a:r>
            </a:p>
          </p:txBody>
        </p:sp>
        <p:graphicFrame>
          <p:nvGraphicFramePr>
            <p:cNvPr id="7" name="Object 43"/>
            <p:cNvGraphicFramePr>
              <a:graphicFrameLocks noChangeAspect="1"/>
            </p:cNvGraphicFramePr>
            <p:nvPr/>
          </p:nvGraphicFramePr>
          <p:xfrm>
            <a:off x="1695" y="1139"/>
            <a:ext cx="897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7" name="Equation" r:id="rId36" imgW="901309" imgH="418918" progId="Equation.DSMT4">
                    <p:embed/>
                  </p:oleObj>
                </mc:Choice>
                <mc:Fallback>
                  <p:oleObj name="Equation" r:id="rId36" imgW="901309" imgH="418918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5" y="1139"/>
                          <a:ext cx="897" cy="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2736" y="1296"/>
              <a:ext cx="408" cy="181"/>
            </a:xfrm>
            <a:prstGeom prst="rightArrow">
              <a:avLst>
                <a:gd name="adj1" fmla="val 50000"/>
                <a:gd name="adj2" fmla="val 56354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" name="Object 45"/>
            <p:cNvGraphicFramePr>
              <a:graphicFrameLocks noChangeAspect="1"/>
            </p:cNvGraphicFramePr>
            <p:nvPr/>
          </p:nvGraphicFramePr>
          <p:xfrm>
            <a:off x="3336" y="1152"/>
            <a:ext cx="657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8" name="Equation" r:id="rId38" imgW="660400" imgH="419100" progId="Equation.DSMT4">
                    <p:embed/>
                  </p:oleObj>
                </mc:Choice>
                <mc:Fallback>
                  <p:oleObj name="Equation" r:id="rId38" imgW="660400" imgH="4191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6" y="1152"/>
                          <a:ext cx="657" cy="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5" grpId="0" animBg="1"/>
      <p:bldP spid="11277" grpId="0" animBg="1"/>
      <p:bldP spid="11285" grpId="0"/>
      <p:bldP spid="11288" grpId="0" animBg="1"/>
      <p:bldP spid="11292" grpId="0" animBg="1"/>
      <p:bldP spid="11297" grpId="0" animBg="1"/>
      <p:bldP spid="11298" grpId="0" animBg="1"/>
      <p:bldP spid="11302" grpId="0" animBg="1"/>
      <p:bldP spid="113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54150" y="290513"/>
          <a:ext cx="5638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Formel" r:id="rId4" imgW="5638800" imgH="1143000" progId="Equation.DSMT4">
                  <p:embed/>
                </p:oleObj>
              </mc:Choice>
              <mc:Fallback>
                <p:oleObj name="Formel" r:id="rId4" imgW="5638800" imgH="1143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90513"/>
                        <a:ext cx="5638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684213" y="21336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908175" y="1628775"/>
            <a:ext cx="2233613" cy="1439863"/>
            <a:chOff x="1927" y="1026"/>
            <a:chExt cx="1407" cy="907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1927" y="1026"/>
              <a:ext cx="1407" cy="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1994" y="1113"/>
            <a:ext cx="1256" cy="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name="Formel" r:id="rId6" imgW="1993900" imgH="1092200" progId="Equation.DSMT4">
                    <p:embed/>
                  </p:oleObj>
                </mc:Choice>
                <mc:Fallback>
                  <p:oleObj name="Formel" r:id="rId6" imgW="1993900" imgH="1092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4" y="1113"/>
                          <a:ext cx="1256" cy="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060700" y="2565400"/>
            <a:ext cx="249238" cy="2873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565525" y="2179638"/>
            <a:ext cx="249238" cy="2873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611563" y="2565400"/>
            <a:ext cx="249237" cy="2873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356100" y="213360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43525" y="206057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Cohesive energie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68313" y="3422650"/>
            <a:ext cx="285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Properties of ionic crystals</a:t>
            </a:r>
          </a:p>
        </p:txBody>
      </p: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611188" y="3860800"/>
            <a:ext cx="7105650" cy="520700"/>
            <a:chOff x="385" y="2432"/>
            <a:chExt cx="4476" cy="328"/>
          </a:xfrm>
        </p:grpSpPr>
        <p:graphicFrame>
          <p:nvGraphicFramePr>
            <p:cNvPr id="4" name="Object 14"/>
            <p:cNvGraphicFramePr>
              <a:graphicFrameLocks noChangeAspect="1"/>
            </p:cNvGraphicFramePr>
            <p:nvPr/>
          </p:nvGraphicFramePr>
          <p:xfrm>
            <a:off x="385" y="2432"/>
            <a:ext cx="172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4" name="Formel" r:id="rId8" imgW="2730500" imgH="520700" progId="Equation.DSMT4">
                    <p:embed/>
                  </p:oleObj>
                </mc:Choice>
                <mc:Fallback>
                  <p:oleObj name="Formel" r:id="rId8" imgW="2730500" imgH="5207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2432"/>
                          <a:ext cx="1720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3470" y="2538"/>
              <a:ext cx="13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/>
                <a:t>Mott and Gurney 1948</a:t>
              </a:r>
            </a:p>
          </p:txBody>
        </p: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2106" y="2523"/>
              <a:ext cx="1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for all alkali halides</a:t>
              </a:r>
            </a:p>
          </p:txBody>
        </p:sp>
      </p:grp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39750" y="4502150"/>
            <a:ext cx="597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However: widely varying values of C in the repulsive term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575550" y="445611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663575" y="5157788"/>
            <a:ext cx="976313" cy="952500"/>
            <a:chOff x="418" y="3249"/>
            <a:chExt cx="615" cy="600"/>
          </a:xfrm>
        </p:grpSpPr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612" y="3249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418" y="3561"/>
              <a:ext cx="6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(alkali)</a:t>
              </a:r>
              <a:r>
                <a:rPr lang="en-US" sz="2400" baseline="30000"/>
                <a:t>+</a:t>
              </a:r>
              <a:endParaRPr lang="en-US" sz="2400"/>
            </a:p>
          </p:txBody>
        </p:sp>
      </p:grp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1835150" y="4941888"/>
            <a:ext cx="1217613" cy="1168400"/>
            <a:chOff x="1565" y="3113"/>
            <a:chExt cx="767" cy="736"/>
          </a:xfrm>
        </p:grpSpPr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1655" y="3113"/>
              <a:ext cx="544" cy="544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1565" y="3561"/>
              <a:ext cx="7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(halogen)</a:t>
              </a:r>
              <a:r>
                <a:rPr lang="en-US" sz="2400" baseline="30000"/>
                <a:t>-</a:t>
              </a:r>
              <a:endParaRPr lang="en-US" sz="2400"/>
            </a:p>
          </p:txBody>
        </p:sp>
      </p:grp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987675" y="4941888"/>
            <a:ext cx="555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closed-shell ions behave like incompressible spheres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2987675" y="5229225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take into account different radii according</a:t>
            </a:r>
          </a:p>
        </p:txBody>
      </p:sp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3132138" y="5445125"/>
          <a:ext cx="2044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Formel" r:id="rId10" imgW="2044700" imgH="647700" progId="Equation.DSMT4">
                  <p:embed/>
                </p:oleObj>
              </mc:Choice>
              <mc:Fallback>
                <p:oleObj name="Formel" r:id="rId10" imgW="2044700" imgH="6477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445125"/>
                        <a:ext cx="2044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5076825" y="580548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711825" y="5726113"/>
            <a:ext cx="339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universal C´ for all alkali halides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334000" y="2398713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(</a:t>
            </a:r>
            <a:r>
              <a:rPr lang="en-US" sz="1000"/>
              <a:t>can be experimentally determined via Born-Haber cycle</a:t>
            </a:r>
            <a:r>
              <a:rPr lang="en-US"/>
              <a:t>)</a:t>
            </a:r>
          </a:p>
        </p:txBody>
      </p:sp>
      <p:sp>
        <p:nvSpPr>
          <p:cNvPr id="12319" name="AutoShape 31">
            <a:hlinkClick r:id="rId12" highlightClick="1"/>
          </p:cNvPr>
          <p:cNvSpPr>
            <a:spLocks noChangeArrowheads="1"/>
          </p:cNvSpPr>
          <p:nvPr/>
        </p:nvSpPr>
        <p:spPr bwMode="auto">
          <a:xfrm>
            <a:off x="5562600" y="28194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5943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442075" y="2833688"/>
            <a:ext cx="2100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Click for detailed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23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5" grpId="0" animBg="1"/>
      <p:bldP spid="12296" grpId="0" animBg="1"/>
      <p:bldP spid="12297" grpId="0" animBg="1"/>
      <p:bldP spid="12298" grpId="0" animBg="1"/>
      <p:bldP spid="12299" grpId="0"/>
      <p:bldP spid="12300" grpId="0"/>
      <p:bldP spid="12305" grpId="0"/>
      <p:bldP spid="12306" grpId="0"/>
      <p:bldP spid="12306" grpId="1"/>
      <p:bldP spid="12313" grpId="0"/>
      <p:bldP spid="12314" grpId="0"/>
      <p:bldP spid="12316" grpId="0" animBg="1"/>
      <p:bldP spid="12317" grpId="0"/>
      <p:bldP spid="12318" grpId="0"/>
      <p:bldP spid="12319" grpId="0" animBg="1"/>
      <p:bldP spid="12320" grpId="0" animBg="1"/>
      <p:bldP spid="123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  <a:noFill/>
        </p:spPr>
        <p:txBody>
          <a:bodyPr lIns="92075" tIns="46038" rIns="92075" bIns="46038"/>
          <a:lstStyle/>
          <a:p>
            <a:r>
              <a:rPr lang="en-US" sz="2800" smtClean="0"/>
              <a:t>Ionic Sizes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666875" y="1052513"/>
            <a:ext cx="6105525" cy="5372100"/>
            <a:chOff x="253" y="1104"/>
            <a:chExt cx="4363" cy="4512"/>
          </a:xfrm>
        </p:grpSpPr>
        <p:pic>
          <p:nvPicPr>
            <p:cNvPr id="13316" name="Picture 4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" y="1129"/>
              <a:ext cx="4349" cy="4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53" y="1104"/>
              <a:ext cx="4299" cy="44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413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Completely ionic bond is an ideal case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830263"/>
            <a:ext cx="508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In general bond neither covalent nore pure ionic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292725" y="90805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11863" y="836613"/>
            <a:ext cx="294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Mixed ionic-covalent bonds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146800" y="1341438"/>
          <a:ext cx="189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Formel" r:id="rId4" imgW="1892300" imgH="330200" progId="Equation.DSMT4">
                  <p:embed/>
                </p:oleObj>
              </mc:Choice>
              <mc:Fallback>
                <p:oleObj name="Formel" r:id="rId4" imgW="1892300" imgH="330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1341438"/>
                        <a:ext cx="1892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395288" y="1557338"/>
            <a:ext cx="3771900" cy="774700"/>
            <a:chOff x="249" y="981"/>
            <a:chExt cx="2376" cy="488"/>
          </a:xfrm>
        </p:grpSpPr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249" y="1165"/>
            <a:ext cx="11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name="Formel" r:id="rId6" imgW="177646" imgH="241091" progId="Equation.DSMT4">
                    <p:embed/>
                  </p:oleObj>
                </mc:Choice>
                <mc:Fallback>
                  <p:oleObj name="Formel" r:id="rId6" imgW="177646" imgH="241091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1165"/>
                          <a:ext cx="11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356" y="1116"/>
              <a:ext cx="1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determined from </a:t>
              </a:r>
            </a:p>
          </p:txBody>
        </p:sp>
        <p:graphicFrame>
          <p:nvGraphicFramePr>
            <p:cNvPr id="4" name="Object 10"/>
            <p:cNvGraphicFramePr>
              <a:graphicFrameLocks noChangeAspect="1"/>
            </p:cNvGraphicFramePr>
            <p:nvPr/>
          </p:nvGraphicFramePr>
          <p:xfrm>
            <a:off x="1697" y="981"/>
            <a:ext cx="928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4" name="Formel" r:id="rId8" imgW="1473200" imgH="774700" progId="Equation.DSMT4">
                    <p:embed/>
                  </p:oleObj>
                </mc:Choice>
                <mc:Fallback>
                  <p:oleObj name="Formel" r:id="rId8" imgW="1473200" imgH="774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7" y="981"/>
                          <a:ext cx="928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356100" y="19732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200650" y="17764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Min.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95288" y="2822575"/>
            <a:ext cx="395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Paulings concept of electronegativity 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23850" y="3500438"/>
            <a:ext cx="8551863" cy="10080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spcAft>
                <a:spcPct val="60000"/>
              </a:spcAft>
            </a:pPr>
            <a:r>
              <a:rPr lang="en-US" sz="2400" b="1">
                <a:solidFill>
                  <a:schemeClr val="bg1"/>
                </a:solidFill>
              </a:rPr>
              <a:t>Electronegativity refers to the ability of an atom in a molecule to attract shared electrons.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4356100" y="28543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08563" y="2755900"/>
            <a:ext cx="3732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Semi-quantitative estimation of  </a:t>
            </a:r>
            <a:r>
              <a:rPr lang="el-GR" sz="2400" b="1">
                <a:solidFill>
                  <a:schemeClr val="accent2"/>
                </a:solidFill>
                <a:cs typeface="Arial" charset="0"/>
              </a:rPr>
              <a:t>λ</a:t>
            </a:r>
            <a:r>
              <a:rPr lang="en-US"/>
              <a:t>  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1112838" y="5013325"/>
            <a:ext cx="7207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552700" y="5013325"/>
            <a:ext cx="720725" cy="7207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281488" y="5446713"/>
            <a:ext cx="9366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5865813" y="5013325"/>
            <a:ext cx="1466850" cy="720725"/>
            <a:chOff x="3515" y="2795"/>
            <a:chExt cx="924" cy="454"/>
          </a:xfrm>
        </p:grpSpPr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3515" y="2795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3985" y="2795"/>
              <a:ext cx="454" cy="45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</p:grp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278563" y="46736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>
                <a:cs typeface="Arial" charset="0"/>
              </a:rPr>
              <a:t>δ</a:t>
            </a:r>
            <a:r>
              <a:rPr lang="en-US" baseline="30000">
                <a:cs typeface="Arial" charset="0"/>
              </a:rPr>
              <a:t>+</a:t>
            </a:r>
            <a:endParaRPr lang="el-GR">
              <a:cs typeface="Arial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018338" y="47196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>
                <a:cs typeface="Arial" charset="0"/>
              </a:rPr>
              <a:t>δ</a:t>
            </a:r>
            <a:r>
              <a:rPr lang="en-US" baseline="30000">
                <a:cs typeface="Arial" charset="0"/>
              </a:rPr>
              <a:t>-</a:t>
            </a:r>
            <a:endParaRPr lang="el-GR">
              <a:cs typeface="Arial" charset="0"/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049463" y="522922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 animBg="1"/>
      <p:bldP spid="14341" grpId="0"/>
      <p:bldP spid="14347" grpId="0" animBg="1"/>
      <p:bldP spid="14348" grpId="0"/>
      <p:bldP spid="14349" grpId="0"/>
      <p:bldP spid="14350" grpId="0" animBg="1"/>
      <p:bldP spid="14351" grpId="0" animBg="1"/>
      <p:bldP spid="14352" grpId="0"/>
      <p:bldP spid="14353" grpId="0" animBg="1"/>
      <p:bldP spid="14354" grpId="0" animBg="1"/>
      <p:bldP spid="14355" grpId="0" animBg="1"/>
      <p:bldP spid="14359" grpId="0"/>
      <p:bldP spid="14360" grpId="0"/>
      <p:bldP spid="143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95563" y="368300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000"/>
              <a:t>&gt;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098800" y="196850"/>
            <a:ext cx="6081713" cy="1035050"/>
            <a:chOff x="1952" y="124"/>
            <a:chExt cx="3831" cy="652"/>
          </a:xfrm>
        </p:grpSpPr>
        <p:grpSp>
          <p:nvGrpSpPr>
            <p:cNvPr id="15389" name="Group 4"/>
            <p:cNvGrpSpPr>
              <a:grpSpLocks/>
            </p:cNvGrpSpPr>
            <p:nvPr/>
          </p:nvGrpSpPr>
          <p:grpSpPr bwMode="auto">
            <a:xfrm>
              <a:off x="2042" y="124"/>
              <a:ext cx="3741" cy="652"/>
              <a:chOff x="2042" y="124"/>
              <a:chExt cx="3741" cy="652"/>
            </a:xfrm>
          </p:grpSpPr>
          <p:grpSp>
            <p:nvGrpSpPr>
              <p:cNvPr id="2" name="Group 5"/>
              <p:cNvGrpSpPr>
                <a:grpSpLocks/>
              </p:cNvGrpSpPr>
              <p:nvPr/>
            </p:nvGrpSpPr>
            <p:grpSpPr bwMode="auto">
              <a:xfrm>
                <a:off x="2042" y="298"/>
                <a:ext cx="1769" cy="477"/>
                <a:chOff x="2336" y="3497"/>
                <a:chExt cx="1769" cy="477"/>
              </a:xfrm>
            </p:grpSpPr>
            <p:sp>
              <p:nvSpPr>
                <p:cNvPr id="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36" y="3497"/>
                  <a:ext cx="1769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4000"/>
                    <a:t>E(            )</a:t>
                  </a:r>
                </a:p>
              </p:txBody>
            </p:sp>
            <p:sp>
              <p:nvSpPr>
                <p:cNvPr id="4" name="Oval 7"/>
                <p:cNvSpPr>
                  <a:spLocks noChangeArrowheads="1"/>
                </p:cNvSpPr>
                <p:nvPr/>
              </p:nvSpPr>
              <p:spPr bwMode="auto">
                <a:xfrm>
                  <a:off x="2744" y="3520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</a:t>
                  </a:r>
                </a:p>
              </p:txBody>
            </p:sp>
            <p:sp>
              <p:nvSpPr>
                <p:cNvPr id="5" name="Oval 8"/>
                <p:cNvSpPr>
                  <a:spLocks noChangeArrowheads="1"/>
                </p:cNvSpPr>
                <p:nvPr/>
              </p:nvSpPr>
              <p:spPr bwMode="auto">
                <a:xfrm>
                  <a:off x="3242" y="3520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3902" y="298"/>
                <a:ext cx="1769" cy="478"/>
                <a:chOff x="3923" y="3497"/>
                <a:chExt cx="1769" cy="478"/>
              </a:xfrm>
            </p:grpSpPr>
            <p:sp>
              <p:nvSpPr>
                <p:cNvPr id="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23" y="3497"/>
                  <a:ext cx="1769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4000"/>
                    <a:t>E(            )</a:t>
                  </a:r>
                </a:p>
              </p:txBody>
            </p:sp>
            <p:sp>
              <p:nvSpPr>
                <p:cNvPr id="15397" name="Oval 11"/>
                <p:cNvSpPr>
                  <a:spLocks noChangeArrowheads="1"/>
                </p:cNvSpPr>
                <p:nvPr/>
              </p:nvSpPr>
              <p:spPr bwMode="auto">
                <a:xfrm>
                  <a:off x="4331" y="3521"/>
                  <a:ext cx="454" cy="45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B</a:t>
                  </a:r>
                </a:p>
              </p:txBody>
            </p:sp>
            <p:sp>
              <p:nvSpPr>
                <p:cNvPr id="15398" name="Oval 12"/>
                <p:cNvSpPr>
                  <a:spLocks noChangeArrowheads="1"/>
                </p:cNvSpPr>
                <p:nvPr/>
              </p:nvSpPr>
              <p:spPr bwMode="auto">
                <a:xfrm>
                  <a:off x="4830" y="3521"/>
                  <a:ext cx="454" cy="45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B</a:t>
                  </a:r>
                </a:p>
              </p:txBody>
            </p:sp>
          </p:grpSp>
          <p:graphicFrame>
            <p:nvGraphicFramePr>
              <p:cNvPr id="8" name="Object 13"/>
              <p:cNvGraphicFramePr>
                <a:graphicFrameLocks noChangeAspect="1"/>
              </p:cNvGraphicFramePr>
              <p:nvPr/>
            </p:nvGraphicFramePr>
            <p:xfrm>
              <a:off x="3630" y="367"/>
              <a:ext cx="327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02" name="Equation" r:id="rId4" imgW="114102" imgH="126780" progId="Equation.3">
                      <p:embed/>
                    </p:oleObj>
                  </mc:Choice>
                  <mc:Fallback>
                    <p:oleObj name="Equation" r:id="rId4" imgW="114102" imgH="126780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30" y="367"/>
                            <a:ext cx="327" cy="3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394" name="Text Box 14"/>
              <p:cNvSpPr txBox="1">
                <a:spLocks noChangeArrowheads="1"/>
              </p:cNvSpPr>
              <p:nvPr/>
            </p:nvSpPr>
            <p:spPr bwMode="auto">
              <a:xfrm>
                <a:off x="5354" y="199"/>
                <a:ext cx="236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5400"/>
                  <a:t>]</a:t>
                </a:r>
              </a:p>
            </p:txBody>
          </p:sp>
          <p:sp>
            <p:nvSpPr>
              <p:cNvPr id="15395" name="Text Box 15"/>
              <p:cNvSpPr txBox="1">
                <a:spLocks noChangeArrowheads="1"/>
              </p:cNvSpPr>
              <p:nvPr/>
            </p:nvSpPr>
            <p:spPr bwMode="auto">
              <a:xfrm>
                <a:off x="5445" y="124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1/2</a:t>
                </a:r>
              </a:p>
            </p:txBody>
          </p:sp>
        </p:grpSp>
        <p:sp>
          <p:nvSpPr>
            <p:cNvPr id="15390" name="Text Box 16"/>
            <p:cNvSpPr txBox="1">
              <a:spLocks noChangeArrowheads="1"/>
            </p:cNvSpPr>
            <p:nvPr/>
          </p:nvSpPr>
          <p:spPr bwMode="auto">
            <a:xfrm>
              <a:off x="1952" y="178"/>
              <a:ext cx="181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5400"/>
                <a:t>[</a:t>
              </a:r>
            </a:p>
          </p:txBody>
        </p:sp>
      </p:grp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74613" y="188913"/>
            <a:ext cx="2808287" cy="1114425"/>
            <a:chOff x="22" y="3318"/>
            <a:chExt cx="1769" cy="702"/>
          </a:xfrm>
        </p:grpSpPr>
        <p:grpSp>
          <p:nvGrpSpPr>
            <p:cNvPr id="15380" name="Group 18"/>
            <p:cNvGrpSpPr>
              <a:grpSpLocks/>
            </p:cNvGrpSpPr>
            <p:nvPr/>
          </p:nvGrpSpPr>
          <p:grpSpPr bwMode="auto">
            <a:xfrm>
              <a:off x="22" y="3318"/>
              <a:ext cx="1769" cy="668"/>
              <a:chOff x="340" y="3318"/>
              <a:chExt cx="1769" cy="668"/>
            </a:xfrm>
          </p:grpSpPr>
          <p:grpSp>
            <p:nvGrpSpPr>
              <p:cNvPr id="15383" name="Group 19"/>
              <p:cNvGrpSpPr>
                <a:grpSpLocks/>
              </p:cNvGrpSpPr>
              <p:nvPr/>
            </p:nvGrpSpPr>
            <p:grpSpPr bwMode="auto">
              <a:xfrm>
                <a:off x="777" y="3318"/>
                <a:ext cx="954" cy="668"/>
                <a:chOff x="1066" y="3294"/>
                <a:chExt cx="954" cy="668"/>
              </a:xfrm>
            </p:grpSpPr>
            <p:sp>
              <p:nvSpPr>
                <p:cNvPr id="15385" name="Oval 20"/>
                <p:cNvSpPr>
                  <a:spLocks noChangeArrowheads="1"/>
                </p:cNvSpPr>
                <p:nvPr/>
              </p:nvSpPr>
              <p:spPr bwMode="auto">
                <a:xfrm>
                  <a:off x="1066" y="3508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A</a:t>
                  </a:r>
                </a:p>
              </p:txBody>
            </p:sp>
            <p:sp>
              <p:nvSpPr>
                <p:cNvPr id="15386" name="Oval 21"/>
                <p:cNvSpPr>
                  <a:spLocks noChangeArrowheads="1"/>
                </p:cNvSpPr>
                <p:nvPr/>
              </p:nvSpPr>
              <p:spPr bwMode="auto">
                <a:xfrm>
                  <a:off x="1536" y="3508"/>
                  <a:ext cx="454" cy="454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B</a:t>
                  </a:r>
                </a:p>
              </p:txBody>
            </p:sp>
            <p:sp>
              <p:nvSpPr>
                <p:cNvPr id="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326" y="3294"/>
                  <a:ext cx="25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l-GR">
                      <a:cs typeface="Arial" charset="0"/>
                    </a:rPr>
                    <a:t>δ</a:t>
                  </a:r>
                  <a:r>
                    <a:rPr lang="en-US" baseline="30000">
                      <a:cs typeface="Arial" charset="0"/>
                    </a:rPr>
                    <a:t>+</a:t>
                  </a:r>
                  <a:endParaRPr lang="el-GR">
                    <a:cs typeface="Arial" charset="0"/>
                  </a:endParaRPr>
                </a:p>
              </p:txBody>
            </p:sp>
            <p:sp>
              <p:nvSpPr>
                <p:cNvPr id="1538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792" y="3323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l-GR">
                      <a:cs typeface="Arial" charset="0"/>
                    </a:rPr>
                    <a:t>δ</a:t>
                  </a:r>
                  <a:r>
                    <a:rPr lang="en-US" baseline="30000">
                      <a:cs typeface="Arial" charset="0"/>
                    </a:rPr>
                    <a:t>-</a:t>
                  </a:r>
                  <a:endParaRPr lang="el-GR">
                    <a:cs typeface="Arial" charset="0"/>
                  </a:endParaRPr>
                </a:p>
              </p:txBody>
            </p:sp>
          </p:grpSp>
          <p:sp>
            <p:nvSpPr>
              <p:cNvPr id="15384" name="Text Box 24"/>
              <p:cNvSpPr txBox="1">
                <a:spLocks noChangeArrowheads="1"/>
              </p:cNvSpPr>
              <p:nvPr/>
            </p:nvSpPr>
            <p:spPr bwMode="auto">
              <a:xfrm>
                <a:off x="340" y="3521"/>
                <a:ext cx="1769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4000"/>
                  <a:t>E(            )</a:t>
                </a:r>
              </a:p>
            </p:txBody>
          </p:sp>
        </p:grpSp>
        <p:sp>
          <p:nvSpPr>
            <p:cNvPr id="15381" name="Line 25"/>
            <p:cNvSpPr>
              <a:spLocks noChangeShapeType="1"/>
            </p:cNvSpPr>
            <p:nvPr/>
          </p:nvSpPr>
          <p:spPr bwMode="auto">
            <a:xfrm>
              <a:off x="68" y="3430"/>
              <a:ext cx="0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6"/>
            <p:cNvSpPr>
              <a:spLocks noChangeShapeType="1"/>
            </p:cNvSpPr>
            <p:nvPr/>
          </p:nvSpPr>
          <p:spPr bwMode="auto">
            <a:xfrm>
              <a:off x="1610" y="3430"/>
              <a:ext cx="0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7" name="Group 27"/>
          <p:cNvGrpSpPr>
            <a:grpSpLocks/>
          </p:cNvGrpSpPr>
          <p:nvPr/>
        </p:nvGrpSpPr>
        <p:grpSpPr bwMode="auto">
          <a:xfrm>
            <a:off x="1077913" y="1268413"/>
            <a:ext cx="6380162" cy="1014412"/>
            <a:chOff x="679" y="799"/>
            <a:chExt cx="4019" cy="639"/>
          </a:xfrm>
        </p:grpSpPr>
        <p:sp>
          <p:nvSpPr>
            <p:cNvPr id="10" name="AutoShape 28"/>
            <p:cNvSpPr>
              <a:spLocks noChangeArrowheads="1"/>
            </p:cNvSpPr>
            <p:nvPr/>
          </p:nvSpPr>
          <p:spPr bwMode="auto">
            <a:xfrm>
              <a:off x="679" y="799"/>
              <a:ext cx="263" cy="636"/>
            </a:xfrm>
            <a:prstGeom prst="upArrow">
              <a:avLst>
                <a:gd name="adj1" fmla="val 50000"/>
                <a:gd name="adj2" fmla="val 60456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5378" name="Rectangle 29"/>
            <p:cNvSpPr>
              <a:spLocks noChangeArrowheads="1"/>
            </p:cNvSpPr>
            <p:nvPr/>
          </p:nvSpPr>
          <p:spPr bwMode="auto">
            <a:xfrm>
              <a:off x="769" y="1207"/>
              <a:ext cx="3835" cy="2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Text Box 30"/>
            <p:cNvSpPr txBox="1">
              <a:spLocks noChangeArrowheads="1"/>
            </p:cNvSpPr>
            <p:nvPr/>
          </p:nvSpPr>
          <p:spPr bwMode="auto">
            <a:xfrm>
              <a:off x="752" y="1207"/>
              <a:ext cx="39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bg1"/>
                  </a:solidFill>
                </a:rPr>
                <a:t>because there is Coulomb interaction between </a:t>
              </a:r>
              <a:r>
                <a:rPr lang="el-GR" b="1">
                  <a:solidFill>
                    <a:schemeClr val="bg1"/>
                  </a:solidFill>
                  <a:cs typeface="Arial" charset="0"/>
                </a:rPr>
                <a:t>δ</a:t>
              </a:r>
              <a:r>
                <a:rPr lang="en-US" b="1" baseline="30000">
                  <a:solidFill>
                    <a:schemeClr val="bg1"/>
                  </a:solidFill>
                  <a:cs typeface="Arial" charset="0"/>
                </a:rPr>
                <a:t>+</a:t>
              </a:r>
              <a:r>
                <a:rPr lang="en-US" b="1">
                  <a:solidFill>
                    <a:schemeClr val="bg1"/>
                  </a:solidFill>
                  <a:cs typeface="Arial" charset="0"/>
                </a:rPr>
                <a:t>und </a:t>
              </a:r>
              <a:r>
                <a:rPr lang="el-GR" b="1">
                  <a:solidFill>
                    <a:schemeClr val="bg1"/>
                  </a:solidFill>
                </a:rPr>
                <a:t>δ</a:t>
              </a:r>
              <a:r>
                <a:rPr lang="en-US" b="1" baseline="30000">
                  <a:solidFill>
                    <a:schemeClr val="bg1"/>
                  </a:solidFill>
                </a:rPr>
                <a:t>-</a:t>
              </a:r>
              <a:r>
                <a:rPr lang="en-US">
                  <a:solidFill>
                    <a:schemeClr val="bg1"/>
                  </a:solidFill>
                </a:rPr>
                <a:t> </a:t>
              </a:r>
              <a:endParaRPr lang="el-GR">
                <a:solidFill>
                  <a:schemeClr val="bg1"/>
                </a:solidFill>
              </a:endParaRPr>
            </a:p>
          </p:txBody>
        </p:sp>
      </p:grp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323850" y="258921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187450" y="2492375"/>
            <a:ext cx="224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empirical formula</a:t>
            </a:r>
            <a:r>
              <a:rPr lang="en-US"/>
              <a:t>  </a:t>
            </a:r>
          </a:p>
        </p:txBody>
      </p: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250825" y="3165475"/>
            <a:ext cx="8281988" cy="1308100"/>
            <a:chOff x="158" y="1994"/>
            <a:chExt cx="5217" cy="824"/>
          </a:xfrm>
        </p:grpSpPr>
        <p:sp>
          <p:nvSpPr>
            <p:cNvPr id="15375" name="Rectangle 34"/>
            <p:cNvSpPr>
              <a:spLocks noChangeArrowheads="1"/>
            </p:cNvSpPr>
            <p:nvPr/>
          </p:nvSpPr>
          <p:spPr bwMode="auto">
            <a:xfrm>
              <a:off x="158" y="1994"/>
              <a:ext cx="5217" cy="8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76" name="Object 35"/>
            <p:cNvGraphicFramePr>
              <a:graphicFrameLocks noChangeAspect="1"/>
            </p:cNvGraphicFramePr>
            <p:nvPr/>
          </p:nvGraphicFramePr>
          <p:xfrm>
            <a:off x="204" y="2157"/>
            <a:ext cx="5148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3" name="Equation" r:id="rId6" imgW="4775200" imgH="381000" progId="Equation.3">
                    <p:embed/>
                  </p:oleObj>
                </mc:Choice>
                <mc:Fallback>
                  <p:oleObj name="Equation" r:id="rId6" imgW="4775200" imgH="38100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157"/>
                          <a:ext cx="5148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96" name="Group 36"/>
          <p:cNvGrpSpPr>
            <a:grpSpLocks/>
          </p:cNvGrpSpPr>
          <p:nvPr/>
        </p:nvGrpSpPr>
        <p:grpSpPr bwMode="auto">
          <a:xfrm>
            <a:off x="2051050" y="4029075"/>
            <a:ext cx="2520950" cy="1152525"/>
            <a:chOff x="1292" y="2538"/>
            <a:chExt cx="1588" cy="726"/>
          </a:xfrm>
        </p:grpSpPr>
        <p:sp>
          <p:nvSpPr>
            <p:cNvPr id="15373" name="AutoShape 37"/>
            <p:cNvSpPr>
              <a:spLocks noChangeArrowheads="1"/>
            </p:cNvSpPr>
            <p:nvPr/>
          </p:nvSpPr>
          <p:spPr bwMode="auto">
            <a:xfrm>
              <a:off x="1292" y="2538"/>
              <a:ext cx="1588" cy="726"/>
            </a:xfrm>
            <a:prstGeom prst="upArrowCallout">
              <a:avLst>
                <a:gd name="adj1" fmla="val 54683"/>
                <a:gd name="adj2" fmla="val 54683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74" name="Object 38"/>
            <p:cNvGraphicFramePr>
              <a:graphicFrameLocks noChangeAspect="1"/>
            </p:cNvGraphicFramePr>
            <p:nvPr/>
          </p:nvGraphicFramePr>
          <p:xfrm>
            <a:off x="1519" y="2856"/>
            <a:ext cx="123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4" name="Equation" r:id="rId8" imgW="1955800" imgH="609600" progId="Equation.3">
                    <p:embed/>
                  </p:oleObj>
                </mc:Choice>
                <mc:Fallback>
                  <p:oleObj name="Equation" r:id="rId8" imgW="1955800" imgH="6096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856"/>
                          <a:ext cx="123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95288" y="4670425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better than  </a:t>
            </a:r>
          </a:p>
        </p:txBody>
      </p:sp>
      <p:pic>
        <p:nvPicPr>
          <p:cNvPr id="15400" name="Picture 40" descr="lportho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0" y="4554538"/>
            <a:ext cx="1485900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1658938" y="5661025"/>
            <a:ext cx="5649912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>
                <a:hlinkClick r:id="rId11"/>
              </a:rPr>
              <a:t>Linus Pauling </a:t>
            </a:r>
            <a:endParaRPr lang="en-US"/>
          </a:p>
          <a:p>
            <a:pPr algn="r" eaLnBrk="1" hangingPunct="1"/>
            <a:r>
              <a:rPr lang="en-US" sz="1600"/>
              <a:t>is the only person ever to receive two unshared Nobel Prizes</a:t>
            </a:r>
          </a:p>
          <a:p>
            <a:pPr algn="r" eaLnBrk="1" hangingPunct="1"/>
            <a:r>
              <a:rPr lang="en-US" sz="1600"/>
              <a:t>—for Chemistry (1954) and for Peace (1962).  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91" grpId="0" animBg="1"/>
      <p:bldP spid="15392" grpId="0"/>
      <p:bldP spid="15399" grpId="0"/>
      <p:bldP spid="154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44463" y="0"/>
            <a:ext cx="8964612" cy="6669088"/>
            <a:chOff x="371" y="2832"/>
            <a:chExt cx="4237" cy="2841"/>
          </a:xfrm>
        </p:grpSpPr>
        <p:pic>
          <p:nvPicPr>
            <p:cNvPr id="2" name="Pictur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2832"/>
              <a:ext cx="4233" cy="2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71" y="2833"/>
              <a:ext cx="4176" cy="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AutoShape 5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5410200" y="2286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851525" y="206375"/>
            <a:ext cx="3032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/>
              <a:t>Find here Pauling’s electronegativity</a:t>
            </a:r>
          </a:p>
          <a:p>
            <a:pPr eaLnBrk="1" hangingPunct="1"/>
            <a:r>
              <a:rPr lang="en-US" sz="1400"/>
              <a:t>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700338" y="476250"/>
            <a:ext cx="3333750" cy="647700"/>
            <a:chOff x="1701" y="300"/>
            <a:chExt cx="2100" cy="408"/>
          </a:xfrm>
        </p:grpSpPr>
        <p:sp>
          <p:nvSpPr>
            <p:cNvPr id="17421" name="Text Box 3"/>
            <p:cNvSpPr txBox="1">
              <a:spLocks noChangeArrowheads="1"/>
            </p:cNvSpPr>
            <p:nvPr/>
          </p:nvSpPr>
          <p:spPr bwMode="auto">
            <a:xfrm>
              <a:off x="1701" y="391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% ionicity of bond</a:t>
              </a:r>
            </a:p>
          </p:txBody>
        </p:sp>
        <p:graphicFrame>
          <p:nvGraphicFramePr>
            <p:cNvPr id="17422" name="Object 4"/>
            <p:cNvGraphicFramePr>
              <a:graphicFrameLocks noChangeAspect="1"/>
            </p:cNvGraphicFramePr>
            <p:nvPr/>
          </p:nvGraphicFramePr>
          <p:xfrm>
            <a:off x="3017" y="300"/>
            <a:ext cx="78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3" name="Equation" r:id="rId4" imgW="1244600" imgH="647700" progId="Equation.3">
                    <p:embed/>
                  </p:oleObj>
                </mc:Choice>
                <mc:Fallback>
                  <p:oleObj name="Equation" r:id="rId4" imgW="1244600" imgH="647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7" y="300"/>
                          <a:ext cx="784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481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determined from dipole moment of molecules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508625" y="1628775"/>
            <a:ext cx="6477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7019925" y="1412875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6" imgW="825142" imgH="317362" progId="Equation.3">
                  <p:embed/>
                </p:oleObj>
              </mc:Choice>
              <mc:Fallback>
                <p:oleObj name="Equation" r:id="rId6" imgW="825142" imgH="31736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412875"/>
                        <a:ext cx="8255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1476375" y="1700213"/>
            <a:ext cx="6840538" cy="3694112"/>
            <a:chOff x="930" y="1162"/>
            <a:chExt cx="4309" cy="2327"/>
          </a:xfrm>
        </p:grpSpPr>
        <p:pic>
          <p:nvPicPr>
            <p:cNvPr id="2" name="Picture 9" descr="c9f1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000" b="14000"/>
            <a:stretch>
              <a:fillRect/>
            </a:stretch>
          </p:blipFill>
          <p:spPr bwMode="auto">
            <a:xfrm>
              <a:off x="930" y="1162"/>
              <a:ext cx="4309" cy="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7420" name="Object 10"/>
            <p:cNvGraphicFramePr>
              <a:graphicFrameLocks noChangeAspect="1"/>
            </p:cNvGraphicFramePr>
            <p:nvPr/>
          </p:nvGraphicFramePr>
          <p:xfrm>
            <a:off x="3064" y="3225"/>
            <a:ext cx="56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5" name="Equation" r:id="rId9" imgW="1028254" imgH="317362" progId="Equation.3">
                    <p:embed/>
                  </p:oleObj>
                </mc:Choice>
                <mc:Fallback>
                  <p:oleObj name="Equation" r:id="rId9" imgW="1028254" imgH="317362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4" y="3225"/>
                          <a:ext cx="562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1908175" y="5478463"/>
            <a:ext cx="5111750" cy="1081087"/>
            <a:chOff x="1202" y="3451"/>
            <a:chExt cx="3220" cy="681"/>
          </a:xfrm>
        </p:grpSpPr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1202" y="3451"/>
              <a:ext cx="3220" cy="68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1429" y="3684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% ionicity of bond</a:t>
              </a:r>
            </a:p>
          </p:txBody>
        </p:sp>
        <p:graphicFrame>
          <p:nvGraphicFramePr>
            <p:cNvPr id="17418" name="Object 14"/>
            <p:cNvGraphicFramePr>
              <a:graphicFrameLocks noChangeAspect="1"/>
            </p:cNvGraphicFramePr>
            <p:nvPr/>
          </p:nvGraphicFramePr>
          <p:xfrm>
            <a:off x="2721" y="3502"/>
            <a:ext cx="138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6" name="Equation" r:id="rId11" imgW="2197100" imgH="965200" progId="Equation.3">
                    <p:embed/>
                  </p:oleObj>
                </mc:Choice>
                <mc:Fallback>
                  <p:oleObj name="Equation" r:id="rId11" imgW="2197100" imgH="965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3502"/>
                          <a:ext cx="1384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70700" y="5524500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6.1 eV</a:t>
            </a:r>
          </a:p>
          <a:p>
            <a:pPr algn="ctr" eaLnBrk="1" hangingPunct="1"/>
            <a:r>
              <a:rPr lang="en-US"/>
              <a:t>(electrostatic energy)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684213" y="5514975"/>
            <a:ext cx="2232025" cy="1082675"/>
            <a:chOff x="431" y="3474"/>
            <a:chExt cx="1406" cy="682"/>
          </a:xfrm>
        </p:grpSpPr>
        <p:sp>
          <p:nvSpPr>
            <p:cNvPr id="3113" name="Line 4"/>
            <p:cNvSpPr>
              <a:spLocks noChangeShapeType="1"/>
            </p:cNvSpPr>
            <p:nvPr/>
          </p:nvSpPr>
          <p:spPr bwMode="auto">
            <a:xfrm>
              <a:off x="431" y="3863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5"/>
            <p:cNvSpPr>
              <a:spLocks noChangeShapeType="1"/>
            </p:cNvSpPr>
            <p:nvPr/>
          </p:nvSpPr>
          <p:spPr bwMode="auto">
            <a:xfrm>
              <a:off x="1837" y="383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6"/>
            <p:cNvSpPr>
              <a:spLocks noChangeShapeType="1"/>
            </p:cNvSpPr>
            <p:nvPr/>
          </p:nvSpPr>
          <p:spPr bwMode="auto">
            <a:xfrm flipV="1">
              <a:off x="431" y="3929"/>
              <a:ext cx="140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Text Box 7"/>
            <p:cNvSpPr txBox="1">
              <a:spLocks noChangeArrowheads="1"/>
            </p:cNvSpPr>
            <p:nvPr/>
          </p:nvSpPr>
          <p:spPr bwMode="auto">
            <a:xfrm>
              <a:off x="884" y="3474"/>
              <a:ext cx="487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6500">
                  <a:cs typeface="Arial" charset="0"/>
                </a:rPr>
                <a:t>∞</a:t>
              </a:r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08175" y="3033713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5.1 eV</a:t>
            </a:r>
          </a:p>
          <a:p>
            <a:pPr algn="ctr" eaLnBrk="1" hangingPunct="1"/>
            <a:r>
              <a:rPr lang="en-US"/>
              <a:t>(ionization energy)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067550" y="444182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3.6 eV</a:t>
            </a:r>
          </a:p>
          <a:p>
            <a:pPr algn="ctr" eaLnBrk="1" hangingPunct="1"/>
            <a:r>
              <a:rPr lang="en-US"/>
              <a:t>(electron affinity)</a:t>
            </a:r>
          </a:p>
        </p:txBody>
      </p:sp>
      <p:pic>
        <p:nvPicPr>
          <p:cNvPr id="4106" name="Picture 10" descr="ionicblu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924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236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0825" y="2420938"/>
            <a:ext cx="265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Closer look to energetic</a:t>
            </a: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395288" y="2852738"/>
            <a:ext cx="719137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1116013" y="30686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636963" y="3284538"/>
            <a:ext cx="9350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4945063" y="2852738"/>
            <a:ext cx="719137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Na</a:t>
            </a:r>
            <a:r>
              <a:rPr lang="en-US" sz="2000" b="1" baseline="30000"/>
              <a:t>+</a:t>
            </a:r>
            <a:endParaRPr lang="en-US" sz="2000" b="1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8677275" y="30686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991350" y="30162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292725" y="36099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8748713" y="35718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292725" y="3716338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778625" y="3352800"/>
            <a:ext cx="773113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500">
                <a:cs typeface="Arial" charset="0"/>
              </a:rPr>
              <a:t>∞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763713" y="30337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395288" y="4291013"/>
            <a:ext cx="719137" cy="720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835150" y="44354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2916238" y="457993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3635375" y="4651375"/>
            <a:ext cx="935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4860925" y="4291013"/>
            <a:ext cx="719138" cy="720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</a:t>
            </a:r>
            <a:r>
              <a:rPr lang="en-US" sz="3200" b="1" baseline="30000"/>
              <a:t>-</a:t>
            </a:r>
            <a:endParaRPr lang="en-US" sz="3200" b="1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991350" y="4435475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395288" y="5372100"/>
            <a:ext cx="719137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Na</a:t>
            </a:r>
            <a:r>
              <a:rPr lang="en-US" sz="2000" b="1" baseline="30000"/>
              <a:t>+</a:t>
            </a:r>
            <a:endParaRPr lang="en-US" sz="2000" b="1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590675" y="551656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3635375" y="5734050"/>
            <a:ext cx="935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2543175" y="5348288"/>
            <a:ext cx="719138" cy="720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</a:t>
            </a:r>
            <a:r>
              <a:rPr lang="en-US" sz="3200" b="1" baseline="30000"/>
              <a:t>-</a:t>
            </a:r>
            <a:endParaRPr lang="en-US" sz="3200" b="1"/>
          </a:p>
        </p:txBody>
      </p: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4789488" y="5372100"/>
            <a:ext cx="1463675" cy="1025525"/>
            <a:chOff x="3017" y="3384"/>
            <a:chExt cx="922" cy="646"/>
          </a:xfrm>
        </p:grpSpPr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3486" y="3384"/>
              <a:ext cx="453" cy="45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Cl</a:t>
              </a:r>
              <a:r>
                <a:rPr lang="en-US" sz="3200" b="1" baseline="30000"/>
                <a:t>-</a:t>
              </a:r>
              <a:endParaRPr lang="en-US" sz="3200" b="1"/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3017" y="3384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Na</a:t>
              </a:r>
              <a:r>
                <a:rPr lang="en-US" sz="2000" b="1" baseline="30000"/>
                <a:t>+</a:t>
              </a:r>
              <a:endParaRPr lang="en-US" sz="2000" b="1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3243" y="383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3696" y="384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3243" y="3929"/>
              <a:ext cx="4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3381" y="367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>
                  <a:cs typeface="Arial" charset="0"/>
                </a:rPr>
                <a:t>r</a:t>
              </a:r>
              <a:r>
                <a:rPr lang="en-US" sz="2000" baseline="-25000">
                  <a:cs typeface="Arial" charset="0"/>
                </a:rPr>
                <a:t>0</a:t>
              </a:r>
              <a:endParaRPr lang="en-US" sz="2000">
                <a:cs typeface="Arial" charset="0"/>
              </a:endParaRPr>
            </a:p>
          </p:txBody>
        </p:sp>
      </p:grp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7019925" y="5510213"/>
            <a:ext cx="317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4138" name="AutoShape 42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228600" y="3810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AutoShape 43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1143000" y="3810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400800" y="6284913"/>
            <a:ext cx="263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-0.3 eV (Pauli repulsion)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108" grpId="0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/>
      <p:bldP spid="4115" grpId="0" animBg="1"/>
      <p:bldP spid="4116" grpId="0" animBg="1"/>
      <p:bldP spid="4117" grpId="0" animBg="1"/>
      <p:bldP spid="4118" grpId="0"/>
      <p:bldP spid="4119" grpId="0"/>
      <p:bldP spid="4120" grpId="0" animBg="1"/>
      <p:bldP spid="4121" grpId="0"/>
      <p:bldP spid="4122" grpId="0" animBg="1"/>
      <p:bldP spid="4123" grpId="0" animBg="1"/>
      <p:bldP spid="4124" grpId="0" animBg="1"/>
      <p:bldP spid="4125" grpId="0"/>
      <p:bldP spid="4126" grpId="0" animBg="1"/>
      <p:bldP spid="4127" grpId="0"/>
      <p:bldP spid="4128" grpId="0" animBg="1"/>
      <p:bldP spid="4129" grpId="0" animBg="1"/>
      <p:bldP spid="4137" grpId="0"/>
      <p:bldP spid="4138" grpId="0" animBg="1"/>
      <p:bldP spid="4139" grpId="0" animBg="1"/>
      <p:bldP spid="4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781800" y="4162425"/>
            <a:ext cx="240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Click for reference and additional</a:t>
            </a:r>
          </a:p>
          <a:p>
            <a:pPr eaLnBrk="1" hangingPunct="1"/>
            <a:r>
              <a:rPr lang="en-US" sz="1200"/>
              <a:t>information</a:t>
            </a: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95288" y="476250"/>
            <a:ext cx="863600" cy="720725"/>
            <a:chOff x="249" y="300"/>
            <a:chExt cx="544" cy="454"/>
          </a:xfrm>
        </p:grpSpPr>
        <p:sp>
          <p:nvSpPr>
            <p:cNvPr id="4121" name="Oval 3"/>
            <p:cNvSpPr>
              <a:spLocks noChangeArrowheads="1"/>
            </p:cNvSpPr>
            <p:nvPr/>
          </p:nvSpPr>
          <p:spPr bwMode="auto">
            <a:xfrm>
              <a:off x="249" y="300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22" name="Oval 4"/>
            <p:cNvSpPr>
              <a:spLocks noChangeArrowheads="1"/>
            </p:cNvSpPr>
            <p:nvPr/>
          </p:nvSpPr>
          <p:spPr bwMode="auto">
            <a:xfrm>
              <a:off x="703" y="436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124075" y="549275"/>
            <a:ext cx="719138" cy="720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47813" y="6921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203575" y="908050"/>
            <a:ext cx="9350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4572000" y="549275"/>
            <a:ext cx="1463675" cy="1025525"/>
            <a:chOff x="2880" y="346"/>
            <a:chExt cx="922" cy="646"/>
          </a:xfrm>
        </p:grpSpPr>
        <p:sp>
          <p:nvSpPr>
            <p:cNvPr id="4115" name="Oval 9"/>
            <p:cNvSpPr>
              <a:spLocks noChangeArrowheads="1"/>
            </p:cNvSpPr>
            <p:nvPr/>
          </p:nvSpPr>
          <p:spPr bwMode="auto">
            <a:xfrm>
              <a:off x="3349" y="346"/>
              <a:ext cx="453" cy="45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Cl</a:t>
              </a:r>
              <a:r>
                <a:rPr lang="en-US" sz="3200" b="1" baseline="30000"/>
                <a:t>-</a:t>
              </a:r>
              <a:endParaRPr lang="en-US" sz="3200" b="1"/>
            </a:p>
          </p:txBody>
        </p:sp>
        <p:sp>
          <p:nvSpPr>
            <p:cNvPr id="4116" name="Oval 10"/>
            <p:cNvSpPr>
              <a:spLocks noChangeArrowheads="1"/>
            </p:cNvSpPr>
            <p:nvPr/>
          </p:nvSpPr>
          <p:spPr bwMode="auto">
            <a:xfrm>
              <a:off x="2880" y="346"/>
              <a:ext cx="453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Na</a:t>
              </a:r>
              <a:r>
                <a:rPr lang="en-US" sz="2000" b="1" baseline="30000"/>
                <a:t>+</a:t>
              </a:r>
              <a:endParaRPr lang="en-US" sz="2000" b="1"/>
            </a:p>
          </p:txBody>
        </p:sp>
        <p:sp>
          <p:nvSpPr>
            <p:cNvPr id="4117" name="Line 11"/>
            <p:cNvSpPr>
              <a:spLocks noChangeShapeType="1"/>
            </p:cNvSpPr>
            <p:nvPr/>
          </p:nvSpPr>
          <p:spPr bwMode="auto">
            <a:xfrm>
              <a:off x="3106" y="800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2"/>
            <p:cNvSpPr>
              <a:spLocks noChangeShapeType="1"/>
            </p:cNvSpPr>
            <p:nvPr/>
          </p:nvSpPr>
          <p:spPr bwMode="auto">
            <a:xfrm>
              <a:off x="3559" y="81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3"/>
            <p:cNvSpPr>
              <a:spLocks noChangeShapeType="1"/>
            </p:cNvSpPr>
            <p:nvPr/>
          </p:nvSpPr>
          <p:spPr bwMode="auto">
            <a:xfrm flipV="1">
              <a:off x="3106" y="891"/>
              <a:ext cx="4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14"/>
            <p:cNvSpPr txBox="1">
              <a:spLocks noChangeArrowheads="1"/>
            </p:cNvSpPr>
            <p:nvPr/>
          </p:nvSpPr>
          <p:spPr bwMode="auto">
            <a:xfrm>
              <a:off x="3244" y="635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>
                  <a:cs typeface="Arial" charset="0"/>
                </a:rPr>
                <a:t>r</a:t>
              </a:r>
              <a:r>
                <a:rPr lang="en-US" sz="2000" baseline="-25000">
                  <a:cs typeface="Arial" charset="0"/>
                </a:rPr>
                <a:t>0</a:t>
              </a:r>
              <a:endParaRPr lang="en-US" sz="2000">
                <a:cs typeface="Arial" charset="0"/>
              </a:endParaRP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26163" y="69215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37288" y="620713"/>
            <a:ext cx="2730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4.3 eV=</a:t>
            </a:r>
          </a:p>
          <a:p>
            <a:pPr algn="ctr" eaLnBrk="1" hangingPunct="1"/>
            <a:r>
              <a:rPr lang="en-US"/>
              <a:t>(6.1-0.3)eV-5.1eV+3.6eV</a:t>
            </a:r>
          </a:p>
          <a:p>
            <a:pPr algn="ctr" eaLnBrk="1" hangingPunct="1"/>
            <a:r>
              <a:rPr lang="en-US"/>
              <a:t>(dissociation energy)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50825" y="1773238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 sz="2000"/>
              <a:t>How to find r</a:t>
            </a:r>
            <a:r>
              <a:rPr lang="en-US" sz="2000" baseline="-25000"/>
              <a:t>0</a:t>
            </a:r>
            <a:endParaRPr lang="en-US" sz="2000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1042988" y="2133600"/>
          <a:ext cx="4546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" imgW="4546600" imgH="711200" progId="Equation.3">
                  <p:embed/>
                </p:oleObj>
              </mc:Choice>
              <mc:Fallback>
                <p:oleObj name="Equation" r:id="rId4" imgW="4546600" imgH="71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33600"/>
                        <a:ext cx="4546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000250" y="17668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724525" y="2492375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496050" y="2276475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minimum</a:t>
            </a:r>
          </a:p>
        </p:txBody>
      </p:sp>
      <p:pic>
        <p:nvPicPr>
          <p:cNvPr id="5146" name="Picture 26" descr="naclpaul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33675"/>
            <a:ext cx="48768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7" name="AutoShape 27">
            <a:hlinkClick r:id="rId7" highlightClick="1"/>
          </p:cNvPr>
          <p:cNvSpPr>
            <a:spLocks noChangeArrowheads="1"/>
          </p:cNvSpPr>
          <p:nvPr/>
        </p:nvSpPr>
        <p:spPr bwMode="auto">
          <a:xfrm>
            <a:off x="6705600" y="37338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6858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6858000" y="4419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/>
      <p:bldP spid="5125" grpId="0" animBg="1"/>
      <p:bldP spid="5126" grpId="0"/>
      <p:bldP spid="5127" grpId="0" animBg="1"/>
      <p:bldP spid="5135" grpId="0"/>
      <p:bldP spid="5136" grpId="0"/>
      <p:bldP spid="5137" grpId="0"/>
      <p:bldP spid="5139" grpId="0"/>
      <p:bldP spid="5140" grpId="0" animBg="1"/>
      <p:bldP spid="5141" grpId="0"/>
      <p:bldP spid="5147" grpId="0" animBg="1"/>
      <p:bldP spid="5148" grpId="0" animBg="1"/>
      <p:bldP spid="5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sodesm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038"/>
            <a:ext cx="305117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68650" y="0"/>
            <a:ext cx="5975350" cy="1665288"/>
            <a:chOff x="1996" y="0"/>
            <a:chExt cx="3764" cy="1049"/>
          </a:xfrm>
        </p:grpSpPr>
        <p:pic>
          <p:nvPicPr>
            <p:cNvPr id="5143" name="Picture 4" descr="Tumbler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0"/>
              <a:ext cx="3567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4" name="Rectangle 5"/>
            <p:cNvSpPr>
              <a:spLocks noChangeArrowheads="1"/>
            </p:cNvSpPr>
            <p:nvPr/>
          </p:nvSpPr>
          <p:spPr bwMode="auto">
            <a:xfrm>
              <a:off x="1996" y="822"/>
              <a:ext cx="3764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9388" y="404813"/>
            <a:ext cx="316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From a single Na</a:t>
            </a:r>
            <a:r>
              <a:rPr lang="en-US" sz="2000" baseline="30000"/>
              <a:t>+</a:t>
            </a:r>
            <a:r>
              <a:rPr lang="en-US" sz="2000"/>
              <a:t>Cl</a:t>
            </a:r>
            <a:r>
              <a:rPr lang="en-US" sz="2000" baseline="30000"/>
              <a:t>-</a:t>
            </a:r>
            <a:r>
              <a:rPr lang="en-US" sz="2000"/>
              <a:t> bond to the NaCl solid</a:t>
            </a:r>
          </a:p>
        </p:txBody>
      </p:sp>
      <p:pic>
        <p:nvPicPr>
          <p:cNvPr id="6151" name="Picture 7" descr="nacl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1"/>
          <a:stretch>
            <a:fillRect/>
          </a:stretch>
        </p:blipFill>
        <p:spPr bwMode="auto">
          <a:xfrm>
            <a:off x="179388" y="1989138"/>
            <a:ext cx="28813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360738" y="3636963"/>
            <a:ext cx="863600" cy="863600"/>
          </a:xfrm>
          <a:prstGeom prst="ellipse">
            <a:avLst/>
          </a:prstGeom>
          <a:solidFill>
            <a:srgbClr val="00CC99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348038" y="2446338"/>
            <a:ext cx="863600" cy="863600"/>
          </a:xfrm>
          <a:prstGeom prst="ellipse">
            <a:avLst/>
          </a:prstGeom>
          <a:solidFill>
            <a:srgbClr val="00CC99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949700" y="3048000"/>
            <a:ext cx="863600" cy="863600"/>
          </a:xfrm>
          <a:prstGeom prst="ellipse">
            <a:avLst/>
          </a:prstGeom>
          <a:solidFill>
            <a:srgbClr val="00CC99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4560888" y="2420938"/>
            <a:ext cx="863600" cy="863600"/>
          </a:xfrm>
          <a:prstGeom prst="ellipse">
            <a:avLst/>
          </a:prstGeom>
          <a:solidFill>
            <a:srgbClr val="00CC99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4572000" y="3636963"/>
            <a:ext cx="863600" cy="863600"/>
          </a:xfrm>
          <a:prstGeom prst="ellipse">
            <a:avLst/>
          </a:prstGeom>
          <a:solidFill>
            <a:srgbClr val="00CC99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0825" y="4959350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Neither contact between cations (</a:t>
            </a:r>
            <a:r>
              <a:rPr lang="en-US" sz="2000">
                <a:solidFill>
                  <a:schemeClr val="accent2"/>
                </a:solidFill>
              </a:rPr>
              <a:t>Na</a:t>
            </a:r>
            <a:r>
              <a:rPr lang="en-US" sz="2000" baseline="30000">
                <a:solidFill>
                  <a:schemeClr val="accent2"/>
                </a:solidFill>
              </a:rPr>
              <a:t>+</a:t>
            </a:r>
            <a:r>
              <a:rPr lang="en-US" sz="2000" baseline="30000"/>
              <a:t> </a:t>
            </a:r>
            <a:r>
              <a:rPr lang="en-US" sz="2000"/>
              <a:t>) nor contact between anions (</a:t>
            </a:r>
            <a:r>
              <a:rPr lang="en-US" sz="2000">
                <a:solidFill>
                  <a:schemeClr val="hlink"/>
                </a:solidFill>
              </a:rPr>
              <a:t>Cl</a:t>
            </a:r>
            <a:r>
              <a:rPr lang="en-US" sz="2000" baseline="30000">
                <a:solidFill>
                  <a:schemeClr val="hlink"/>
                </a:solidFill>
              </a:rPr>
              <a:t>-</a:t>
            </a:r>
            <a:r>
              <a:rPr lang="en-US" sz="2000">
                <a:solidFill>
                  <a:schemeClr val="hlink"/>
                </a:solidFill>
              </a:rPr>
              <a:t> </a:t>
            </a:r>
            <a:r>
              <a:rPr lang="en-US" sz="2000"/>
              <a:t>) </a:t>
            </a:r>
            <a:endParaRPr lang="en-US" sz="2000" baseline="3000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63713" y="5516563"/>
            <a:ext cx="7058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apart from nearest-neighbor interaction only Coulomb terms involved</a:t>
            </a:r>
            <a:endParaRPr lang="en-US" sz="2000" baseline="30000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584575" y="3294063"/>
            <a:ext cx="360363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4211638" y="2708275"/>
            <a:ext cx="360362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4787900" y="3284538"/>
            <a:ext cx="360363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4211638" y="3933825"/>
            <a:ext cx="360362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779838" y="2852738"/>
            <a:ext cx="1223962" cy="129698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779838" y="45085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903663" y="4456113"/>
            <a:ext cx="344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754438" y="3441700"/>
            <a:ext cx="6477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4140200" y="3429000"/>
          <a:ext cx="520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520700" imgH="368300" progId="Equation.3">
                  <p:embed/>
                </p:oleObj>
              </mc:Choice>
              <mc:Fallback>
                <p:oleObj name="Equation" r:id="rId7" imgW="520700" imgH="3683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429000"/>
                        <a:ext cx="520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684213" y="558958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/>
      <p:bldP spid="6158" grpId="0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/>
      <p:bldP spid="6166" grpId="0" animBg="1"/>
      <p:bldP spid="61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5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349500"/>
            <a:ext cx="403225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84213" y="279400"/>
            <a:ext cx="1824037" cy="411163"/>
            <a:chOff x="431" y="176"/>
            <a:chExt cx="1149" cy="259"/>
          </a:xfrm>
        </p:grpSpPr>
        <p:sp>
          <p:nvSpPr>
            <p:cNvPr id="6198" name="Oval 4"/>
            <p:cNvSpPr>
              <a:spLocks noChangeArrowheads="1"/>
            </p:cNvSpPr>
            <p:nvPr/>
          </p:nvSpPr>
          <p:spPr bwMode="auto">
            <a:xfrm>
              <a:off x="431" y="209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5"/>
            <p:cNvSpPr txBox="1">
              <a:spLocks noChangeArrowheads="1"/>
            </p:cNvSpPr>
            <p:nvPr/>
          </p:nvSpPr>
          <p:spPr bwMode="auto">
            <a:xfrm>
              <a:off x="872" y="176"/>
              <a:ext cx="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Na</a:t>
              </a:r>
              <a:r>
                <a:rPr lang="en-US" baseline="30000"/>
                <a:t>+</a:t>
              </a:r>
              <a:r>
                <a:rPr lang="en-US"/>
                <a:t> has: </a:t>
              </a:r>
            </a:p>
          </p:txBody>
        </p:sp>
      </p:grp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2895600" y="115888"/>
            <a:ext cx="6069013" cy="863600"/>
            <a:chOff x="1824" y="73"/>
            <a:chExt cx="3823" cy="544"/>
          </a:xfrm>
        </p:grpSpPr>
        <p:sp>
          <p:nvSpPr>
            <p:cNvPr id="6196" name="Text Box 7"/>
            <p:cNvSpPr txBox="1">
              <a:spLocks noChangeArrowheads="1"/>
            </p:cNvSpPr>
            <p:nvPr/>
          </p:nvSpPr>
          <p:spPr bwMode="auto">
            <a:xfrm>
              <a:off x="1824" y="176"/>
              <a:ext cx="25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6 Cl</a:t>
              </a:r>
              <a:r>
                <a:rPr lang="en-US" baseline="30000"/>
                <a:t>-  </a:t>
              </a:r>
              <a:r>
                <a:rPr lang="en-US"/>
                <a:t>nearest neighbors at distance r</a:t>
              </a:r>
              <a:r>
                <a:rPr lang="en-US" baseline="-25000"/>
                <a:t>0</a:t>
              </a:r>
              <a:r>
                <a:rPr lang="en-US"/>
                <a:t> </a:t>
              </a:r>
            </a:p>
          </p:txBody>
        </p:sp>
        <p:sp>
          <p:nvSpPr>
            <p:cNvPr id="6197" name="Oval 8"/>
            <p:cNvSpPr>
              <a:spLocks noChangeArrowheads="1"/>
            </p:cNvSpPr>
            <p:nvPr/>
          </p:nvSpPr>
          <p:spPr bwMode="auto">
            <a:xfrm>
              <a:off x="5103" y="73"/>
              <a:ext cx="544" cy="544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2916238" y="1052513"/>
            <a:ext cx="5761037" cy="430212"/>
            <a:chOff x="1837" y="663"/>
            <a:chExt cx="3629" cy="271"/>
          </a:xfrm>
        </p:grpSpPr>
        <p:sp>
          <p:nvSpPr>
            <p:cNvPr id="6193" name="Text Box 10"/>
            <p:cNvSpPr txBox="1">
              <a:spLocks noChangeArrowheads="1"/>
            </p:cNvSpPr>
            <p:nvPr/>
          </p:nvSpPr>
          <p:spPr bwMode="auto">
            <a:xfrm>
              <a:off x="1837" y="663"/>
              <a:ext cx="22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12 Na</a:t>
              </a:r>
              <a:r>
                <a:rPr lang="en-US" baseline="30000"/>
                <a:t>+  </a:t>
              </a:r>
              <a:r>
                <a:rPr lang="en-US"/>
                <a:t>next nearest neighbors at </a:t>
              </a:r>
            </a:p>
          </p:txBody>
        </p:sp>
        <p:graphicFrame>
          <p:nvGraphicFramePr>
            <p:cNvPr id="6194" name="Object 11"/>
            <p:cNvGraphicFramePr>
              <a:graphicFrameLocks noChangeAspect="1"/>
            </p:cNvGraphicFramePr>
            <p:nvPr/>
          </p:nvGraphicFramePr>
          <p:xfrm>
            <a:off x="4059" y="663"/>
            <a:ext cx="35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5" imgW="558800" imgH="368300" progId="Equation.3">
                    <p:embed/>
                  </p:oleObj>
                </mc:Choice>
                <mc:Fallback>
                  <p:oleObj name="Equation" r:id="rId5" imgW="558800" imgH="368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663"/>
                          <a:ext cx="35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5" name="Oval 12"/>
            <p:cNvSpPr>
              <a:spLocks noChangeArrowheads="1"/>
            </p:cNvSpPr>
            <p:nvPr/>
          </p:nvSpPr>
          <p:spPr bwMode="auto">
            <a:xfrm>
              <a:off x="5239" y="708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4259263" y="4445000"/>
            <a:ext cx="360362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3132138" y="3284538"/>
            <a:ext cx="2663825" cy="2665412"/>
            <a:chOff x="1973" y="2069"/>
            <a:chExt cx="1678" cy="1679"/>
          </a:xfrm>
        </p:grpSpPr>
        <p:grpSp>
          <p:nvGrpSpPr>
            <p:cNvPr id="6184" name="Group 15"/>
            <p:cNvGrpSpPr>
              <a:grpSpLocks/>
            </p:cNvGrpSpPr>
            <p:nvPr/>
          </p:nvGrpSpPr>
          <p:grpSpPr bwMode="auto">
            <a:xfrm>
              <a:off x="1973" y="2069"/>
              <a:ext cx="1678" cy="1679"/>
              <a:chOff x="1973" y="2069"/>
              <a:chExt cx="1678" cy="1679"/>
            </a:xfrm>
          </p:grpSpPr>
          <p:sp>
            <p:nvSpPr>
              <p:cNvPr id="6187" name="Oval 16"/>
              <p:cNvSpPr>
                <a:spLocks noChangeArrowheads="1"/>
              </p:cNvSpPr>
              <p:nvPr/>
            </p:nvSpPr>
            <p:spPr bwMode="auto">
              <a:xfrm>
                <a:off x="2653" y="2069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Oval 17"/>
              <p:cNvSpPr>
                <a:spLocks noChangeArrowheads="1"/>
              </p:cNvSpPr>
              <p:nvPr/>
            </p:nvSpPr>
            <p:spPr bwMode="auto">
              <a:xfrm>
                <a:off x="2653" y="3430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Oval 18"/>
              <p:cNvSpPr>
                <a:spLocks noChangeArrowheads="1"/>
              </p:cNvSpPr>
              <p:nvPr/>
            </p:nvSpPr>
            <p:spPr bwMode="auto">
              <a:xfrm>
                <a:off x="2381" y="2976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Oval 19"/>
              <p:cNvSpPr>
                <a:spLocks noChangeArrowheads="1"/>
              </p:cNvSpPr>
              <p:nvPr/>
            </p:nvSpPr>
            <p:spPr bwMode="auto">
              <a:xfrm>
                <a:off x="1973" y="2750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Oval 20"/>
              <p:cNvSpPr>
                <a:spLocks noChangeArrowheads="1"/>
              </p:cNvSpPr>
              <p:nvPr/>
            </p:nvSpPr>
            <p:spPr bwMode="auto">
              <a:xfrm>
                <a:off x="2917" y="2544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Oval 21"/>
              <p:cNvSpPr>
                <a:spLocks noChangeArrowheads="1"/>
              </p:cNvSpPr>
              <p:nvPr/>
            </p:nvSpPr>
            <p:spPr bwMode="auto">
              <a:xfrm>
                <a:off x="3334" y="2750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85" name="Line 22"/>
            <p:cNvSpPr>
              <a:spLocks noChangeShapeType="1"/>
            </p:cNvSpPr>
            <p:nvPr/>
          </p:nvSpPr>
          <p:spPr bwMode="auto">
            <a:xfrm flipV="1">
              <a:off x="2805" y="2205"/>
              <a:ext cx="0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Text Box 23"/>
            <p:cNvSpPr txBox="1">
              <a:spLocks noChangeArrowheads="1"/>
            </p:cNvSpPr>
            <p:nvPr/>
          </p:nvSpPr>
          <p:spPr bwMode="auto">
            <a:xfrm>
              <a:off x="2789" y="2387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r</a:t>
              </a:r>
              <a:r>
                <a:rPr lang="en-US" b="1" baseline="-25000">
                  <a:solidFill>
                    <a:srgbClr val="FF0000"/>
                  </a:solidFill>
                </a:rPr>
                <a:t>0</a:t>
              </a:r>
              <a:endParaRPr lang="en-US" b="1">
                <a:solidFill>
                  <a:srgbClr val="FF0000"/>
                </a:solidFill>
              </a:endParaRPr>
            </a:p>
          </p:txBody>
        </p:sp>
      </p:grp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2767013" y="2997200"/>
            <a:ext cx="3351212" cy="3200400"/>
            <a:chOff x="1743" y="1888"/>
            <a:chExt cx="2111" cy="2016"/>
          </a:xfrm>
        </p:grpSpPr>
        <p:sp>
          <p:nvSpPr>
            <p:cNvPr id="6170" name="Oval 25"/>
            <p:cNvSpPr>
              <a:spLocks noChangeArrowheads="1"/>
            </p:cNvSpPr>
            <p:nvPr/>
          </p:nvSpPr>
          <p:spPr bwMode="auto">
            <a:xfrm>
              <a:off x="1743" y="3000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26"/>
            <p:cNvSpPr>
              <a:spLocks noChangeArrowheads="1"/>
            </p:cNvSpPr>
            <p:nvPr/>
          </p:nvSpPr>
          <p:spPr bwMode="auto">
            <a:xfrm>
              <a:off x="2290" y="2582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27"/>
            <p:cNvSpPr>
              <a:spLocks noChangeArrowheads="1"/>
            </p:cNvSpPr>
            <p:nvPr/>
          </p:nvSpPr>
          <p:spPr bwMode="auto">
            <a:xfrm>
              <a:off x="3627" y="2592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28"/>
            <p:cNvSpPr>
              <a:spLocks noChangeArrowheads="1"/>
            </p:cNvSpPr>
            <p:nvPr/>
          </p:nvSpPr>
          <p:spPr bwMode="auto">
            <a:xfrm>
              <a:off x="3107" y="2982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29"/>
            <p:cNvSpPr>
              <a:spLocks noChangeArrowheads="1"/>
            </p:cNvSpPr>
            <p:nvPr/>
          </p:nvSpPr>
          <p:spPr bwMode="auto">
            <a:xfrm>
              <a:off x="2018" y="3475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Oval 30"/>
            <p:cNvSpPr>
              <a:spLocks noChangeArrowheads="1"/>
            </p:cNvSpPr>
            <p:nvPr/>
          </p:nvSpPr>
          <p:spPr bwMode="auto">
            <a:xfrm>
              <a:off x="2923" y="3246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31"/>
            <p:cNvSpPr>
              <a:spLocks noChangeArrowheads="1"/>
            </p:cNvSpPr>
            <p:nvPr/>
          </p:nvSpPr>
          <p:spPr bwMode="auto">
            <a:xfrm>
              <a:off x="2426" y="3678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Oval 32"/>
            <p:cNvSpPr>
              <a:spLocks noChangeArrowheads="1"/>
            </p:cNvSpPr>
            <p:nvPr/>
          </p:nvSpPr>
          <p:spPr bwMode="auto">
            <a:xfrm>
              <a:off x="3363" y="3475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Oval 33"/>
            <p:cNvSpPr>
              <a:spLocks noChangeArrowheads="1"/>
            </p:cNvSpPr>
            <p:nvPr/>
          </p:nvSpPr>
          <p:spPr bwMode="auto">
            <a:xfrm>
              <a:off x="2018" y="2115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Oval 34"/>
            <p:cNvSpPr>
              <a:spLocks noChangeArrowheads="1"/>
            </p:cNvSpPr>
            <p:nvPr/>
          </p:nvSpPr>
          <p:spPr bwMode="auto">
            <a:xfrm>
              <a:off x="2971" y="1888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Oval 35"/>
            <p:cNvSpPr>
              <a:spLocks noChangeArrowheads="1"/>
            </p:cNvSpPr>
            <p:nvPr/>
          </p:nvSpPr>
          <p:spPr bwMode="auto">
            <a:xfrm>
              <a:off x="3379" y="2115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Oval 36"/>
            <p:cNvSpPr>
              <a:spLocks noChangeArrowheads="1"/>
            </p:cNvSpPr>
            <p:nvPr/>
          </p:nvSpPr>
          <p:spPr bwMode="auto">
            <a:xfrm>
              <a:off x="2426" y="2341"/>
              <a:ext cx="227" cy="22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Line 37"/>
            <p:cNvSpPr>
              <a:spLocks noChangeShapeType="1"/>
            </p:cNvSpPr>
            <p:nvPr/>
          </p:nvSpPr>
          <p:spPr bwMode="auto">
            <a:xfrm flipH="1">
              <a:off x="1837" y="2886"/>
              <a:ext cx="952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83" name="Object 38"/>
            <p:cNvGraphicFramePr>
              <a:graphicFrameLocks noChangeAspect="1"/>
            </p:cNvGraphicFramePr>
            <p:nvPr/>
          </p:nvGraphicFramePr>
          <p:xfrm>
            <a:off x="2018" y="3067"/>
            <a:ext cx="35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7" imgW="558800" imgH="368300" progId="Equation.3">
                    <p:embed/>
                  </p:oleObj>
                </mc:Choice>
                <mc:Fallback>
                  <p:oleObj name="Equation" r:id="rId7" imgW="558800" imgH="3683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3067"/>
                          <a:ext cx="35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2700338" y="2924175"/>
            <a:ext cx="3489325" cy="3386138"/>
            <a:chOff x="1701" y="1842"/>
            <a:chExt cx="2198" cy="2133"/>
          </a:xfrm>
        </p:grpSpPr>
        <p:sp>
          <p:nvSpPr>
            <p:cNvPr id="6158" name="Oval 40"/>
            <p:cNvSpPr>
              <a:spLocks noChangeArrowheads="1"/>
            </p:cNvSpPr>
            <p:nvPr/>
          </p:nvSpPr>
          <p:spPr bwMode="auto">
            <a:xfrm>
              <a:off x="3061" y="2264"/>
              <a:ext cx="317" cy="318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9" name="Group 41"/>
            <p:cNvGrpSpPr>
              <a:grpSpLocks/>
            </p:cNvGrpSpPr>
            <p:nvPr/>
          </p:nvGrpSpPr>
          <p:grpSpPr bwMode="auto">
            <a:xfrm>
              <a:off x="1701" y="1842"/>
              <a:ext cx="2198" cy="2133"/>
              <a:chOff x="1701" y="1842"/>
              <a:chExt cx="2198" cy="2133"/>
            </a:xfrm>
          </p:grpSpPr>
          <p:sp>
            <p:nvSpPr>
              <p:cNvPr id="6160" name="Oval 42"/>
              <p:cNvSpPr>
                <a:spLocks noChangeArrowheads="1"/>
              </p:cNvSpPr>
              <p:nvPr/>
            </p:nvSpPr>
            <p:spPr bwMode="auto">
              <a:xfrm>
                <a:off x="2245" y="1842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61" name="Group 43"/>
              <p:cNvGrpSpPr>
                <a:grpSpLocks/>
              </p:cNvGrpSpPr>
              <p:nvPr/>
            </p:nvGrpSpPr>
            <p:grpSpPr bwMode="auto">
              <a:xfrm>
                <a:off x="2170" y="2024"/>
                <a:ext cx="619" cy="907"/>
                <a:chOff x="2170" y="2024"/>
                <a:chExt cx="619" cy="907"/>
              </a:xfrm>
            </p:grpSpPr>
            <p:sp>
              <p:nvSpPr>
                <p:cNvPr id="6168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2426" y="2024"/>
                  <a:ext cx="363" cy="90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6169" name="Object 45"/>
                <p:cNvGraphicFramePr>
                  <a:graphicFrameLocks noChangeAspect="1"/>
                </p:cNvGraphicFramePr>
                <p:nvPr/>
              </p:nvGraphicFramePr>
              <p:xfrm>
                <a:off x="2170" y="2155"/>
                <a:ext cx="344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02" name="Equation" r:id="rId9" imgW="545863" imgH="368140" progId="Equation.3">
                        <p:embed/>
                      </p:oleObj>
                    </mc:Choice>
                    <mc:Fallback>
                      <p:oleObj name="Equation" r:id="rId9" imgW="545863" imgH="368140" progId="Equation.3">
                        <p:embed/>
                        <p:pic>
                          <p:nvPicPr>
                            <p:cNvPr id="0" name="Object 4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70" y="2155"/>
                              <a:ext cx="344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6162" name="Oval 46"/>
              <p:cNvSpPr>
                <a:spLocks noChangeArrowheads="1"/>
              </p:cNvSpPr>
              <p:nvPr/>
            </p:nvSpPr>
            <p:spPr bwMode="auto">
              <a:xfrm>
                <a:off x="3582" y="1858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47"/>
              <p:cNvSpPr>
                <a:spLocks noChangeArrowheads="1"/>
              </p:cNvSpPr>
              <p:nvPr/>
            </p:nvSpPr>
            <p:spPr bwMode="auto">
              <a:xfrm>
                <a:off x="1701" y="2296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Oval 48"/>
              <p:cNvSpPr>
                <a:spLocks noChangeArrowheads="1"/>
              </p:cNvSpPr>
              <p:nvPr/>
            </p:nvSpPr>
            <p:spPr bwMode="auto">
              <a:xfrm>
                <a:off x="1701" y="3657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Oval 49"/>
              <p:cNvSpPr>
                <a:spLocks noChangeArrowheads="1"/>
              </p:cNvSpPr>
              <p:nvPr/>
            </p:nvSpPr>
            <p:spPr bwMode="auto">
              <a:xfrm>
                <a:off x="2245" y="3203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50"/>
              <p:cNvSpPr>
                <a:spLocks noChangeArrowheads="1"/>
              </p:cNvSpPr>
              <p:nvPr/>
            </p:nvSpPr>
            <p:spPr bwMode="auto">
              <a:xfrm>
                <a:off x="3560" y="3203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51"/>
              <p:cNvSpPr>
                <a:spLocks noChangeArrowheads="1"/>
              </p:cNvSpPr>
              <p:nvPr/>
            </p:nvSpPr>
            <p:spPr bwMode="auto">
              <a:xfrm>
                <a:off x="3061" y="3641"/>
                <a:ext cx="317" cy="318"/>
              </a:xfrm>
              <a:prstGeom prst="ellipse">
                <a:avLst/>
              </a:prstGeom>
              <a:solidFill>
                <a:srgbClr val="00CC99"/>
              </a:soli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2936875" y="1557338"/>
            <a:ext cx="6027738" cy="863600"/>
            <a:chOff x="1850" y="981"/>
            <a:chExt cx="3797" cy="544"/>
          </a:xfrm>
        </p:grpSpPr>
        <p:sp>
          <p:nvSpPr>
            <p:cNvPr id="6155" name="Text Box 53"/>
            <p:cNvSpPr txBox="1">
              <a:spLocks noChangeArrowheads="1"/>
            </p:cNvSpPr>
            <p:nvPr/>
          </p:nvSpPr>
          <p:spPr bwMode="auto">
            <a:xfrm>
              <a:off x="1850" y="1022"/>
              <a:ext cx="25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8 Cl</a:t>
              </a:r>
              <a:r>
                <a:rPr lang="en-US" baseline="30000"/>
                <a:t>-  </a:t>
              </a:r>
              <a:r>
                <a:rPr lang="en-US"/>
                <a:t>further neighbors at distance  </a:t>
              </a:r>
            </a:p>
          </p:txBody>
        </p:sp>
        <p:graphicFrame>
          <p:nvGraphicFramePr>
            <p:cNvPr id="6156" name="Object 54"/>
            <p:cNvGraphicFramePr>
              <a:graphicFrameLocks noChangeAspect="1"/>
            </p:cNvGraphicFramePr>
            <p:nvPr/>
          </p:nvGraphicFramePr>
          <p:xfrm>
            <a:off x="4109" y="1026"/>
            <a:ext cx="34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3" name="Equation" r:id="rId11" imgW="545863" imgH="368140" progId="Equation.3">
                    <p:embed/>
                  </p:oleObj>
                </mc:Choice>
                <mc:Fallback>
                  <p:oleObj name="Equation" r:id="rId11" imgW="545863" imgH="36814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9" y="1026"/>
                          <a:ext cx="34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7" name="Oval 55"/>
            <p:cNvSpPr>
              <a:spLocks noChangeArrowheads="1"/>
            </p:cNvSpPr>
            <p:nvPr/>
          </p:nvSpPr>
          <p:spPr bwMode="auto">
            <a:xfrm>
              <a:off x="5103" y="981"/>
              <a:ext cx="544" cy="544"/>
            </a:xfrm>
            <a:prstGeom prst="ellipse">
              <a:avLst/>
            </a:prstGeom>
            <a:solidFill>
              <a:srgbClr val="00CC99"/>
            </a:solidFill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088" y="228600"/>
            <a:ext cx="6840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/>
              <a:t> </a:t>
            </a:r>
            <a:r>
              <a:rPr lang="en-US" sz="2000" dirty="0">
                <a:latin typeface="Comic Sans MS" pitchFamily="66" charset="0"/>
              </a:rPr>
              <a:t>Total Coulomb energy per ion pair: </a:t>
            </a:r>
            <a:r>
              <a:rPr lang="en-US" sz="2000" dirty="0" err="1">
                <a:latin typeface="Comic Sans MS" pitchFamily="66" charset="0"/>
              </a:rPr>
              <a:t>E</a:t>
            </a:r>
            <a:r>
              <a:rPr lang="en-US" sz="2000" baseline="-25000" dirty="0" err="1">
                <a:latin typeface="Comic Sans MS" pitchFamily="66" charset="0"/>
              </a:rPr>
              <a:t>coul</a:t>
            </a:r>
            <a:r>
              <a:rPr lang="en-US" sz="2000" dirty="0">
                <a:latin typeface="Comic Sans MS" pitchFamily="66" charset="0"/>
              </a:rPr>
              <a:t> 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684213" y="1268413"/>
            <a:ext cx="7632700" cy="641350"/>
            <a:chOff x="567" y="1174"/>
            <a:chExt cx="4808" cy="404"/>
          </a:xfrm>
        </p:grpSpPr>
        <p:sp>
          <p:nvSpPr>
            <p:cNvPr id="7191" name="Text Box 4"/>
            <p:cNvSpPr txBox="1">
              <a:spLocks noChangeArrowheads="1"/>
            </p:cNvSpPr>
            <p:nvPr/>
          </p:nvSpPr>
          <p:spPr bwMode="auto">
            <a:xfrm>
              <a:off x="567" y="1174"/>
              <a:ext cx="48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  <a:r>
                <a:rPr lang="en-US" baseline="-25000"/>
                <a:t>coul</a:t>
              </a:r>
              <a:r>
                <a:rPr lang="en-US"/>
                <a:t>= E( </a:t>
              </a:r>
              <a:r>
                <a:rPr lang="en-US" sz="1200"/>
                <a:t>6 Cl</a:t>
              </a:r>
              <a:r>
                <a:rPr lang="en-US" sz="1200" baseline="30000"/>
                <a:t>-  </a:t>
              </a:r>
              <a:r>
                <a:rPr lang="en-US" sz="1200"/>
                <a:t>nearest neighbors at distance r</a:t>
              </a:r>
              <a:r>
                <a:rPr lang="en-US" sz="1200" baseline="-25000"/>
                <a:t>0</a:t>
              </a:r>
              <a:r>
                <a:rPr lang="en-US" sz="1200"/>
                <a:t> </a:t>
              </a:r>
              <a:r>
                <a:rPr lang="en-US"/>
                <a:t>) + E( </a:t>
              </a:r>
              <a:r>
                <a:rPr lang="en-US" sz="1200"/>
                <a:t>12 Na</a:t>
              </a:r>
              <a:r>
                <a:rPr lang="en-US" sz="1200" baseline="30000"/>
                <a:t>+</a:t>
              </a:r>
              <a:r>
                <a:rPr lang="en-US" sz="1200"/>
                <a:t>  nearest neighbors at distance </a:t>
              </a:r>
              <a:r>
                <a:rPr lang="en-US"/>
                <a:t>        )</a:t>
              </a:r>
            </a:p>
            <a:p>
              <a:pPr eaLnBrk="1" hangingPunct="1"/>
              <a:r>
                <a:rPr lang="en-US"/>
                <a:t>       + E( </a:t>
              </a:r>
              <a:r>
                <a:rPr lang="en-US" sz="1200"/>
                <a:t>8 Cl-  at distance          </a:t>
              </a:r>
              <a:r>
                <a:rPr lang="en-US"/>
                <a:t> )+… </a:t>
              </a:r>
            </a:p>
          </p:txBody>
        </p:sp>
        <p:graphicFrame>
          <p:nvGraphicFramePr>
            <p:cNvPr id="7192" name="Object 5"/>
            <p:cNvGraphicFramePr>
              <a:graphicFrameLocks noChangeAspect="1"/>
            </p:cNvGraphicFramePr>
            <p:nvPr/>
          </p:nvGraphicFramePr>
          <p:xfrm>
            <a:off x="4876" y="1247"/>
            <a:ext cx="221" cy="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4" name="Equation" r:id="rId4" imgW="558800" imgH="368300" progId="Equation.3">
                    <p:embed/>
                  </p:oleObj>
                </mc:Choice>
                <mc:Fallback>
                  <p:oleObj name="Equation" r:id="rId4" imgW="558800" imgH="3683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" y="1247"/>
                          <a:ext cx="221" cy="1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3" name="Object 6"/>
            <p:cNvGraphicFramePr>
              <a:graphicFrameLocks noChangeAspect="1"/>
            </p:cNvGraphicFramePr>
            <p:nvPr/>
          </p:nvGraphicFramePr>
          <p:xfrm>
            <a:off x="1973" y="1389"/>
            <a:ext cx="216" cy="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5" name="Equation" r:id="rId6" imgW="545863" imgH="368140" progId="Equation.3">
                    <p:embed/>
                  </p:oleObj>
                </mc:Choice>
                <mc:Fallback>
                  <p:oleObj name="Equation" r:id="rId6" imgW="545863" imgH="3681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389"/>
                          <a:ext cx="216" cy="1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339975" y="2205038"/>
            <a:ext cx="4248150" cy="1079500"/>
            <a:chOff x="1474" y="1480"/>
            <a:chExt cx="2676" cy="680"/>
          </a:xfrm>
        </p:grpSpPr>
        <p:sp>
          <p:nvSpPr>
            <p:cNvPr id="7189" name="Rectangle 8"/>
            <p:cNvSpPr>
              <a:spLocks noChangeArrowheads="1"/>
            </p:cNvSpPr>
            <p:nvPr/>
          </p:nvSpPr>
          <p:spPr bwMode="auto">
            <a:xfrm>
              <a:off x="1474" y="1480"/>
              <a:ext cx="2676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90" name="Object 9"/>
            <p:cNvGraphicFramePr>
              <a:graphicFrameLocks noChangeAspect="1"/>
            </p:cNvGraphicFramePr>
            <p:nvPr/>
          </p:nvGraphicFramePr>
          <p:xfrm>
            <a:off x="1701" y="1616"/>
            <a:ext cx="2160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8" imgW="3429000" imgH="711200" progId="Equation.3">
                    <p:embed/>
                  </p:oleObj>
                </mc:Choice>
                <mc:Fallback>
                  <p:oleObj name="Equation" r:id="rId8" imgW="3429000" imgH="71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616"/>
                          <a:ext cx="2160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908175" y="3644900"/>
          <a:ext cx="1447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0" imgW="1447800" imgH="711200" progId="Equation.3">
                  <p:embed/>
                </p:oleObj>
              </mc:Choice>
              <mc:Fallback>
                <p:oleObj name="Equation" r:id="rId10" imgW="14478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644900"/>
                        <a:ext cx="14478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78250" y="3789363"/>
            <a:ext cx="536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where</a:t>
            </a:r>
            <a:r>
              <a:rPr lang="en-US" sz="2000" b="1"/>
              <a:t> </a:t>
            </a:r>
            <a:r>
              <a:rPr lang="el-GR" sz="2000">
                <a:latin typeface="Balloon" pitchFamily="2" charset="0"/>
              </a:rPr>
              <a:t>α</a:t>
            </a:r>
            <a:r>
              <a:rPr lang="en-US" sz="2000"/>
              <a:t>=1.748  is the Madelung constant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4140200" y="2276475"/>
            <a:ext cx="2016125" cy="1439863"/>
          </a:xfrm>
          <a:prstGeom prst="downArrowCallout">
            <a:avLst>
              <a:gd name="adj1" fmla="val 35006"/>
              <a:gd name="adj2" fmla="val 35006"/>
              <a:gd name="adj3" fmla="val 16667"/>
              <a:gd name="adj4" fmla="val 66667"/>
            </a:avLst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948488" y="3429000"/>
            <a:ext cx="20177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/>
              <a:t>Erwin Rudolf Madelung</a:t>
            </a:r>
          </a:p>
          <a:p>
            <a:pPr algn="ctr"/>
            <a:r>
              <a:rPr lang="en-US" sz="1400"/>
              <a:t>1881-1972 </a:t>
            </a:r>
          </a:p>
        </p:txBody>
      </p:sp>
      <p:pic>
        <p:nvPicPr>
          <p:cNvPr id="8206" name="Picture 14" descr="ErwinMadelu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989138"/>
            <a:ext cx="9985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27088" y="4581525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Series</a:t>
            </a:r>
            <a:endParaRPr lang="en-US" sz="2000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730375" y="4457700"/>
          <a:ext cx="2184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3" imgW="2184400" imgH="622300" progId="Equation.3">
                  <p:embed/>
                </p:oleObj>
              </mc:Choice>
              <mc:Fallback>
                <p:oleObj name="Equation" r:id="rId13" imgW="2184400" imgH="622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4457700"/>
                        <a:ext cx="21844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411413" y="48688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2771775" y="48688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857375" y="5427663"/>
            <a:ext cx="187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alternating sign</a:t>
            </a:r>
            <a:endParaRPr lang="en-US" sz="2000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4284663" y="465296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005388" y="4581525"/>
            <a:ext cx="2230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/>
              <a:t>slow convergence</a:t>
            </a:r>
            <a:endParaRPr lang="en-US" sz="2000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076825" y="5048250"/>
            <a:ext cx="3527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methods for accurate sums</a:t>
            </a:r>
          </a:p>
          <a:p>
            <a:pPr eaLnBrk="1" hangingPunct="1"/>
            <a:r>
              <a:rPr lang="en-US"/>
              <a:t>Ewald (1921) and Evjen (1932)</a:t>
            </a:r>
            <a:endParaRPr lang="en-US" sz="2000"/>
          </a:p>
        </p:txBody>
      </p:sp>
      <p:sp>
        <p:nvSpPr>
          <p:cNvPr id="7186" name="Rectangle 23"/>
          <p:cNvSpPr>
            <a:spLocks noChangeArrowheads="1"/>
          </p:cNvSpPr>
          <p:nvPr/>
        </p:nvSpPr>
        <p:spPr bwMode="auto">
          <a:xfrm>
            <a:off x="0" y="992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7" name="Rectangle 24"/>
          <p:cNvSpPr>
            <a:spLocks noChangeArrowheads="1"/>
          </p:cNvSpPr>
          <p:nvPr/>
        </p:nvSpPr>
        <p:spPr bwMode="auto">
          <a:xfrm>
            <a:off x="2971800" y="838200"/>
            <a:ext cx="32095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Madelung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 Constants</a:t>
            </a:r>
          </a:p>
          <a:p>
            <a:pPr eaLnBrk="0" hangingPunct="0"/>
            <a:endParaRPr lang="en-US" dirty="0"/>
          </a:p>
        </p:txBody>
      </p:sp>
      <p:sp>
        <p:nvSpPr>
          <p:cNvPr id="7188" name="Rectangle 215"/>
          <p:cNvSpPr>
            <a:spLocks noChangeArrowheads="1"/>
          </p:cNvSpPr>
          <p:nvPr/>
        </p:nvSpPr>
        <p:spPr bwMode="auto">
          <a:xfrm>
            <a:off x="4479925" y="52244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/>
          </a:p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3" grpId="0"/>
      <p:bldP spid="8204" grpId="0" animBg="1"/>
      <p:bldP spid="8205" grpId="0"/>
      <p:bldP spid="8207" grpId="0"/>
      <p:bldP spid="8209" grpId="0" animBg="1"/>
      <p:bldP spid="8210" grpId="0" animBg="1"/>
      <p:bldP spid="8211" grpId="0"/>
      <p:bldP spid="8212" grpId="0" animBg="1"/>
      <p:bldP spid="8213" grpId="0"/>
      <p:bldP spid="8214" grpId="0"/>
      <p:bldP spid="7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2590800" y="1676400"/>
          <a:ext cx="4375150" cy="3667130"/>
        </p:xfrm>
        <a:graphic>
          <a:graphicData uri="http://schemas.openxmlformats.org/drawingml/2006/table">
            <a:tbl>
              <a:tblPr/>
              <a:tblGrid>
                <a:gridCol w="1606550"/>
                <a:gridCol w="1758950"/>
                <a:gridCol w="100965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Compound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Crystal Lattice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1.74756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CsCl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CsCl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1.76267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CaF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Cubic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2.51939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CdCl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Hexagonal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2.244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MgF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Tetragonal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2.381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ZnS (wurtzite)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Hexagonal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1.64132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TiO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(rutile)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Tetragonal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2.408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SiO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Hexagonal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2.2197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Rhombohedral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4.1719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2590800" y="428625"/>
            <a:ext cx="510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b="1"/>
              <a:t>Madelung Constants</a:t>
            </a:r>
          </a:p>
          <a:p>
            <a:endParaRPr lang="en-US" b="1"/>
          </a:p>
          <a:p>
            <a:r>
              <a:rPr lang="en-US" sz="1200"/>
              <a:t>(Data from Handbook Menu                  ) </a:t>
            </a:r>
          </a:p>
          <a:p>
            <a:pPr eaLnBrk="0" hangingPunct="0"/>
            <a:endParaRPr lang="en-US" sz="1200"/>
          </a:p>
        </p:txBody>
      </p:sp>
      <p:sp>
        <p:nvSpPr>
          <p:cNvPr id="20531" name="AutoShape 51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4714875" y="914400"/>
            <a:ext cx="457200" cy="3810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0" grpId="0"/>
      <p:bldP spid="205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859338" y="1878013"/>
            <a:ext cx="2520950" cy="1689100"/>
            <a:chOff x="3061" y="1183"/>
            <a:chExt cx="1588" cy="1064"/>
          </a:xfrm>
        </p:grpSpPr>
        <p:sp>
          <p:nvSpPr>
            <p:cNvPr id="9241" name="Cloud"/>
            <p:cNvSpPr>
              <a:spLocks noChangeAspect="1" noEditPoints="1" noChangeArrowheads="1"/>
            </p:cNvSpPr>
            <p:nvPr/>
          </p:nvSpPr>
          <p:spPr bwMode="auto">
            <a:xfrm>
              <a:off x="3061" y="1183"/>
              <a:ext cx="1588" cy="1064"/>
            </a:xfrm>
            <a:custGeom>
              <a:avLst/>
              <a:gdLst>
                <a:gd name="T0" fmla="*/ 0 w 21600"/>
                <a:gd name="T1" fmla="*/ 26 h 21600"/>
                <a:gd name="T2" fmla="*/ 58 w 21600"/>
                <a:gd name="T3" fmla="*/ 52 h 21600"/>
                <a:gd name="T4" fmla="*/ 117 w 21600"/>
                <a:gd name="T5" fmla="*/ 26 h 21600"/>
                <a:gd name="T6" fmla="*/ 58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8 h 21600"/>
                <a:gd name="T14" fmla="*/ 17084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4"/>
            <p:cNvSpPr txBox="1">
              <a:spLocks noChangeArrowheads="1"/>
            </p:cNvSpPr>
            <p:nvPr/>
          </p:nvSpPr>
          <p:spPr bwMode="auto">
            <a:xfrm rot="-1630371">
              <a:off x="3152" y="1525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unknown parameters </a:t>
              </a:r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404813"/>
            <a:ext cx="6840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 sz="2000">
                <a:latin typeface="Comic Sans MS" pitchFamily="66" charset="0"/>
              </a:rPr>
              <a:t>Total  energy per ion pair: E</a:t>
            </a:r>
            <a:r>
              <a:rPr lang="en-US" sz="2000" baseline="-25000">
                <a:latin typeface="Comic Sans MS" pitchFamily="66" charset="0"/>
              </a:rPr>
              <a:t>i</a:t>
            </a:r>
            <a:r>
              <a:rPr lang="en-US" sz="2000">
                <a:latin typeface="Comic Sans MS" pitchFamily="66" charset="0"/>
              </a:rPr>
              <a:t>=E</a:t>
            </a:r>
            <a:r>
              <a:rPr lang="en-US" sz="2000" baseline="-25000">
                <a:latin typeface="Comic Sans MS" pitchFamily="66" charset="0"/>
              </a:rPr>
              <a:t>Coul</a:t>
            </a:r>
            <a:r>
              <a:rPr lang="en-US" sz="2000">
                <a:latin typeface="Comic Sans MS" pitchFamily="66" charset="0"/>
              </a:rPr>
              <a:t>+E</a:t>
            </a:r>
            <a:r>
              <a:rPr lang="en-US" sz="2000" baseline="-25000">
                <a:latin typeface="Comic Sans MS" pitchFamily="66" charset="0"/>
              </a:rPr>
              <a:t>Repulsive</a:t>
            </a:r>
            <a:endParaRPr lang="en-US" sz="2000">
              <a:latin typeface="Comic Sans MS" pitchFamily="66" charset="0"/>
            </a:endParaRP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3419475" y="1196975"/>
            <a:ext cx="2808288" cy="1079500"/>
            <a:chOff x="2154" y="754"/>
            <a:chExt cx="1769" cy="680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2154" y="754"/>
              <a:ext cx="1769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2274" y="816"/>
            <a:ext cx="1612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3" name="Equation" r:id="rId4" imgW="1320800" imgH="457200" progId="Equation.DSMT4">
                    <p:embed/>
                  </p:oleObj>
                </mc:Choice>
                <mc:Fallback>
                  <p:oleObj name="Equation" r:id="rId4" imgW="1320800" imgH="457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4" y="816"/>
                          <a:ext cx="1612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427538" y="836613"/>
            <a:ext cx="144462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148263" y="83661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 flipV="1">
            <a:off x="6011863" y="1773238"/>
            <a:ext cx="360362" cy="503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5364163" y="1989138"/>
            <a:ext cx="0" cy="719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5288" y="2816225"/>
            <a:ext cx="252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 sz="2000"/>
              <a:t>However: condition</a:t>
            </a: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771775" y="2708275"/>
          <a:ext cx="43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6" imgW="431613" imgH="609336" progId="Equation.3">
                  <p:embed/>
                </p:oleObj>
              </mc:Choice>
              <mc:Fallback>
                <p:oleObj name="Equation" r:id="rId6" imgW="431613" imgH="60933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08275"/>
                        <a:ext cx="431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203575" y="28527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184525" y="3089275"/>
            <a:ext cx="554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r=r</a:t>
            </a:r>
            <a:r>
              <a:rPr lang="en-US" baseline="-25000"/>
              <a:t>0</a:t>
            </a:r>
            <a:endParaRPr lang="en-US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667125" y="2892425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8" imgW="368300" imgH="241300" progId="Equation.3">
                  <p:embed/>
                </p:oleObj>
              </mc:Choice>
              <mc:Fallback>
                <p:oleObj name="Equation" r:id="rId8" imgW="368300" imgH="241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2892425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684213" y="3933825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331913" y="3849688"/>
            <a:ext cx="3671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determination of,e.g., C</a:t>
            </a:r>
          </a:p>
        </p:txBody>
      </p:sp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4500563" y="3644900"/>
          <a:ext cx="3771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0" imgW="3771900" imgH="838200" progId="Equation.DSMT4">
                  <p:embed/>
                </p:oleObj>
              </mc:Choice>
              <mc:Fallback>
                <p:oleObj name="Equation" r:id="rId10" imgW="3771900" imgH="838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644900"/>
                        <a:ext cx="3771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250825" y="4581525"/>
          <a:ext cx="210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Formel" r:id="rId12" imgW="2108200" imgH="838200" progId="Equation.DSMT4">
                  <p:embed/>
                </p:oleObj>
              </mc:Choice>
              <mc:Fallback>
                <p:oleObj name="Formel" r:id="rId12" imgW="2108200" imgH="838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81525"/>
                        <a:ext cx="2108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3132138" y="4581525"/>
          <a:ext cx="2489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Formel" r:id="rId14" imgW="2489200" imgH="774700" progId="Equation.DSMT4">
                  <p:embed/>
                </p:oleObj>
              </mc:Choice>
              <mc:Fallback>
                <p:oleObj name="Formel" r:id="rId14" imgW="2489200" imgH="774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581525"/>
                        <a:ext cx="2489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Freeform 23"/>
          <p:cNvSpPr>
            <a:spLocks/>
          </p:cNvSpPr>
          <p:nvPr/>
        </p:nvSpPr>
        <p:spPr bwMode="auto">
          <a:xfrm>
            <a:off x="1042988" y="5300663"/>
            <a:ext cx="3600450" cy="912812"/>
          </a:xfrm>
          <a:custGeom>
            <a:avLst/>
            <a:gdLst>
              <a:gd name="T0" fmla="*/ 0 w 2268"/>
              <a:gd name="T1" fmla="*/ 458668186 h 575"/>
              <a:gd name="T2" fmla="*/ 2147483647 w 2268"/>
              <a:gd name="T3" fmla="*/ 1373483610 h 575"/>
              <a:gd name="T4" fmla="*/ 2147483647 w 2268"/>
              <a:gd name="T5" fmla="*/ 0 h 5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8" h="575">
                <a:moveTo>
                  <a:pt x="0" y="182"/>
                </a:moveTo>
                <a:cubicBezTo>
                  <a:pt x="423" y="378"/>
                  <a:pt x="847" y="575"/>
                  <a:pt x="1225" y="545"/>
                </a:cubicBezTo>
                <a:cubicBezTo>
                  <a:pt x="1603" y="515"/>
                  <a:pt x="1935" y="257"/>
                  <a:pt x="2268" y="0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6011863" y="4795838"/>
            <a:ext cx="2952750" cy="1296987"/>
            <a:chOff x="3787" y="2795"/>
            <a:chExt cx="1860" cy="817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3787" y="2795"/>
              <a:ext cx="1860" cy="81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26"/>
            <p:cNvGraphicFramePr>
              <a:graphicFrameLocks noChangeAspect="1"/>
            </p:cNvGraphicFramePr>
            <p:nvPr/>
          </p:nvGraphicFramePr>
          <p:xfrm>
            <a:off x="3833" y="2881"/>
            <a:ext cx="1728" cy="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Formel" r:id="rId16" imgW="2743200" imgH="1016000" progId="Equation.DSMT4">
                    <p:embed/>
                  </p:oleObj>
                </mc:Choice>
                <mc:Fallback>
                  <p:oleObj name="Formel" r:id="rId16" imgW="2743200" imgH="101600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2881"/>
                          <a:ext cx="1728" cy="6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5" grpId="0" animBg="1"/>
      <p:bldP spid="9226" grpId="0" animBg="1"/>
      <p:bldP spid="9227" grpId="0" animBg="1"/>
      <p:bldP spid="9228" grpId="0" animBg="1"/>
      <p:bldP spid="9229" grpId="0"/>
      <p:bldP spid="9231" grpId="0" animBg="1"/>
      <p:bldP spid="9232" grpId="0"/>
      <p:bldP spid="9234" grpId="0" animBg="1"/>
      <p:bldP spid="9235" grpId="0"/>
      <p:bldP spid="92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211638" y="4365625"/>
            <a:ext cx="367347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mage5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8"/>
          <a:stretch>
            <a:fillRect/>
          </a:stretch>
        </p:blipFill>
        <p:spPr bwMode="auto">
          <a:xfrm>
            <a:off x="539750" y="2708275"/>
            <a:ext cx="27559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195513" y="404813"/>
            <a:ext cx="2952750" cy="1296987"/>
            <a:chOff x="3787" y="2795"/>
            <a:chExt cx="1860" cy="817"/>
          </a:xfrm>
        </p:grpSpPr>
        <p:sp>
          <p:nvSpPr>
            <p:cNvPr id="10356" name="Rectangle 5"/>
            <p:cNvSpPr>
              <a:spLocks noChangeArrowheads="1"/>
            </p:cNvSpPr>
            <p:nvPr/>
          </p:nvSpPr>
          <p:spPr bwMode="auto">
            <a:xfrm>
              <a:off x="3787" y="2795"/>
              <a:ext cx="1860" cy="81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57" name="Object 6"/>
            <p:cNvGraphicFramePr>
              <a:graphicFrameLocks noChangeAspect="1"/>
            </p:cNvGraphicFramePr>
            <p:nvPr/>
          </p:nvGraphicFramePr>
          <p:xfrm>
            <a:off x="4041" y="2961"/>
            <a:ext cx="1312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8" name="Formel" r:id="rId5" imgW="2082800" imgH="762000" progId="Equation.DSMT4">
                    <p:embed/>
                  </p:oleObj>
                </mc:Choice>
                <mc:Fallback>
                  <p:oleObj name="Formel" r:id="rId5" imgW="2082800" imgH="7620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1" y="2961"/>
                          <a:ext cx="1312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3850" y="87153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/>
              <a:t> </a:t>
            </a:r>
            <a:r>
              <a:rPr lang="en-US" sz="2000"/>
              <a:t>E</a:t>
            </a:r>
            <a:r>
              <a:rPr lang="en-US" sz="2000" baseline="-25000"/>
              <a:t>i  </a:t>
            </a:r>
            <a:r>
              <a:rPr lang="en-US" sz="2000"/>
              <a:t>@ r=r</a:t>
            </a:r>
            <a:r>
              <a:rPr lang="en-US" sz="2000" baseline="-25000"/>
              <a:t>0</a:t>
            </a:r>
            <a:endParaRPr lang="en-US" sz="2000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0" y="9080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6103938" y="765175"/>
            <a:ext cx="1314450" cy="928688"/>
            <a:chOff x="3845" y="482"/>
            <a:chExt cx="828" cy="585"/>
          </a:xfrm>
        </p:grpSpPr>
        <p:graphicFrame>
          <p:nvGraphicFramePr>
            <p:cNvPr id="2" name="Object 10"/>
            <p:cNvGraphicFramePr>
              <a:graphicFrameLocks noChangeAspect="1"/>
            </p:cNvGraphicFramePr>
            <p:nvPr/>
          </p:nvGraphicFramePr>
          <p:xfrm>
            <a:off x="3878" y="482"/>
            <a:ext cx="36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9" name="Formel" r:id="rId7" imgW="583947" imgH="304668" progId="Equation.DSMT4">
                    <p:embed/>
                  </p:oleObj>
                </mc:Choice>
                <mc:Fallback>
                  <p:oleObj name="Formel" r:id="rId7" imgW="583947" imgH="304668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482"/>
                          <a:ext cx="36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55" name="Text Box 11"/>
            <p:cNvSpPr txBox="1">
              <a:spLocks noChangeArrowheads="1"/>
            </p:cNvSpPr>
            <p:nvPr/>
          </p:nvSpPr>
          <p:spPr bwMode="auto">
            <a:xfrm>
              <a:off x="3845" y="663"/>
              <a:ext cx="8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Input from </a:t>
              </a:r>
            </a:p>
            <a:p>
              <a:pPr eaLnBrk="1" hangingPunct="1"/>
              <a:r>
                <a:rPr lang="en-US"/>
                <a:t>experiment</a:t>
              </a:r>
            </a:p>
          </p:txBody>
        </p:sp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19088" y="2276475"/>
            <a:ext cx="216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bulk compressibility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2627313" y="2133600"/>
          <a:ext cx="121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Formel" r:id="rId9" imgW="1219200" imgH="660400" progId="Equation.DSMT4">
                  <p:embed/>
                </p:oleObj>
              </mc:Choice>
              <mc:Fallback>
                <p:oleObj name="Formel" r:id="rId9" imgW="1219200" imgH="660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133600"/>
                        <a:ext cx="1219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486275" y="2276475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since NaCl cubic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386513" y="2243138"/>
          <a:ext cx="2120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tion" r:id="rId11" imgW="2120900" imgH="368300" progId="Equation.DSMT4">
                  <p:embed/>
                </p:oleObj>
              </mc:Choice>
              <mc:Fallback>
                <p:oleObj name="Equation" r:id="rId11" imgW="2120900" imgH="368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2243138"/>
                        <a:ext cx="2120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836613" y="5229225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rot="5400000">
            <a:off x="502444" y="4868069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827088" y="4279900"/>
            <a:ext cx="1047750" cy="949325"/>
            <a:chOff x="521" y="2696"/>
            <a:chExt cx="660" cy="598"/>
          </a:xfrm>
        </p:grpSpPr>
        <p:grpSp>
          <p:nvGrpSpPr>
            <p:cNvPr id="10340" name="Group 19"/>
            <p:cNvGrpSpPr>
              <a:grpSpLocks/>
            </p:cNvGrpSpPr>
            <p:nvPr/>
          </p:nvGrpSpPr>
          <p:grpSpPr bwMode="auto">
            <a:xfrm rot="10800000">
              <a:off x="553" y="2840"/>
              <a:ext cx="453" cy="454"/>
              <a:chOff x="2971" y="2795"/>
              <a:chExt cx="453" cy="454"/>
            </a:xfrm>
          </p:grpSpPr>
          <p:sp>
            <p:nvSpPr>
              <p:cNvPr id="3" name="Line 20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Line 21"/>
              <p:cNvSpPr>
                <a:spLocks noChangeShapeType="1"/>
              </p:cNvSpPr>
              <p:nvPr/>
            </p:nvSpPr>
            <p:spPr bwMode="auto">
              <a:xfrm rot="5400000">
                <a:off x="2760" y="3022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1" name="Group 22"/>
            <p:cNvGrpSpPr>
              <a:grpSpLocks/>
            </p:cNvGrpSpPr>
            <p:nvPr/>
          </p:nvGrpSpPr>
          <p:grpSpPr bwMode="auto">
            <a:xfrm>
              <a:off x="727" y="2696"/>
              <a:ext cx="454" cy="454"/>
              <a:chOff x="2381" y="2976"/>
              <a:chExt cx="454" cy="454"/>
            </a:xfrm>
          </p:grpSpPr>
          <p:grpSp>
            <p:nvGrpSpPr>
              <p:cNvPr id="10346" name="Group 23"/>
              <p:cNvGrpSpPr>
                <a:grpSpLocks/>
              </p:cNvGrpSpPr>
              <p:nvPr/>
            </p:nvGrpSpPr>
            <p:grpSpPr bwMode="auto">
              <a:xfrm rot="10800000">
                <a:off x="2382" y="2976"/>
                <a:ext cx="453" cy="454"/>
                <a:chOff x="2971" y="2795"/>
                <a:chExt cx="453" cy="454"/>
              </a:xfrm>
            </p:grpSpPr>
            <p:sp>
              <p:nvSpPr>
                <p:cNvPr id="10350" name="Line 24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1" name="Line 25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47" name="Group 26"/>
              <p:cNvGrpSpPr>
                <a:grpSpLocks/>
              </p:cNvGrpSpPr>
              <p:nvPr/>
            </p:nvGrpSpPr>
            <p:grpSpPr bwMode="auto">
              <a:xfrm>
                <a:off x="2381" y="2976"/>
                <a:ext cx="453" cy="454"/>
                <a:chOff x="2971" y="2795"/>
                <a:chExt cx="453" cy="454"/>
              </a:xfrm>
            </p:grpSpPr>
            <p:sp>
              <p:nvSpPr>
                <p:cNvPr id="10348" name="Line 27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9" name="Line 28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42" name="Line 29"/>
            <p:cNvSpPr>
              <a:spLocks noChangeShapeType="1"/>
            </p:cNvSpPr>
            <p:nvPr/>
          </p:nvSpPr>
          <p:spPr bwMode="auto">
            <a:xfrm flipV="1">
              <a:off x="521" y="3158"/>
              <a:ext cx="227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Line 30"/>
            <p:cNvSpPr>
              <a:spLocks noChangeShapeType="1"/>
            </p:cNvSpPr>
            <p:nvPr/>
          </p:nvSpPr>
          <p:spPr bwMode="auto">
            <a:xfrm flipV="1">
              <a:off x="991" y="3150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Line 31"/>
            <p:cNvSpPr>
              <a:spLocks noChangeShapeType="1"/>
            </p:cNvSpPr>
            <p:nvPr/>
          </p:nvSpPr>
          <p:spPr bwMode="auto">
            <a:xfrm flipV="1">
              <a:off x="545" y="2696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Line 32"/>
            <p:cNvSpPr>
              <a:spLocks noChangeShapeType="1"/>
            </p:cNvSpPr>
            <p:nvPr/>
          </p:nvSpPr>
          <p:spPr bwMode="auto">
            <a:xfrm flipV="1">
              <a:off x="978" y="2710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900113" y="54403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087438" y="546576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</a:t>
            </a:r>
          </a:p>
        </p:txBody>
      </p: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3308350" y="3213100"/>
            <a:ext cx="1047750" cy="949325"/>
            <a:chOff x="2699" y="2024"/>
            <a:chExt cx="660" cy="598"/>
          </a:xfrm>
        </p:grpSpPr>
        <p:sp>
          <p:nvSpPr>
            <p:cNvPr id="10324" name="Line 36"/>
            <p:cNvSpPr>
              <a:spLocks noChangeShapeType="1"/>
            </p:cNvSpPr>
            <p:nvPr/>
          </p:nvSpPr>
          <p:spPr bwMode="auto">
            <a:xfrm>
              <a:off x="2705" y="2622"/>
              <a:ext cx="4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Line 37"/>
            <p:cNvSpPr>
              <a:spLocks noChangeShapeType="1"/>
            </p:cNvSpPr>
            <p:nvPr/>
          </p:nvSpPr>
          <p:spPr bwMode="auto">
            <a:xfrm rot="5400000">
              <a:off x="2494" y="2395"/>
              <a:ext cx="4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26" name="Group 38"/>
            <p:cNvGrpSpPr>
              <a:grpSpLocks/>
            </p:cNvGrpSpPr>
            <p:nvPr/>
          </p:nvGrpSpPr>
          <p:grpSpPr bwMode="auto">
            <a:xfrm rot="10800000">
              <a:off x="2731" y="2168"/>
              <a:ext cx="453" cy="454"/>
              <a:chOff x="2971" y="2795"/>
              <a:chExt cx="453" cy="454"/>
            </a:xfrm>
          </p:grpSpPr>
          <p:sp>
            <p:nvSpPr>
              <p:cNvPr id="10338" name="Line 39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Line 40"/>
              <p:cNvSpPr>
                <a:spLocks noChangeShapeType="1"/>
              </p:cNvSpPr>
              <p:nvPr/>
            </p:nvSpPr>
            <p:spPr bwMode="auto">
              <a:xfrm rot="5400000">
                <a:off x="2760" y="3022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7" name="Group 41"/>
            <p:cNvGrpSpPr>
              <a:grpSpLocks/>
            </p:cNvGrpSpPr>
            <p:nvPr/>
          </p:nvGrpSpPr>
          <p:grpSpPr bwMode="auto">
            <a:xfrm>
              <a:off x="2905" y="2024"/>
              <a:ext cx="454" cy="454"/>
              <a:chOff x="2381" y="2976"/>
              <a:chExt cx="454" cy="454"/>
            </a:xfrm>
          </p:grpSpPr>
          <p:grpSp>
            <p:nvGrpSpPr>
              <p:cNvPr id="10332" name="Group 42"/>
              <p:cNvGrpSpPr>
                <a:grpSpLocks/>
              </p:cNvGrpSpPr>
              <p:nvPr/>
            </p:nvGrpSpPr>
            <p:grpSpPr bwMode="auto">
              <a:xfrm rot="10800000">
                <a:off x="2382" y="2976"/>
                <a:ext cx="453" cy="454"/>
                <a:chOff x="2971" y="2795"/>
                <a:chExt cx="453" cy="454"/>
              </a:xfrm>
            </p:grpSpPr>
            <p:sp>
              <p:nvSpPr>
                <p:cNvPr id="10336" name="Line 43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7" name="Line 44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3" name="Group 45"/>
              <p:cNvGrpSpPr>
                <a:grpSpLocks/>
              </p:cNvGrpSpPr>
              <p:nvPr/>
            </p:nvGrpSpPr>
            <p:grpSpPr bwMode="auto">
              <a:xfrm>
                <a:off x="2381" y="2976"/>
                <a:ext cx="453" cy="454"/>
                <a:chOff x="2971" y="2795"/>
                <a:chExt cx="453" cy="454"/>
              </a:xfrm>
            </p:grpSpPr>
            <p:sp>
              <p:nvSpPr>
                <p:cNvPr id="10334" name="Line 46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5" name="Line 47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28" name="Line 48"/>
            <p:cNvSpPr>
              <a:spLocks noChangeShapeType="1"/>
            </p:cNvSpPr>
            <p:nvPr/>
          </p:nvSpPr>
          <p:spPr bwMode="auto">
            <a:xfrm flipV="1">
              <a:off x="2699" y="2486"/>
              <a:ext cx="227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49"/>
            <p:cNvSpPr>
              <a:spLocks noChangeShapeType="1"/>
            </p:cNvSpPr>
            <p:nvPr/>
          </p:nvSpPr>
          <p:spPr bwMode="auto">
            <a:xfrm flipV="1">
              <a:off x="3169" y="2478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Line 50"/>
            <p:cNvSpPr>
              <a:spLocks noChangeShapeType="1"/>
            </p:cNvSpPr>
            <p:nvPr/>
          </p:nvSpPr>
          <p:spPr bwMode="auto">
            <a:xfrm flipV="1">
              <a:off x="2723" y="2024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Line 51"/>
            <p:cNvSpPr>
              <a:spLocks noChangeShapeType="1"/>
            </p:cNvSpPr>
            <p:nvPr/>
          </p:nvSpPr>
          <p:spPr bwMode="auto">
            <a:xfrm flipV="1">
              <a:off x="3156" y="2038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4356100" y="3213100"/>
            <a:ext cx="576263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902200" y="2990850"/>
            <a:ext cx="434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66FF66"/>
                </a:solidFill>
              </a:rPr>
              <a:t>corner shared amog 8 adjacent cubes</a:t>
            </a:r>
            <a:r>
              <a:rPr lang="en-US"/>
              <a:t> </a:t>
            </a:r>
          </a:p>
        </p:txBody>
      </p:sp>
      <p:sp>
        <p:nvSpPr>
          <p:cNvPr id="10294" name="AutoShape 54"/>
          <p:cNvSpPr>
            <a:spLocks noChangeArrowheads="1"/>
          </p:cNvSpPr>
          <p:nvPr/>
        </p:nvSpPr>
        <p:spPr bwMode="auto">
          <a:xfrm>
            <a:off x="4427538" y="371633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5180013" y="3581400"/>
            <a:ext cx="615950" cy="517525"/>
            <a:chOff x="2699" y="2024"/>
            <a:chExt cx="660" cy="598"/>
          </a:xfrm>
        </p:grpSpPr>
        <p:sp>
          <p:nvSpPr>
            <p:cNvPr id="10308" name="Line 56"/>
            <p:cNvSpPr>
              <a:spLocks noChangeShapeType="1"/>
            </p:cNvSpPr>
            <p:nvPr/>
          </p:nvSpPr>
          <p:spPr bwMode="auto">
            <a:xfrm>
              <a:off x="2705" y="2622"/>
              <a:ext cx="4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57"/>
            <p:cNvSpPr>
              <a:spLocks noChangeShapeType="1"/>
            </p:cNvSpPr>
            <p:nvPr/>
          </p:nvSpPr>
          <p:spPr bwMode="auto">
            <a:xfrm rot="5400000">
              <a:off x="2494" y="2395"/>
              <a:ext cx="4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10" name="Group 58"/>
            <p:cNvGrpSpPr>
              <a:grpSpLocks/>
            </p:cNvGrpSpPr>
            <p:nvPr/>
          </p:nvGrpSpPr>
          <p:grpSpPr bwMode="auto">
            <a:xfrm rot="10800000">
              <a:off x="2731" y="2168"/>
              <a:ext cx="453" cy="454"/>
              <a:chOff x="2971" y="2795"/>
              <a:chExt cx="453" cy="454"/>
            </a:xfrm>
          </p:grpSpPr>
          <p:sp>
            <p:nvSpPr>
              <p:cNvPr id="10322" name="Line 59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60"/>
              <p:cNvSpPr>
                <a:spLocks noChangeShapeType="1"/>
              </p:cNvSpPr>
              <p:nvPr/>
            </p:nvSpPr>
            <p:spPr bwMode="auto">
              <a:xfrm rot="5400000">
                <a:off x="2760" y="3022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1" name="Group 61"/>
            <p:cNvGrpSpPr>
              <a:grpSpLocks/>
            </p:cNvGrpSpPr>
            <p:nvPr/>
          </p:nvGrpSpPr>
          <p:grpSpPr bwMode="auto">
            <a:xfrm>
              <a:off x="2905" y="2024"/>
              <a:ext cx="454" cy="454"/>
              <a:chOff x="2381" y="2976"/>
              <a:chExt cx="454" cy="454"/>
            </a:xfrm>
          </p:grpSpPr>
          <p:grpSp>
            <p:nvGrpSpPr>
              <p:cNvPr id="5" name="Group 62"/>
              <p:cNvGrpSpPr>
                <a:grpSpLocks/>
              </p:cNvGrpSpPr>
              <p:nvPr/>
            </p:nvGrpSpPr>
            <p:grpSpPr bwMode="auto">
              <a:xfrm rot="10800000">
                <a:off x="2382" y="2976"/>
                <a:ext cx="453" cy="454"/>
                <a:chOff x="2971" y="2795"/>
                <a:chExt cx="453" cy="454"/>
              </a:xfrm>
            </p:grpSpPr>
            <p:sp>
              <p:nvSpPr>
                <p:cNvPr id="10320" name="Line 63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1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17" name="Group 65"/>
              <p:cNvGrpSpPr>
                <a:grpSpLocks/>
              </p:cNvGrpSpPr>
              <p:nvPr/>
            </p:nvGrpSpPr>
            <p:grpSpPr bwMode="auto">
              <a:xfrm>
                <a:off x="2381" y="2976"/>
                <a:ext cx="453" cy="454"/>
                <a:chOff x="2971" y="2795"/>
                <a:chExt cx="453" cy="454"/>
              </a:xfrm>
            </p:grpSpPr>
            <p:sp>
              <p:nvSpPr>
                <p:cNvPr id="10318" name="Line 66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9" name="Line 67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Line 68"/>
            <p:cNvSpPr>
              <a:spLocks noChangeShapeType="1"/>
            </p:cNvSpPr>
            <p:nvPr/>
          </p:nvSpPr>
          <p:spPr bwMode="auto">
            <a:xfrm flipV="1">
              <a:off x="2699" y="2486"/>
              <a:ext cx="227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9"/>
            <p:cNvSpPr>
              <a:spLocks noChangeShapeType="1"/>
            </p:cNvSpPr>
            <p:nvPr/>
          </p:nvSpPr>
          <p:spPr bwMode="auto">
            <a:xfrm flipV="1">
              <a:off x="3169" y="2478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0"/>
            <p:cNvSpPr>
              <a:spLocks noChangeShapeType="1"/>
            </p:cNvSpPr>
            <p:nvPr/>
          </p:nvSpPr>
          <p:spPr bwMode="auto">
            <a:xfrm flipV="1">
              <a:off x="2723" y="2024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 flipV="1">
              <a:off x="3156" y="2038"/>
              <a:ext cx="181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5773738" y="3644900"/>
            <a:ext cx="290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1/8  (4Na</a:t>
            </a:r>
            <a:r>
              <a:rPr lang="en-US" baseline="30000"/>
              <a:t>+</a:t>
            </a:r>
            <a:r>
              <a:rPr lang="en-US"/>
              <a:t> +4Cl</a:t>
            </a:r>
            <a:r>
              <a:rPr lang="en-US" baseline="30000"/>
              <a:t>-</a:t>
            </a:r>
            <a:r>
              <a:rPr lang="en-US"/>
              <a:t>)=1/2 NaCl</a:t>
            </a:r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3419475" y="4510088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14" name="Object 74"/>
          <p:cNvGraphicFramePr>
            <a:graphicFrameLocks noChangeAspect="1"/>
          </p:cNvGraphicFramePr>
          <p:nvPr/>
        </p:nvGraphicFramePr>
        <p:xfrm>
          <a:off x="4533900" y="5267325"/>
          <a:ext cx="90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Formel" r:id="rId13" imgW="901309" imgH="380835" progId="Equation.DSMT4">
                  <p:embed/>
                </p:oleObj>
              </mc:Choice>
              <mc:Fallback>
                <p:oleObj name="Formel" r:id="rId13" imgW="901309" imgH="380835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5267325"/>
                        <a:ext cx="901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5" name="Object 75"/>
          <p:cNvGraphicFramePr>
            <a:graphicFrameLocks noChangeAspect="1"/>
          </p:cNvGraphicFramePr>
          <p:nvPr/>
        </p:nvGraphicFramePr>
        <p:xfrm>
          <a:off x="5578475" y="5372100"/>
          <a:ext cx="177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Formel" r:id="rId15" imgW="177569" imgH="202936" progId="Equation.DSMT4">
                  <p:embed/>
                </p:oleObj>
              </mc:Choice>
              <mc:Fallback>
                <p:oleObj name="Formel" r:id="rId15" imgW="177569" imgH="202936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5372100"/>
                        <a:ext cx="177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16" name="Group 76"/>
          <p:cNvGrpSpPr>
            <a:grpSpLocks/>
          </p:cNvGrpSpPr>
          <p:nvPr/>
        </p:nvGrpSpPr>
        <p:grpSpPr bwMode="auto">
          <a:xfrm>
            <a:off x="5867400" y="5135563"/>
            <a:ext cx="1800225" cy="525462"/>
            <a:chOff x="3696" y="3235"/>
            <a:chExt cx="1134" cy="331"/>
          </a:xfrm>
        </p:grpSpPr>
        <p:grpSp>
          <p:nvGrpSpPr>
            <p:cNvPr id="10" name="Group 77"/>
            <p:cNvGrpSpPr>
              <a:grpSpLocks/>
            </p:cNvGrpSpPr>
            <p:nvPr/>
          </p:nvGrpSpPr>
          <p:grpSpPr bwMode="auto">
            <a:xfrm>
              <a:off x="3696" y="3235"/>
              <a:ext cx="388" cy="326"/>
              <a:chOff x="2699" y="2024"/>
              <a:chExt cx="660" cy="598"/>
            </a:xfrm>
          </p:grpSpPr>
          <p:sp>
            <p:nvSpPr>
              <p:cNvPr id="11" name="Line 78"/>
              <p:cNvSpPr>
                <a:spLocks noChangeShapeType="1"/>
              </p:cNvSpPr>
              <p:nvPr/>
            </p:nvSpPr>
            <p:spPr bwMode="auto">
              <a:xfrm>
                <a:off x="2705" y="2622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79"/>
              <p:cNvSpPr>
                <a:spLocks noChangeShapeType="1"/>
              </p:cNvSpPr>
              <p:nvPr/>
            </p:nvSpPr>
            <p:spPr bwMode="auto">
              <a:xfrm rot="5400000">
                <a:off x="2494" y="2395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rot="10800000">
                <a:off x="2731" y="2168"/>
                <a:ext cx="453" cy="454"/>
                <a:chOff x="2971" y="2795"/>
                <a:chExt cx="453" cy="454"/>
              </a:xfrm>
            </p:grpSpPr>
            <p:sp>
              <p:nvSpPr>
                <p:cNvPr id="10306" name="Line 81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83"/>
              <p:cNvGrpSpPr>
                <a:grpSpLocks/>
              </p:cNvGrpSpPr>
              <p:nvPr/>
            </p:nvGrpSpPr>
            <p:grpSpPr bwMode="auto">
              <a:xfrm>
                <a:off x="2905" y="2024"/>
                <a:ext cx="454" cy="454"/>
                <a:chOff x="2381" y="2976"/>
                <a:chExt cx="454" cy="454"/>
              </a:xfrm>
            </p:grpSpPr>
            <p:grpSp>
              <p:nvGrpSpPr>
                <p:cNvPr id="10300" name="Group 84"/>
                <p:cNvGrpSpPr>
                  <a:grpSpLocks/>
                </p:cNvGrpSpPr>
                <p:nvPr/>
              </p:nvGrpSpPr>
              <p:grpSpPr bwMode="auto">
                <a:xfrm rot="10800000">
                  <a:off x="2382" y="2976"/>
                  <a:ext cx="453" cy="454"/>
                  <a:chOff x="2971" y="2795"/>
                  <a:chExt cx="453" cy="454"/>
                </a:xfrm>
              </p:grpSpPr>
              <p:sp>
                <p:nvSpPr>
                  <p:cNvPr id="1030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249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05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760" y="3022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01" name="Group 87"/>
                <p:cNvGrpSpPr>
                  <a:grpSpLocks/>
                </p:cNvGrpSpPr>
                <p:nvPr/>
              </p:nvGrpSpPr>
              <p:grpSpPr bwMode="auto">
                <a:xfrm>
                  <a:off x="2381" y="2976"/>
                  <a:ext cx="453" cy="454"/>
                  <a:chOff x="2971" y="2795"/>
                  <a:chExt cx="453" cy="454"/>
                </a:xfrm>
              </p:grpSpPr>
              <p:sp>
                <p:nvSpPr>
                  <p:cNvPr id="10302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249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03" name="Line 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760" y="3022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296" name="Line 90"/>
              <p:cNvSpPr>
                <a:spLocks noChangeShapeType="1"/>
              </p:cNvSpPr>
              <p:nvPr/>
            </p:nvSpPr>
            <p:spPr bwMode="auto">
              <a:xfrm flipV="1">
                <a:off x="2699" y="2486"/>
                <a:ext cx="227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Line 91"/>
              <p:cNvSpPr>
                <a:spLocks noChangeShapeType="1"/>
              </p:cNvSpPr>
              <p:nvPr/>
            </p:nvSpPr>
            <p:spPr bwMode="auto">
              <a:xfrm flipV="1">
                <a:off x="3169" y="2478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Line 92"/>
              <p:cNvSpPr>
                <a:spLocks noChangeShapeType="1"/>
              </p:cNvSpPr>
              <p:nvPr/>
            </p:nvSpPr>
            <p:spPr bwMode="auto">
              <a:xfrm flipV="1">
                <a:off x="2723" y="2024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93"/>
              <p:cNvSpPr>
                <a:spLocks noChangeShapeType="1"/>
              </p:cNvSpPr>
              <p:nvPr/>
            </p:nvSpPr>
            <p:spPr bwMode="auto">
              <a:xfrm flipV="1">
                <a:off x="3156" y="2038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Text Box 94"/>
            <p:cNvSpPr txBox="1">
              <a:spLocks noChangeArrowheads="1"/>
            </p:cNvSpPr>
            <p:nvPr/>
          </p:nvSpPr>
          <p:spPr bwMode="auto">
            <a:xfrm>
              <a:off x="4227" y="3298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+</a:t>
              </a:r>
            </a:p>
          </p:txBody>
        </p: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4442" y="3240"/>
              <a:ext cx="388" cy="326"/>
              <a:chOff x="2699" y="2024"/>
              <a:chExt cx="660" cy="598"/>
            </a:xfrm>
          </p:grpSpPr>
          <p:sp>
            <p:nvSpPr>
              <p:cNvPr id="10276" name="Line 96"/>
              <p:cNvSpPr>
                <a:spLocks noChangeShapeType="1"/>
              </p:cNvSpPr>
              <p:nvPr/>
            </p:nvSpPr>
            <p:spPr bwMode="auto">
              <a:xfrm>
                <a:off x="2705" y="2622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Line 97"/>
              <p:cNvSpPr>
                <a:spLocks noChangeShapeType="1"/>
              </p:cNvSpPr>
              <p:nvPr/>
            </p:nvSpPr>
            <p:spPr bwMode="auto">
              <a:xfrm rot="5400000">
                <a:off x="2494" y="2395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78" name="Group 98"/>
              <p:cNvGrpSpPr>
                <a:grpSpLocks/>
              </p:cNvGrpSpPr>
              <p:nvPr/>
            </p:nvGrpSpPr>
            <p:grpSpPr bwMode="auto">
              <a:xfrm rot="10800000">
                <a:off x="2731" y="2168"/>
                <a:ext cx="453" cy="454"/>
                <a:chOff x="2971" y="2795"/>
                <a:chExt cx="453" cy="454"/>
              </a:xfrm>
            </p:grpSpPr>
            <p:sp>
              <p:nvSpPr>
                <p:cNvPr id="10290" name="Line 99"/>
                <p:cNvSpPr>
                  <a:spLocks noChangeShapeType="1"/>
                </p:cNvSpPr>
                <p:nvPr/>
              </p:nvSpPr>
              <p:spPr bwMode="auto">
                <a:xfrm>
                  <a:off x="2971" y="3249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" name="Line 100"/>
                <p:cNvSpPr>
                  <a:spLocks noChangeShapeType="1"/>
                </p:cNvSpPr>
                <p:nvPr/>
              </p:nvSpPr>
              <p:spPr bwMode="auto">
                <a:xfrm rot="5400000">
                  <a:off x="2760" y="3022"/>
                  <a:ext cx="453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79" name="Group 101"/>
              <p:cNvGrpSpPr>
                <a:grpSpLocks/>
              </p:cNvGrpSpPr>
              <p:nvPr/>
            </p:nvGrpSpPr>
            <p:grpSpPr bwMode="auto">
              <a:xfrm>
                <a:off x="2905" y="2024"/>
                <a:ext cx="454" cy="454"/>
                <a:chOff x="2381" y="2976"/>
                <a:chExt cx="454" cy="454"/>
              </a:xfrm>
            </p:grpSpPr>
            <p:grpSp>
              <p:nvGrpSpPr>
                <p:cNvPr id="10284" name="Group 102"/>
                <p:cNvGrpSpPr>
                  <a:grpSpLocks/>
                </p:cNvGrpSpPr>
                <p:nvPr/>
              </p:nvGrpSpPr>
              <p:grpSpPr bwMode="auto">
                <a:xfrm rot="10800000">
                  <a:off x="2382" y="2976"/>
                  <a:ext cx="453" cy="454"/>
                  <a:chOff x="2971" y="2795"/>
                  <a:chExt cx="453" cy="454"/>
                </a:xfrm>
              </p:grpSpPr>
              <p:sp>
                <p:nvSpPr>
                  <p:cNvPr id="10288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249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9" name="Line 10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760" y="3022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85" name="Group 105"/>
                <p:cNvGrpSpPr>
                  <a:grpSpLocks/>
                </p:cNvGrpSpPr>
                <p:nvPr/>
              </p:nvGrpSpPr>
              <p:grpSpPr bwMode="auto">
                <a:xfrm>
                  <a:off x="2381" y="2976"/>
                  <a:ext cx="453" cy="454"/>
                  <a:chOff x="2971" y="2795"/>
                  <a:chExt cx="453" cy="454"/>
                </a:xfrm>
              </p:grpSpPr>
              <p:sp>
                <p:nvSpPr>
                  <p:cNvPr id="10286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249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287" name="Line 10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760" y="3022"/>
                    <a:ext cx="453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280" name="Line 108"/>
              <p:cNvSpPr>
                <a:spLocks noChangeShapeType="1"/>
              </p:cNvSpPr>
              <p:nvPr/>
            </p:nvSpPr>
            <p:spPr bwMode="auto">
              <a:xfrm flipV="1">
                <a:off x="2699" y="2486"/>
                <a:ext cx="227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Line 109"/>
              <p:cNvSpPr>
                <a:spLocks noChangeShapeType="1"/>
              </p:cNvSpPr>
              <p:nvPr/>
            </p:nvSpPr>
            <p:spPr bwMode="auto">
              <a:xfrm flipV="1">
                <a:off x="3169" y="2478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Line 110"/>
              <p:cNvSpPr>
                <a:spLocks noChangeShapeType="1"/>
              </p:cNvSpPr>
              <p:nvPr/>
            </p:nvSpPr>
            <p:spPr bwMode="auto">
              <a:xfrm flipV="1">
                <a:off x="2723" y="2024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Line 111"/>
              <p:cNvSpPr>
                <a:spLocks noChangeShapeType="1"/>
              </p:cNvSpPr>
              <p:nvPr/>
            </p:nvSpPr>
            <p:spPr bwMode="auto">
              <a:xfrm flipV="1">
                <a:off x="3156" y="2038"/>
                <a:ext cx="181" cy="1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52" name="Text Box 112"/>
          <p:cNvSpPr txBox="1">
            <a:spLocks noChangeArrowheads="1"/>
          </p:cNvSpPr>
          <p:nvPr/>
        </p:nvSpPr>
        <p:spPr bwMode="auto">
          <a:xfrm>
            <a:off x="4211638" y="4430713"/>
            <a:ext cx="276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 NaCl-molecule requires</a:t>
            </a:r>
          </a:p>
        </p:txBody>
      </p:sp>
      <p:sp>
        <p:nvSpPr>
          <p:cNvPr id="10353" name="AutoShape 113">
            <a:hlinkClick r:id="rId17" highlightClick="1"/>
          </p:cNvPr>
          <p:cNvSpPr>
            <a:spLocks noChangeArrowheads="1"/>
          </p:cNvSpPr>
          <p:nvPr/>
        </p:nvSpPr>
        <p:spPr bwMode="auto">
          <a:xfrm>
            <a:off x="457200" y="1981200"/>
            <a:ext cx="304800" cy="304800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4" name="Text Box 114"/>
          <p:cNvSpPr txBox="1">
            <a:spLocks noChangeArrowheads="1"/>
          </p:cNvSpPr>
          <p:nvPr/>
        </p:nvSpPr>
        <p:spPr bwMode="auto">
          <a:xfrm>
            <a:off x="685800" y="1676400"/>
            <a:ext cx="4697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Click here for response functions in gases. </a:t>
            </a:r>
          </a:p>
          <a:p>
            <a:pPr eaLnBrk="1" hangingPunct="1"/>
            <a:r>
              <a:rPr lang="en-US" sz="1000"/>
              <a:t>Note that the bulk modulus B  is inverse proportional to the bulk compressibility </a:t>
            </a:r>
            <a:r>
              <a:rPr lang="en-US" sz="1000">
                <a:sym typeface="Symbol" pitchFamily="18" charset="2"/>
              </a:rPr>
              <a:t></a:t>
            </a:r>
          </a:p>
        </p:txBody>
      </p:sp>
      <p:grpSp>
        <p:nvGrpSpPr>
          <p:cNvPr id="10358" name="Group 118"/>
          <p:cNvGrpSpPr>
            <a:grpSpLocks/>
          </p:cNvGrpSpPr>
          <p:nvPr/>
        </p:nvGrpSpPr>
        <p:grpSpPr bwMode="auto">
          <a:xfrm>
            <a:off x="598488" y="1785938"/>
            <a:ext cx="152400" cy="152400"/>
            <a:chOff x="384" y="1104"/>
            <a:chExt cx="96" cy="96"/>
          </a:xfrm>
        </p:grpSpPr>
        <p:sp>
          <p:nvSpPr>
            <p:cNvPr id="10271" name="Line 116"/>
            <p:cNvSpPr>
              <a:spLocks noChangeShapeType="1"/>
            </p:cNvSpPr>
            <p:nvPr/>
          </p:nvSpPr>
          <p:spPr bwMode="auto">
            <a:xfrm flipH="1">
              <a:off x="384" y="11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117"/>
            <p:cNvSpPr>
              <a:spLocks noChangeShapeType="1"/>
            </p:cNvSpPr>
            <p:nvPr/>
          </p:nvSpPr>
          <p:spPr bwMode="auto">
            <a:xfrm>
              <a:off x="384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7" grpId="0"/>
      <p:bldP spid="10248" grpId="0" animBg="1"/>
      <p:bldP spid="10252" grpId="0"/>
      <p:bldP spid="10254" grpId="0"/>
      <p:bldP spid="10256" grpId="0" animBg="1"/>
      <p:bldP spid="10257" grpId="0" animBg="1"/>
      <p:bldP spid="10273" grpId="0" animBg="1"/>
      <p:bldP spid="10274" grpId="0"/>
      <p:bldP spid="10292" grpId="0" animBg="1"/>
      <p:bldP spid="10293" grpId="0"/>
      <p:bldP spid="10294" grpId="0" animBg="1"/>
      <p:bldP spid="10312" grpId="0"/>
      <p:bldP spid="10313" grpId="0" animBg="1"/>
      <p:bldP spid="10352" grpId="0"/>
      <p:bldP spid="10353" grpId="0" animBg="1"/>
      <p:bldP spid="103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630</Words>
  <Application>Microsoft Office PowerPoint</Application>
  <PresentationFormat>On-screen Show (4:3)</PresentationFormat>
  <Paragraphs>200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Comic Sans MS</vt:lpstr>
      <vt:lpstr>Balloon</vt:lpstr>
      <vt:lpstr>Symbol</vt:lpstr>
      <vt:lpstr>Default Design</vt:lpstr>
      <vt:lpstr>Microsoft Equation 3.0</vt:lpstr>
      <vt:lpstr>MathType 6.0 Equation</vt:lpstr>
      <vt:lpstr>MathType 4.0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Ionic Sizes</vt:lpstr>
      <vt:lpstr>PowerPoint Presentation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15</cp:revision>
  <dcterms:created xsi:type="dcterms:W3CDTF">2004-01-22T01:21:21Z</dcterms:created>
  <dcterms:modified xsi:type="dcterms:W3CDTF">2012-01-19T16:30:58Z</dcterms:modified>
</cp:coreProperties>
</file>