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png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DB6C0-DB70-4D97-A21D-C835B209D4F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C76DA-CFB5-4A3D-96ED-BA19863B0E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2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C76DA-CFB5-4A3D-96ED-BA19863B0ED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C76DA-CFB5-4A3D-96ED-BA19863B0ED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C76DA-CFB5-4A3D-96ED-BA19863B0ED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C76DA-CFB5-4A3D-96ED-BA19863B0ED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C76DA-CFB5-4A3D-96ED-BA19863B0ED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0BF68-A369-4E2C-818F-91E7D3812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DDD6C-5666-4671-A157-275E54DD0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FAB94-ABE3-4528-9939-D2A21AA17A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72DF4-9A95-47B7-9FC9-E21058C0C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CFF76-2FC8-47DA-AB7B-C68A6C6CD4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BFB4C-6BE1-4BE0-90B8-58950AB213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86948-A6CF-4629-929C-EE3230A123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04E5D-4D6E-4CF5-8AC4-A7DBEF8942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427AC-36D9-41B9-B00F-740E9AEEE3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D325B-AF85-433E-8B95-3A6652EA88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FB62F-26A8-42DA-86AA-18D61BFCF8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88F2D7-1586-41D0-BC4A-8C9D7ACC45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.png"/><Relationship Id="rId5" Type="http://schemas.openxmlformats.org/officeDocument/2006/relationships/image" Target="../media/image9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8.png"/><Relationship Id="rId9" Type="http://schemas.openxmlformats.org/officeDocument/2006/relationships/image" Target="../media/image5.png"/><Relationship Id="rId14" Type="http://schemas.openxmlformats.org/officeDocument/2006/relationships/hyperlink" Target="http://www.walter-fendt.de/ph14d/gekopendel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oleObject" Target="../embeddings/oleObject7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8.png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6.png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11.png"/><Relationship Id="rId4" Type="http://schemas.openxmlformats.org/officeDocument/2006/relationships/image" Target="../media/image15.png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7" Type="http://schemas.openxmlformats.org/officeDocument/2006/relationships/hyperlink" Target="http://www.webelements.com/webelements/scholar/elements/nitrogen/electronic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webelements.com/webelements/scholar/elements/chlorine/electronic.html" TargetMode="Externa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702300" y="395288"/>
            <a:ext cx="3289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</a:rPr>
              <a:t>= (valence or </a:t>
            </a:r>
            <a:r>
              <a:rPr lang="en-US" dirty="0" err="1">
                <a:latin typeface="Times New Roman" pitchFamily="18" charset="0"/>
              </a:rPr>
              <a:t>homopolar</a:t>
            </a:r>
            <a:r>
              <a:rPr lang="en-US" dirty="0">
                <a:latin typeface="Times New Roman" pitchFamily="18" charset="0"/>
              </a:rPr>
              <a:t> bond)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325278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303371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2867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5288" y="1023937"/>
            <a:ext cx="8497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2 atoms share electrons (two electrons=single bond) to equal amounts</a:t>
            </a: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2411413" y="1608137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276600" y="1535112"/>
            <a:ext cx="187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no polarity</a:t>
            </a:r>
            <a:r>
              <a:rPr lang="en-US" sz="2000" b="1">
                <a:latin typeface="Times New Roman" pitchFamily="18" charset="0"/>
              </a:rPr>
              <a:t> 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66725" y="2001837"/>
            <a:ext cx="489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H</a:t>
            </a:r>
            <a:r>
              <a:rPr lang="en-US" sz="2000" b="1" baseline="-25000"/>
              <a:t>2</a:t>
            </a:r>
            <a:r>
              <a:rPr lang="en-US" sz="2000" b="1"/>
              <a:t>-molecule  most simple example</a:t>
            </a:r>
          </a:p>
        </p:txBody>
      </p:sp>
      <p:pic>
        <p:nvPicPr>
          <p:cNvPr id="3083" name="Picture 11" descr="IMG000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2687637"/>
            <a:ext cx="4981575" cy="885825"/>
          </a:xfrm>
          <a:prstGeom prst="rect">
            <a:avLst/>
          </a:prstGeom>
          <a:noFill/>
        </p:spPr>
      </p:pic>
      <p:pic>
        <p:nvPicPr>
          <p:cNvPr id="3084" name="Picture 12" descr="coval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9350" y="2471737"/>
            <a:ext cx="2159000" cy="1304925"/>
          </a:xfrm>
          <a:prstGeom prst="rect">
            <a:avLst/>
          </a:prstGeom>
          <a:noFill/>
        </p:spPr>
      </p:pic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14425" y="3695700"/>
            <a:ext cx="6697663" cy="3543300"/>
            <a:chOff x="657" y="2115"/>
            <a:chExt cx="4219" cy="2232"/>
          </a:xfrm>
        </p:grpSpPr>
        <p:pic>
          <p:nvPicPr>
            <p:cNvPr id="3086" name="Picture 14" descr="hirogif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30" y="2197"/>
              <a:ext cx="3583" cy="2150"/>
            </a:xfrm>
            <a:prstGeom prst="rect">
              <a:avLst/>
            </a:prstGeom>
            <a:noFill/>
          </p:spPr>
        </p:pic>
        <p:sp>
          <p:nvSpPr>
            <p:cNvPr id="3087" name="Rectangle 15"/>
            <p:cNvSpPr>
              <a:spLocks noChangeArrowheads="1"/>
            </p:cNvSpPr>
            <p:nvPr/>
          </p:nvSpPr>
          <p:spPr bwMode="auto">
            <a:xfrm>
              <a:off x="657" y="3838"/>
              <a:ext cx="4219" cy="48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Rectangle 16"/>
            <p:cNvSpPr>
              <a:spLocks noChangeArrowheads="1"/>
            </p:cNvSpPr>
            <p:nvPr/>
          </p:nvSpPr>
          <p:spPr bwMode="auto">
            <a:xfrm>
              <a:off x="748" y="2115"/>
              <a:ext cx="272" cy="19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Rectangle 17"/>
            <p:cNvSpPr>
              <a:spLocks noChangeArrowheads="1"/>
            </p:cNvSpPr>
            <p:nvPr/>
          </p:nvSpPr>
          <p:spPr bwMode="auto">
            <a:xfrm>
              <a:off x="4286" y="2115"/>
              <a:ext cx="318" cy="190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930" y="2115"/>
              <a:ext cx="3447" cy="2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304800" y="66675"/>
            <a:ext cx="5334000" cy="10001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Covalent Bond</a:t>
            </a: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9" grpId="0"/>
      <p:bldP spid="3080" grpId="0" animBg="1"/>
      <p:bldP spid="3081" grpId="0"/>
      <p:bldP spid="30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70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More detailed picture: Overlap of  1s electron orbitals of H-atoms</a:t>
            </a:r>
          </a:p>
        </p:txBody>
      </p:sp>
      <p:pic>
        <p:nvPicPr>
          <p:cNvPr id="4099" name="Picture 3" descr="bondwf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412875"/>
            <a:ext cx="3362325" cy="2400300"/>
          </a:xfrm>
          <a:prstGeom prst="rect">
            <a:avLst/>
          </a:prstGeom>
          <a:noFill/>
        </p:spPr>
      </p:pic>
      <p:pic>
        <p:nvPicPr>
          <p:cNvPr id="4100" name="Picture 4" descr="bondwf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97400" y="1341438"/>
            <a:ext cx="3790950" cy="3028950"/>
          </a:xfrm>
          <a:prstGeom prst="rect">
            <a:avLst/>
          </a:prstGeom>
          <a:noFill/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140200" y="908050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508625" y="836613"/>
            <a:ext cx="244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Molecular orbitals</a:t>
            </a:r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4284663" y="5516563"/>
          <a:ext cx="174307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Bitmap" r:id="rId6" imgW="1743318" imgH="1200318" progId="PBrush">
                  <p:embed/>
                </p:oleObj>
              </mc:Choice>
              <mc:Fallback>
                <p:oleObj name="Bitmap" r:id="rId6" imgW="1743318" imgH="1200318" progId="PBrush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5516563"/>
                        <a:ext cx="1743075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4287838" y="4437063"/>
          <a:ext cx="17240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Bitmap" r:id="rId8" imgW="1724266" imgH="1142857" progId="PBrush">
                  <p:embed/>
                </p:oleObj>
              </mc:Choice>
              <mc:Fallback>
                <p:oleObj name="Bitmap" r:id="rId8" imgW="1724266" imgH="1142857" progId="PBrush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838" y="4437063"/>
                        <a:ext cx="172402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0" y="4581525"/>
          <a:ext cx="4381500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Bitmap Image" r:id="rId10" imgW="4382112" imgH="1991003" progId="PBrush">
                  <p:embed/>
                </p:oleObj>
              </mc:Choice>
              <mc:Fallback>
                <p:oleObj name="Bitmap Image" r:id="rId10" imgW="4382112" imgH="1991003" progId="PBrush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81525"/>
                        <a:ext cx="4381500" cy="199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6227763" y="4437063"/>
          <a:ext cx="2916237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Bitmap Image" r:id="rId12" imgW="2457143" imgH="1905266" progId="PBrush">
                  <p:embed/>
                </p:oleObj>
              </mc:Choice>
              <mc:Fallback>
                <p:oleObj name="Bitmap Image" r:id="rId12" imgW="2457143" imgH="1905266" progId="PBrush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4437063"/>
                        <a:ext cx="2916237" cy="226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1042988" y="908050"/>
            <a:ext cx="1873250" cy="2881313"/>
            <a:chOff x="657" y="572"/>
            <a:chExt cx="1180" cy="1815"/>
          </a:xfrm>
        </p:grpSpPr>
        <p:sp>
          <p:nvSpPr>
            <p:cNvPr id="4108" name="AutoShape 12"/>
            <p:cNvSpPr>
              <a:spLocks noChangeArrowheads="1"/>
            </p:cNvSpPr>
            <p:nvPr/>
          </p:nvSpPr>
          <p:spPr bwMode="auto">
            <a:xfrm>
              <a:off x="657" y="572"/>
              <a:ext cx="91" cy="318"/>
            </a:xfrm>
            <a:prstGeom prst="upArrow">
              <a:avLst>
                <a:gd name="adj1" fmla="val 50000"/>
                <a:gd name="adj2" fmla="val 8736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AutoShape 13"/>
            <p:cNvSpPr>
              <a:spLocks noChangeArrowheads="1"/>
            </p:cNvSpPr>
            <p:nvPr/>
          </p:nvSpPr>
          <p:spPr bwMode="auto">
            <a:xfrm flipV="1">
              <a:off x="1701" y="572"/>
              <a:ext cx="91" cy="318"/>
            </a:xfrm>
            <a:prstGeom prst="upArrow">
              <a:avLst>
                <a:gd name="adj1" fmla="val 50000"/>
                <a:gd name="adj2" fmla="val 8736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AutoShape 14"/>
            <p:cNvSpPr>
              <a:spLocks noChangeArrowheads="1"/>
            </p:cNvSpPr>
            <p:nvPr/>
          </p:nvSpPr>
          <p:spPr bwMode="auto">
            <a:xfrm>
              <a:off x="657" y="2069"/>
              <a:ext cx="91" cy="318"/>
            </a:xfrm>
            <a:prstGeom prst="upArrow">
              <a:avLst>
                <a:gd name="adj1" fmla="val 50000"/>
                <a:gd name="adj2" fmla="val 8736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AutoShape 15"/>
            <p:cNvSpPr>
              <a:spLocks noChangeArrowheads="1"/>
            </p:cNvSpPr>
            <p:nvPr/>
          </p:nvSpPr>
          <p:spPr bwMode="auto">
            <a:xfrm>
              <a:off x="1746" y="1615"/>
              <a:ext cx="91" cy="318"/>
            </a:xfrm>
            <a:prstGeom prst="upArrow">
              <a:avLst>
                <a:gd name="adj1" fmla="val 50000"/>
                <a:gd name="adj2" fmla="val 8736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12" name="AutoShape 16">
            <a:hlinkClick r:id="rId14" highlightClick="1"/>
          </p:cNvPr>
          <p:cNvSpPr>
            <a:spLocks noChangeArrowheads="1"/>
          </p:cNvSpPr>
          <p:nvPr/>
        </p:nvSpPr>
        <p:spPr bwMode="auto">
          <a:xfrm>
            <a:off x="8531225" y="4510088"/>
            <a:ext cx="504825" cy="503237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87630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6858000" y="4191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705600" y="4191000"/>
            <a:ext cx="20780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Click for coupled pendula analogy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4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/>
      <p:bldP spid="4112" grpId="0" animBg="1"/>
      <p:bldP spid="4112" grpId="1" animBg="1"/>
      <p:bldP spid="4113" grpId="0" animBg="1"/>
      <p:bldP spid="4114" grpId="0" animBg="1"/>
      <p:bldP spid="4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04800" y="2286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Why is there no covalent bond for two He atoms</a:t>
            </a:r>
          </a:p>
        </p:txBody>
      </p:sp>
      <p:pic>
        <p:nvPicPr>
          <p:cNvPr id="8199" name="Picture 7" descr="Question mark with shadow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76200"/>
            <a:ext cx="714375" cy="714375"/>
          </a:xfrm>
          <a:prstGeom prst="rect">
            <a:avLst/>
          </a:prstGeom>
          <a:noFill/>
        </p:spPr>
      </p:pic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381000" y="1057275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85800" y="990600"/>
            <a:ext cx="749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Again we start from the molecular orbitals (MO) described by symmetric </a:t>
            </a:r>
          </a:p>
          <a:p>
            <a:r>
              <a:rPr lang="en-US"/>
              <a:t>and antisymmetric superposition of 1s-wavefunctions</a:t>
            </a: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304800" y="1766888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35" name="Group 43"/>
          <p:cNvGrpSpPr>
            <a:grpSpLocks/>
          </p:cNvGrpSpPr>
          <p:nvPr/>
        </p:nvGrpSpPr>
        <p:grpSpPr bwMode="auto">
          <a:xfrm>
            <a:off x="1676400" y="1919288"/>
            <a:ext cx="457200" cy="2286000"/>
            <a:chOff x="576" y="1536"/>
            <a:chExt cx="288" cy="1440"/>
          </a:xfrm>
        </p:grpSpPr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 flipV="1">
              <a:off x="864" y="1536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 rot="16200000">
              <a:off x="406" y="1898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Energy</a:t>
              </a:r>
            </a:p>
          </p:txBody>
        </p:sp>
      </p:grpSp>
      <p:grpSp>
        <p:nvGrpSpPr>
          <p:cNvPr id="8236" name="Group 44"/>
          <p:cNvGrpSpPr>
            <a:grpSpLocks/>
          </p:cNvGrpSpPr>
          <p:nvPr/>
        </p:nvGrpSpPr>
        <p:grpSpPr bwMode="auto">
          <a:xfrm>
            <a:off x="2054225" y="2833688"/>
            <a:ext cx="1360488" cy="631825"/>
            <a:chOff x="814" y="2112"/>
            <a:chExt cx="857" cy="398"/>
          </a:xfrm>
        </p:grpSpPr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1104" y="2112"/>
              <a:ext cx="240" cy="192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912" y="2208"/>
              <a:ext cx="192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1344" y="2208"/>
              <a:ext cx="192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814" y="2279"/>
              <a:ext cx="85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1s (</a:t>
              </a:r>
              <a:r>
                <a:rPr lang="en-US" sz="1200"/>
                <a:t>He atom A</a:t>
              </a:r>
              <a:r>
                <a:rPr lang="en-US"/>
                <a:t>)</a:t>
              </a:r>
            </a:p>
          </p:txBody>
        </p:sp>
      </p:grp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2609850" y="28622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2771775" y="28622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237" name="Group 45"/>
          <p:cNvGrpSpPr>
            <a:grpSpLocks/>
          </p:cNvGrpSpPr>
          <p:nvPr/>
        </p:nvGrpSpPr>
        <p:grpSpPr bwMode="auto">
          <a:xfrm>
            <a:off x="5192713" y="2830513"/>
            <a:ext cx="1360487" cy="631825"/>
            <a:chOff x="2791" y="2110"/>
            <a:chExt cx="857" cy="398"/>
          </a:xfrm>
        </p:grpSpPr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3051" y="2110"/>
              <a:ext cx="240" cy="192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>
              <a:off x="2859" y="2206"/>
              <a:ext cx="192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3291" y="2206"/>
              <a:ext cx="192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2791" y="2277"/>
              <a:ext cx="85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1s (</a:t>
              </a:r>
              <a:r>
                <a:rPr lang="en-US" sz="1200"/>
                <a:t>He atom B</a:t>
              </a:r>
              <a:r>
                <a:rPr lang="en-US"/>
                <a:t>)</a:t>
              </a:r>
            </a:p>
          </p:txBody>
        </p:sp>
      </p:grp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5700713" y="28590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5862638" y="28590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V="1">
            <a:off x="4176713" y="21002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V="1">
            <a:off x="4338638" y="21002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 flipV="1">
            <a:off x="4176713" y="36052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 flipV="1">
            <a:off x="4338638" y="36052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242" name="Group 50"/>
          <p:cNvGrpSpPr>
            <a:grpSpLocks/>
          </p:cNvGrpSpPr>
          <p:nvPr/>
        </p:nvGrpSpPr>
        <p:grpSpPr bwMode="auto">
          <a:xfrm>
            <a:off x="3200400" y="1651000"/>
            <a:ext cx="2133600" cy="1335088"/>
            <a:chOff x="1536" y="1367"/>
            <a:chExt cx="1344" cy="841"/>
          </a:xfrm>
        </p:grpSpPr>
        <p:grpSp>
          <p:nvGrpSpPr>
            <p:cNvPr id="8240" name="Group 48"/>
            <p:cNvGrpSpPr>
              <a:grpSpLocks/>
            </p:cNvGrpSpPr>
            <p:nvPr/>
          </p:nvGrpSpPr>
          <p:grpSpPr bwMode="auto">
            <a:xfrm>
              <a:off x="1780" y="1367"/>
              <a:ext cx="860" cy="661"/>
              <a:chOff x="1780" y="1367"/>
              <a:chExt cx="860" cy="661"/>
            </a:xfrm>
          </p:grpSpPr>
          <p:sp>
            <p:nvSpPr>
              <p:cNvPr id="8217" name="Rectangle 25"/>
              <p:cNvSpPr>
                <a:spLocks noChangeArrowheads="1"/>
              </p:cNvSpPr>
              <p:nvPr/>
            </p:nvSpPr>
            <p:spPr bwMode="auto">
              <a:xfrm>
                <a:off x="2091" y="1632"/>
                <a:ext cx="240" cy="192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Line 26"/>
              <p:cNvSpPr>
                <a:spLocks noChangeShapeType="1"/>
              </p:cNvSpPr>
              <p:nvPr/>
            </p:nvSpPr>
            <p:spPr bwMode="auto">
              <a:xfrm>
                <a:off x="1899" y="1728"/>
                <a:ext cx="19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Line 27"/>
              <p:cNvSpPr>
                <a:spLocks noChangeShapeType="1"/>
              </p:cNvSpPr>
              <p:nvPr/>
            </p:nvSpPr>
            <p:spPr bwMode="auto">
              <a:xfrm>
                <a:off x="2331" y="1728"/>
                <a:ext cx="19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Text Box 28"/>
              <p:cNvSpPr txBox="1">
                <a:spLocks noChangeArrowheads="1"/>
              </p:cNvSpPr>
              <p:nvPr/>
            </p:nvSpPr>
            <p:spPr bwMode="auto">
              <a:xfrm>
                <a:off x="1928" y="1797"/>
                <a:ext cx="5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sym typeface="Symbol" pitchFamily="18" charset="2"/>
                  </a:rPr>
                  <a:t></a:t>
                </a:r>
                <a:r>
                  <a:rPr lang="en-US" baseline="30000">
                    <a:sym typeface="Symbol" pitchFamily="18" charset="2"/>
                  </a:rPr>
                  <a:t>*</a:t>
                </a:r>
                <a:r>
                  <a:rPr lang="en-US">
                    <a:sym typeface="Symbol" pitchFamily="18" charset="2"/>
                  </a:rPr>
                  <a:t>-MO</a:t>
                </a:r>
              </a:p>
            </p:txBody>
          </p:sp>
          <p:sp>
            <p:nvSpPr>
              <p:cNvPr id="8223" name="Text Box 31"/>
              <p:cNvSpPr txBox="1">
                <a:spLocks noChangeArrowheads="1"/>
              </p:cNvSpPr>
              <p:nvPr/>
            </p:nvSpPr>
            <p:spPr bwMode="auto">
              <a:xfrm>
                <a:off x="1780" y="1367"/>
                <a:ext cx="8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anti-binding</a:t>
                </a:r>
              </a:p>
            </p:txBody>
          </p:sp>
        </p:grpSp>
        <p:sp>
          <p:nvSpPr>
            <p:cNvPr id="8232" name="Line 40"/>
            <p:cNvSpPr>
              <a:spLocks noChangeShapeType="1"/>
            </p:cNvSpPr>
            <p:nvPr/>
          </p:nvSpPr>
          <p:spPr bwMode="auto">
            <a:xfrm flipV="1">
              <a:off x="1536" y="1728"/>
              <a:ext cx="38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41"/>
            <p:cNvSpPr>
              <a:spLocks noChangeShapeType="1"/>
            </p:cNvSpPr>
            <p:nvPr/>
          </p:nvSpPr>
          <p:spPr bwMode="auto">
            <a:xfrm>
              <a:off x="2496" y="1728"/>
              <a:ext cx="38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41" name="Group 49"/>
          <p:cNvGrpSpPr>
            <a:grpSpLocks/>
          </p:cNvGrpSpPr>
          <p:nvPr/>
        </p:nvGrpSpPr>
        <p:grpSpPr bwMode="auto">
          <a:xfrm>
            <a:off x="3200400" y="2986088"/>
            <a:ext cx="2133600" cy="1219200"/>
            <a:chOff x="1536" y="2208"/>
            <a:chExt cx="1344" cy="768"/>
          </a:xfrm>
        </p:grpSpPr>
        <p:grpSp>
          <p:nvGrpSpPr>
            <p:cNvPr id="8239" name="Group 47"/>
            <p:cNvGrpSpPr>
              <a:grpSpLocks/>
            </p:cNvGrpSpPr>
            <p:nvPr/>
          </p:nvGrpSpPr>
          <p:grpSpPr bwMode="auto">
            <a:xfrm>
              <a:off x="1899" y="2315"/>
              <a:ext cx="624" cy="661"/>
              <a:chOff x="1899" y="2315"/>
              <a:chExt cx="624" cy="661"/>
            </a:xfrm>
          </p:grpSpPr>
          <p:grpSp>
            <p:nvGrpSpPr>
              <p:cNvPr id="8238" name="Group 46"/>
              <p:cNvGrpSpPr>
                <a:grpSpLocks/>
              </p:cNvGrpSpPr>
              <p:nvPr/>
            </p:nvGrpSpPr>
            <p:grpSpPr bwMode="auto">
              <a:xfrm>
                <a:off x="1899" y="2580"/>
                <a:ext cx="624" cy="396"/>
                <a:chOff x="1899" y="2580"/>
                <a:chExt cx="624" cy="396"/>
              </a:xfrm>
            </p:grpSpPr>
            <p:sp>
              <p:nvSpPr>
                <p:cNvPr id="8224" name="Rectangle 32"/>
                <p:cNvSpPr>
                  <a:spLocks noChangeArrowheads="1"/>
                </p:cNvSpPr>
                <p:nvPr/>
              </p:nvSpPr>
              <p:spPr bwMode="auto">
                <a:xfrm>
                  <a:off x="2091" y="2580"/>
                  <a:ext cx="240" cy="192"/>
                </a:xfrm>
                <a:prstGeom prst="rect">
                  <a:avLst/>
                </a:prstGeom>
                <a:noFill/>
                <a:ln w="38100">
                  <a:solidFill>
                    <a:srgbClr val="00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5" name="Line 33"/>
                <p:cNvSpPr>
                  <a:spLocks noChangeShapeType="1"/>
                </p:cNvSpPr>
                <p:nvPr/>
              </p:nvSpPr>
              <p:spPr bwMode="auto">
                <a:xfrm>
                  <a:off x="1899" y="2676"/>
                  <a:ext cx="192" cy="0"/>
                </a:xfrm>
                <a:prstGeom prst="line">
                  <a:avLst/>
                </a:prstGeom>
                <a:noFill/>
                <a:ln w="254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6" name="Line 34"/>
                <p:cNvSpPr>
                  <a:spLocks noChangeShapeType="1"/>
                </p:cNvSpPr>
                <p:nvPr/>
              </p:nvSpPr>
              <p:spPr bwMode="auto">
                <a:xfrm>
                  <a:off x="2331" y="2676"/>
                  <a:ext cx="192" cy="0"/>
                </a:xfrm>
                <a:prstGeom prst="line">
                  <a:avLst/>
                </a:prstGeom>
                <a:noFill/>
                <a:ln w="254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7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013" y="2745"/>
                  <a:ext cx="483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ym typeface="Symbol" pitchFamily="18" charset="2"/>
                    </a:rPr>
                    <a:t>-MO</a:t>
                  </a:r>
                </a:p>
              </p:txBody>
            </p:sp>
          </p:grpSp>
          <p:sp>
            <p:nvSpPr>
              <p:cNvPr id="8230" name="Text Box 38"/>
              <p:cNvSpPr txBox="1">
                <a:spLocks noChangeArrowheads="1"/>
              </p:cNvSpPr>
              <p:nvPr/>
            </p:nvSpPr>
            <p:spPr bwMode="auto">
              <a:xfrm>
                <a:off x="1916" y="2315"/>
                <a:ext cx="5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binding</a:t>
                </a:r>
              </a:p>
            </p:txBody>
          </p:sp>
        </p:grpSp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>
              <a:off x="1536" y="2208"/>
              <a:ext cx="38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 flipH="1">
              <a:off x="2496" y="2208"/>
              <a:ext cx="38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43" name="AutoShape 51"/>
          <p:cNvSpPr>
            <a:spLocks noChangeArrowheads="1"/>
          </p:cNvSpPr>
          <p:nvPr/>
        </p:nvSpPr>
        <p:spPr bwMode="auto">
          <a:xfrm>
            <a:off x="349250" y="5105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762000" y="4343400"/>
            <a:ext cx="5795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Reduction of energy by filling the </a:t>
            </a:r>
            <a:r>
              <a:rPr lang="en-US">
                <a:sym typeface="Symbol" pitchFamily="18" charset="2"/>
              </a:rPr>
              <a:t>-MO with 2 electrons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806450" y="5029200"/>
            <a:ext cx="2851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covalent He-He bond </a:t>
            </a:r>
          </a:p>
          <a:p>
            <a:r>
              <a:rPr lang="en-US"/>
              <a:t>energetically </a:t>
            </a:r>
            <a:r>
              <a:rPr lang="en-US" u="sng"/>
              <a:t>not</a:t>
            </a:r>
            <a:r>
              <a:rPr lang="en-US"/>
              <a:t> favorable</a:t>
            </a:r>
          </a:p>
        </p:txBody>
      </p:sp>
      <p:sp>
        <p:nvSpPr>
          <p:cNvPr id="8246" name="Oval 54"/>
          <p:cNvSpPr>
            <a:spLocks noChangeArrowheads="1"/>
          </p:cNvSpPr>
          <p:nvPr/>
        </p:nvSpPr>
        <p:spPr bwMode="auto">
          <a:xfrm>
            <a:off x="381000" y="4429125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47" name="Text Box 55"/>
          <p:cNvSpPr txBox="1">
            <a:spLocks noChangeArrowheads="1"/>
          </p:cNvSpPr>
          <p:nvPr/>
        </p:nvSpPr>
        <p:spPr bwMode="auto">
          <a:xfrm>
            <a:off x="1752600" y="58054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but</a:t>
            </a:r>
          </a:p>
        </p:txBody>
      </p:sp>
      <p:sp>
        <p:nvSpPr>
          <p:cNvPr id="8248" name="Text Box 56"/>
          <p:cNvSpPr txBox="1">
            <a:spLocks noChangeArrowheads="1"/>
          </p:cNvSpPr>
          <p:nvPr/>
        </p:nvSpPr>
        <p:spPr bwMode="auto">
          <a:xfrm>
            <a:off x="914400" y="6262688"/>
            <a:ext cx="2300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He</a:t>
            </a:r>
            <a:r>
              <a:rPr lang="en-US" baseline="-25000"/>
              <a:t>2</a:t>
            </a:r>
            <a:r>
              <a:rPr lang="en-US" baseline="30000"/>
              <a:t>+</a:t>
            </a:r>
            <a:r>
              <a:rPr lang="en-US"/>
              <a:t> stable molecule</a:t>
            </a:r>
          </a:p>
        </p:txBody>
      </p:sp>
      <p:sp>
        <p:nvSpPr>
          <p:cNvPr id="8249" name="Oval 57"/>
          <p:cNvSpPr>
            <a:spLocks noChangeArrowheads="1"/>
          </p:cNvSpPr>
          <p:nvPr/>
        </p:nvSpPr>
        <p:spPr bwMode="auto">
          <a:xfrm>
            <a:off x="381000" y="6310313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0" name="Group 98"/>
          <p:cNvGrpSpPr>
            <a:grpSpLocks/>
          </p:cNvGrpSpPr>
          <p:nvPr/>
        </p:nvGrpSpPr>
        <p:grpSpPr bwMode="auto">
          <a:xfrm>
            <a:off x="5426075" y="4724400"/>
            <a:ext cx="3641725" cy="2051050"/>
            <a:chOff x="2375" y="2703"/>
            <a:chExt cx="3345" cy="1630"/>
          </a:xfrm>
        </p:grpSpPr>
        <p:grpSp>
          <p:nvGrpSpPr>
            <p:cNvPr id="8250" name="Group 58"/>
            <p:cNvGrpSpPr>
              <a:grpSpLocks/>
            </p:cNvGrpSpPr>
            <p:nvPr/>
          </p:nvGrpSpPr>
          <p:grpSpPr bwMode="auto">
            <a:xfrm>
              <a:off x="2375" y="2832"/>
              <a:ext cx="310" cy="1440"/>
              <a:chOff x="599" y="1536"/>
              <a:chExt cx="310" cy="1440"/>
            </a:xfrm>
          </p:grpSpPr>
          <p:sp>
            <p:nvSpPr>
              <p:cNvPr id="8251" name="Line 59"/>
              <p:cNvSpPr>
                <a:spLocks noChangeShapeType="1"/>
              </p:cNvSpPr>
              <p:nvPr/>
            </p:nvSpPr>
            <p:spPr bwMode="auto">
              <a:xfrm flipV="1">
                <a:off x="864" y="1536"/>
                <a:ext cx="0" cy="14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Text Box 60"/>
              <p:cNvSpPr txBox="1">
                <a:spLocks noChangeArrowheads="1"/>
              </p:cNvSpPr>
              <p:nvPr/>
            </p:nvSpPr>
            <p:spPr bwMode="auto">
              <a:xfrm rot="16200000">
                <a:off x="425" y="1813"/>
                <a:ext cx="657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Energy</a:t>
                </a:r>
              </a:p>
            </p:txBody>
          </p:sp>
        </p:grpSp>
        <p:grpSp>
          <p:nvGrpSpPr>
            <p:cNvPr id="8253" name="Group 61"/>
            <p:cNvGrpSpPr>
              <a:grpSpLocks/>
            </p:cNvGrpSpPr>
            <p:nvPr/>
          </p:nvGrpSpPr>
          <p:grpSpPr bwMode="auto">
            <a:xfrm>
              <a:off x="2590" y="3408"/>
              <a:ext cx="1153" cy="458"/>
              <a:chOff x="814" y="2112"/>
              <a:chExt cx="1153" cy="458"/>
            </a:xfrm>
          </p:grpSpPr>
          <p:sp>
            <p:nvSpPr>
              <p:cNvPr id="8254" name="Rectangle 62"/>
              <p:cNvSpPr>
                <a:spLocks noChangeArrowheads="1"/>
              </p:cNvSpPr>
              <p:nvPr/>
            </p:nvSpPr>
            <p:spPr bwMode="auto">
              <a:xfrm>
                <a:off x="1104" y="2112"/>
                <a:ext cx="240" cy="192"/>
              </a:xfrm>
              <a:prstGeom prst="rect">
                <a:avLst/>
              </a:prstGeom>
              <a:noFill/>
              <a:ln w="38100">
                <a:solidFill>
                  <a:srgbClr val="FFCC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Line 63"/>
              <p:cNvSpPr>
                <a:spLocks noChangeShapeType="1"/>
              </p:cNvSpPr>
              <p:nvPr/>
            </p:nvSpPr>
            <p:spPr bwMode="auto">
              <a:xfrm>
                <a:off x="912" y="2208"/>
                <a:ext cx="192" cy="0"/>
              </a:xfrm>
              <a:prstGeom prst="lin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6" name="Line 64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192" cy="0"/>
              </a:xfrm>
              <a:prstGeom prst="lin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Text Box 65"/>
              <p:cNvSpPr txBox="1">
                <a:spLocks noChangeArrowheads="1"/>
              </p:cNvSpPr>
              <p:nvPr/>
            </p:nvSpPr>
            <p:spPr bwMode="auto">
              <a:xfrm>
                <a:off x="814" y="2279"/>
                <a:ext cx="11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1s</a:t>
                </a:r>
                <a:r>
                  <a:rPr lang="en-US"/>
                  <a:t> </a:t>
                </a:r>
                <a:r>
                  <a:rPr lang="en-US" sz="1200"/>
                  <a:t>(He atom A)</a:t>
                </a:r>
              </a:p>
            </p:txBody>
          </p:sp>
        </p:grpSp>
        <p:sp>
          <p:nvSpPr>
            <p:cNvPr id="8258" name="Line 66"/>
            <p:cNvSpPr>
              <a:spLocks noChangeShapeType="1"/>
            </p:cNvSpPr>
            <p:nvPr/>
          </p:nvSpPr>
          <p:spPr bwMode="auto">
            <a:xfrm flipV="1">
              <a:off x="2940" y="342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9" name="Line 67"/>
            <p:cNvSpPr>
              <a:spLocks noChangeShapeType="1"/>
            </p:cNvSpPr>
            <p:nvPr/>
          </p:nvSpPr>
          <p:spPr bwMode="auto">
            <a:xfrm flipV="1">
              <a:off x="3042" y="342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60" name="Group 68"/>
            <p:cNvGrpSpPr>
              <a:grpSpLocks/>
            </p:cNvGrpSpPr>
            <p:nvPr/>
          </p:nvGrpSpPr>
          <p:grpSpPr bwMode="auto">
            <a:xfrm>
              <a:off x="4567" y="3406"/>
              <a:ext cx="1153" cy="458"/>
              <a:chOff x="2791" y="2110"/>
              <a:chExt cx="1153" cy="458"/>
            </a:xfrm>
          </p:grpSpPr>
          <p:sp>
            <p:nvSpPr>
              <p:cNvPr id="8261" name="Rectangle 69"/>
              <p:cNvSpPr>
                <a:spLocks noChangeArrowheads="1"/>
              </p:cNvSpPr>
              <p:nvPr/>
            </p:nvSpPr>
            <p:spPr bwMode="auto">
              <a:xfrm>
                <a:off x="3051" y="2110"/>
                <a:ext cx="240" cy="192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2" name="Line 70"/>
              <p:cNvSpPr>
                <a:spLocks noChangeShapeType="1"/>
              </p:cNvSpPr>
              <p:nvPr/>
            </p:nvSpPr>
            <p:spPr bwMode="auto">
              <a:xfrm>
                <a:off x="2859" y="2206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Line 71"/>
              <p:cNvSpPr>
                <a:spLocks noChangeShapeType="1"/>
              </p:cNvSpPr>
              <p:nvPr/>
            </p:nvSpPr>
            <p:spPr bwMode="auto">
              <a:xfrm>
                <a:off x="3291" y="2206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4" name="Text Box 72"/>
              <p:cNvSpPr txBox="1">
                <a:spLocks noChangeArrowheads="1"/>
              </p:cNvSpPr>
              <p:nvPr/>
            </p:nvSpPr>
            <p:spPr bwMode="auto">
              <a:xfrm>
                <a:off x="2791" y="2277"/>
                <a:ext cx="11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1s</a:t>
                </a:r>
                <a:r>
                  <a:rPr lang="en-US"/>
                  <a:t> </a:t>
                </a:r>
                <a:r>
                  <a:rPr lang="en-US" sz="1200"/>
                  <a:t>(He atom B)</a:t>
                </a:r>
              </a:p>
            </p:txBody>
          </p:sp>
        </p:grpSp>
        <p:sp>
          <p:nvSpPr>
            <p:cNvPr id="8265" name="Line 73"/>
            <p:cNvSpPr>
              <a:spLocks noChangeShapeType="1"/>
            </p:cNvSpPr>
            <p:nvPr/>
          </p:nvSpPr>
          <p:spPr bwMode="auto">
            <a:xfrm flipV="1">
              <a:off x="4887" y="34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6" name="Line 74"/>
            <p:cNvSpPr>
              <a:spLocks noChangeShapeType="1"/>
            </p:cNvSpPr>
            <p:nvPr/>
          </p:nvSpPr>
          <p:spPr bwMode="auto">
            <a:xfrm flipV="1">
              <a:off x="4989" y="34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7" name="Line 75"/>
            <p:cNvSpPr>
              <a:spLocks noChangeShapeType="1"/>
            </p:cNvSpPr>
            <p:nvPr/>
          </p:nvSpPr>
          <p:spPr bwMode="auto">
            <a:xfrm flipV="1">
              <a:off x="3927" y="294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8" name="Line 76"/>
            <p:cNvSpPr>
              <a:spLocks noChangeShapeType="1"/>
            </p:cNvSpPr>
            <p:nvPr/>
          </p:nvSpPr>
          <p:spPr bwMode="auto">
            <a:xfrm flipV="1">
              <a:off x="4029" y="2946"/>
              <a:ext cx="0" cy="1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9" name="Line 77"/>
            <p:cNvSpPr>
              <a:spLocks noChangeShapeType="1"/>
            </p:cNvSpPr>
            <p:nvPr/>
          </p:nvSpPr>
          <p:spPr bwMode="auto">
            <a:xfrm flipV="1">
              <a:off x="3927" y="389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0" name="Line 78"/>
            <p:cNvSpPr>
              <a:spLocks noChangeShapeType="1"/>
            </p:cNvSpPr>
            <p:nvPr/>
          </p:nvSpPr>
          <p:spPr bwMode="auto">
            <a:xfrm flipV="1">
              <a:off x="4029" y="389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71" name="Group 79"/>
            <p:cNvGrpSpPr>
              <a:grpSpLocks/>
            </p:cNvGrpSpPr>
            <p:nvPr/>
          </p:nvGrpSpPr>
          <p:grpSpPr bwMode="auto">
            <a:xfrm>
              <a:off x="3312" y="2703"/>
              <a:ext cx="1344" cy="801"/>
              <a:chOff x="1536" y="1407"/>
              <a:chExt cx="1344" cy="801"/>
            </a:xfrm>
          </p:grpSpPr>
          <p:grpSp>
            <p:nvGrpSpPr>
              <p:cNvPr id="8272" name="Group 80"/>
              <p:cNvGrpSpPr>
                <a:grpSpLocks/>
              </p:cNvGrpSpPr>
              <p:nvPr/>
            </p:nvGrpSpPr>
            <p:grpSpPr bwMode="auto">
              <a:xfrm>
                <a:off x="1780" y="1407"/>
                <a:ext cx="1010" cy="681"/>
                <a:chOff x="1780" y="1407"/>
                <a:chExt cx="1010" cy="681"/>
              </a:xfrm>
            </p:grpSpPr>
            <p:sp>
              <p:nvSpPr>
                <p:cNvPr id="8273" name="Rectangle 81"/>
                <p:cNvSpPr>
                  <a:spLocks noChangeArrowheads="1"/>
                </p:cNvSpPr>
                <p:nvPr/>
              </p:nvSpPr>
              <p:spPr bwMode="auto">
                <a:xfrm>
                  <a:off x="2091" y="1632"/>
                  <a:ext cx="240" cy="192"/>
                </a:xfrm>
                <a:prstGeom prst="rect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74" name="Line 82"/>
                <p:cNvSpPr>
                  <a:spLocks noChangeShapeType="1"/>
                </p:cNvSpPr>
                <p:nvPr/>
              </p:nvSpPr>
              <p:spPr bwMode="auto">
                <a:xfrm>
                  <a:off x="1899" y="1728"/>
                  <a:ext cx="19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5" name="Line 83"/>
                <p:cNvSpPr>
                  <a:spLocks noChangeShapeType="1"/>
                </p:cNvSpPr>
                <p:nvPr/>
              </p:nvSpPr>
              <p:spPr bwMode="auto">
                <a:xfrm>
                  <a:off x="2331" y="1728"/>
                  <a:ext cx="19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6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1929" y="1797"/>
                  <a:ext cx="682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ym typeface="Symbol" pitchFamily="18" charset="2"/>
                    </a:rPr>
                    <a:t></a:t>
                  </a:r>
                  <a:r>
                    <a:rPr lang="en-US" baseline="30000">
                      <a:sym typeface="Symbol" pitchFamily="18" charset="2"/>
                    </a:rPr>
                    <a:t>*</a:t>
                  </a:r>
                  <a:r>
                    <a:rPr lang="en-US">
                      <a:sym typeface="Symbol" pitchFamily="18" charset="2"/>
                    </a:rPr>
                    <a:t>-</a:t>
                  </a:r>
                  <a:r>
                    <a:rPr lang="en-US" sz="1400">
                      <a:sym typeface="Symbol" pitchFamily="18" charset="2"/>
                    </a:rPr>
                    <a:t>MO</a:t>
                  </a:r>
                </a:p>
              </p:txBody>
            </p:sp>
            <p:sp>
              <p:nvSpPr>
                <p:cNvPr id="8277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1780" y="1407"/>
                  <a:ext cx="1010" cy="2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anti-binding</a:t>
                  </a:r>
                </a:p>
              </p:txBody>
            </p:sp>
          </p:grpSp>
          <p:sp>
            <p:nvSpPr>
              <p:cNvPr id="8278" name="Line 86"/>
              <p:cNvSpPr>
                <a:spLocks noChangeShapeType="1"/>
              </p:cNvSpPr>
              <p:nvPr/>
            </p:nvSpPr>
            <p:spPr bwMode="auto">
              <a:xfrm flipV="1">
                <a:off x="1536" y="1728"/>
                <a:ext cx="384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9" name="Line 87"/>
              <p:cNvSpPr>
                <a:spLocks noChangeShapeType="1"/>
              </p:cNvSpPr>
              <p:nvPr/>
            </p:nvSpPr>
            <p:spPr bwMode="auto">
              <a:xfrm>
                <a:off x="2496" y="1728"/>
                <a:ext cx="384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80" name="Group 88"/>
            <p:cNvGrpSpPr>
              <a:grpSpLocks/>
            </p:cNvGrpSpPr>
            <p:nvPr/>
          </p:nvGrpSpPr>
          <p:grpSpPr bwMode="auto">
            <a:xfrm>
              <a:off x="3312" y="3504"/>
              <a:ext cx="1344" cy="829"/>
              <a:chOff x="1536" y="2208"/>
              <a:chExt cx="1344" cy="829"/>
            </a:xfrm>
          </p:grpSpPr>
          <p:grpSp>
            <p:nvGrpSpPr>
              <p:cNvPr id="8281" name="Group 89"/>
              <p:cNvGrpSpPr>
                <a:grpSpLocks/>
              </p:cNvGrpSpPr>
              <p:nvPr/>
            </p:nvGrpSpPr>
            <p:grpSpPr bwMode="auto">
              <a:xfrm>
                <a:off x="1899" y="2355"/>
                <a:ext cx="743" cy="682"/>
                <a:chOff x="1899" y="2355"/>
                <a:chExt cx="743" cy="682"/>
              </a:xfrm>
            </p:grpSpPr>
            <p:grpSp>
              <p:nvGrpSpPr>
                <p:cNvPr id="8282" name="Group 90"/>
                <p:cNvGrpSpPr>
                  <a:grpSpLocks/>
                </p:cNvGrpSpPr>
                <p:nvPr/>
              </p:nvGrpSpPr>
              <p:grpSpPr bwMode="auto">
                <a:xfrm>
                  <a:off x="1899" y="2580"/>
                  <a:ext cx="743" cy="457"/>
                  <a:chOff x="1899" y="2580"/>
                  <a:chExt cx="743" cy="457"/>
                </a:xfrm>
              </p:grpSpPr>
              <p:sp>
                <p:nvSpPr>
                  <p:cNvPr id="8283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2091" y="2580"/>
                    <a:ext cx="240" cy="192"/>
                  </a:xfrm>
                  <a:prstGeom prst="rect">
                    <a:avLst/>
                  </a:prstGeom>
                  <a:noFill/>
                  <a:ln w="38100">
                    <a:solidFill>
                      <a:srgbClr val="00FF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84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1899" y="2676"/>
                    <a:ext cx="192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FF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5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2331" y="2676"/>
                    <a:ext cx="192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FF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86" name="Text Box 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3" y="2745"/>
                    <a:ext cx="629" cy="2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ym typeface="Symbol" pitchFamily="18" charset="2"/>
                      </a:rPr>
                      <a:t>-</a:t>
                    </a:r>
                    <a:r>
                      <a:rPr lang="en-US" sz="1400">
                        <a:sym typeface="Symbol" pitchFamily="18" charset="2"/>
                      </a:rPr>
                      <a:t>MO</a:t>
                    </a:r>
                  </a:p>
                </p:txBody>
              </p:sp>
            </p:grpSp>
            <p:sp>
              <p:nvSpPr>
                <p:cNvPr id="8287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1916" y="2355"/>
                  <a:ext cx="694" cy="2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binding</a:t>
                  </a:r>
                </a:p>
              </p:txBody>
            </p:sp>
          </p:grpSp>
          <p:sp>
            <p:nvSpPr>
              <p:cNvPr id="8288" name="Line 96"/>
              <p:cNvSpPr>
                <a:spLocks noChangeShapeType="1"/>
              </p:cNvSpPr>
              <p:nvPr/>
            </p:nvSpPr>
            <p:spPr bwMode="auto">
              <a:xfrm>
                <a:off x="1536" y="2208"/>
                <a:ext cx="384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9" name="Line 97"/>
              <p:cNvSpPr>
                <a:spLocks noChangeShapeType="1"/>
              </p:cNvSpPr>
              <p:nvPr/>
            </p:nvSpPr>
            <p:spPr bwMode="auto">
              <a:xfrm flipH="1">
                <a:off x="2496" y="2208"/>
                <a:ext cx="384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91" name="Text Box 99"/>
          <p:cNvSpPr txBox="1">
            <a:spLocks noChangeArrowheads="1"/>
          </p:cNvSpPr>
          <p:nvPr/>
        </p:nvSpPr>
        <p:spPr bwMode="auto">
          <a:xfrm>
            <a:off x="762000" y="4648200"/>
            <a:ext cx="487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ym typeface="Symbol" pitchFamily="18" charset="2"/>
              </a:rPr>
              <a:t>compensated by energy required to fill *-MO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500"/>
                            </p:stCondLst>
                            <p:childTnLst>
                              <p:par>
                                <p:cTn id="15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4" dur="5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200" grpId="0" animBg="1"/>
      <p:bldP spid="8201" grpId="0"/>
      <p:bldP spid="8202" grpId="0" animBg="1"/>
      <p:bldP spid="8209" grpId="0" animBg="1"/>
      <p:bldP spid="8210" grpId="0" animBg="1"/>
      <p:bldP spid="8215" grpId="0" animBg="1"/>
      <p:bldP spid="8216" grpId="0" animBg="1"/>
      <p:bldP spid="8221" grpId="0" animBg="1"/>
      <p:bldP spid="8222" grpId="0" animBg="1"/>
      <p:bldP spid="8228" grpId="0" animBg="1"/>
      <p:bldP spid="8229" grpId="0" animBg="1"/>
      <p:bldP spid="8243" grpId="0" animBg="1"/>
      <p:bldP spid="8244" grpId="0"/>
      <p:bldP spid="8245" grpId="0"/>
      <p:bldP spid="8246" grpId="0" animBg="1"/>
      <p:bldP spid="8247" grpId="0"/>
      <p:bldP spid="8248" grpId="0"/>
      <p:bldP spid="8249" grpId="0" animBg="1"/>
      <p:bldP spid="82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2m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68438" y="3213100"/>
            <a:ext cx="3319462" cy="3429000"/>
          </a:xfrm>
          <a:prstGeom prst="rect">
            <a:avLst/>
          </a:prstGeom>
          <a:noFill/>
        </p:spPr>
      </p:pic>
      <p:pic>
        <p:nvPicPr>
          <p:cNvPr id="5123" name="Picture 3" descr="img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9338" y="3838575"/>
            <a:ext cx="3419475" cy="2830513"/>
          </a:xfrm>
          <a:prstGeom prst="rect">
            <a:avLst/>
          </a:prstGeom>
          <a:noFill/>
        </p:spPr>
      </p:pic>
      <p:pic>
        <p:nvPicPr>
          <p:cNvPr id="5124" name="Picture 4" descr="img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5213" y="3860800"/>
            <a:ext cx="3419475" cy="2736850"/>
          </a:xfrm>
          <a:prstGeom prst="rect">
            <a:avLst/>
          </a:prstGeom>
          <a:noFill/>
        </p:spPr>
      </p:pic>
      <p:pic>
        <p:nvPicPr>
          <p:cNvPr id="5125" name="Picture 5" descr="img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59338" y="3930650"/>
            <a:ext cx="3492500" cy="2667000"/>
          </a:xfrm>
          <a:prstGeom prst="rect">
            <a:avLst/>
          </a:prstGeom>
          <a:noFill/>
        </p:spPr>
      </p:pic>
      <p:pic>
        <p:nvPicPr>
          <p:cNvPr id="5126" name="Picture 6" descr="img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4875" y="3968750"/>
            <a:ext cx="3673475" cy="2700338"/>
          </a:xfrm>
          <a:prstGeom prst="rect">
            <a:avLst/>
          </a:prstGeom>
          <a:noFill/>
        </p:spPr>
      </p:pic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07950" y="1125538"/>
          <a:ext cx="3527425" cy="210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r:id="rId9" imgW="3452159" imgH="2049958" progId="">
                  <p:embed/>
                </p:oleObj>
              </mc:Choice>
              <mc:Fallback>
                <p:oleObj r:id="rId9" imgW="3452159" imgH="2049958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125538"/>
                        <a:ext cx="3527425" cy="210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68313" y="260350"/>
            <a:ext cx="3960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Idea of the quantitative approach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68313" y="800100"/>
            <a:ext cx="2735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QM-problem to solve: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6226175" y="908050"/>
          <a:ext cx="280987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Formel" r:id="rId11" imgW="2425700" imgH="533400" progId="Equation.3">
                  <p:embed/>
                </p:oleObj>
              </mc:Choice>
              <mc:Fallback>
                <p:oleObj name="Formel" r:id="rId11" imgW="2425700" imgH="5334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175" y="908050"/>
                        <a:ext cx="2809875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6156325" y="1628775"/>
          <a:ext cx="28797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Formel" r:id="rId13" imgW="2501900" imgH="533400" progId="Equation.3">
                  <p:embed/>
                </p:oleObj>
              </mc:Choice>
              <mc:Fallback>
                <p:oleObj name="Formel" r:id="rId13" imgW="2501900" imgH="5334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1628775"/>
                        <a:ext cx="28797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6157913" y="2349500"/>
          <a:ext cx="2951162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Formel" r:id="rId15" imgW="2273300" imgH="482600" progId="Equation.3">
                  <p:embed/>
                </p:oleObj>
              </mc:Choice>
              <mc:Fallback>
                <p:oleObj name="Formel" r:id="rId15" imgW="2273300" imgH="4826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7913" y="2349500"/>
                        <a:ext cx="2951162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708400" y="1016000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unperturbed H-atom 1: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708400" y="1766888"/>
            <a:ext cx="2592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unperturbed H-atom 2: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708400" y="2276475"/>
            <a:ext cx="25923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/>
              <a:t>Interaction on approaching the atom2 to atom 1:</a:t>
            </a:r>
          </a:p>
        </p:txBody>
      </p:sp>
      <p:sp>
        <p:nvSpPr>
          <p:cNvPr id="5139" name="Oval 19"/>
          <p:cNvSpPr>
            <a:spLocks noChangeArrowheads="1"/>
          </p:cNvSpPr>
          <p:nvPr/>
        </p:nvSpPr>
        <p:spPr bwMode="auto">
          <a:xfrm>
            <a:off x="4213225" y="508476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3419475" y="52292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2484438" y="57340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Oval 22"/>
          <p:cNvSpPr>
            <a:spLocks noChangeArrowheads="1"/>
          </p:cNvSpPr>
          <p:nvPr/>
        </p:nvSpPr>
        <p:spPr bwMode="auto">
          <a:xfrm>
            <a:off x="2916238" y="55467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136" grpId="0"/>
      <p:bldP spid="5137" grpId="0"/>
      <p:bldP spid="5138" grpId="0"/>
      <p:bldP spid="5139" grpId="0" animBg="1"/>
      <p:bldP spid="5140" grpId="0" animBg="1"/>
      <p:bldP spid="5141" grpId="0" animBg="1"/>
      <p:bldP spid="51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ovalentblue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213" y="2060575"/>
            <a:ext cx="3228975" cy="2381250"/>
          </a:xfrm>
          <a:prstGeom prst="rect">
            <a:avLst/>
          </a:prstGeom>
          <a:noFill/>
        </p:spPr>
      </p:pic>
      <p:pic>
        <p:nvPicPr>
          <p:cNvPr id="6147" name="Picture 3" descr="IMG0000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2738" y="1020763"/>
            <a:ext cx="5581650" cy="895350"/>
          </a:xfrm>
          <a:prstGeom prst="rect">
            <a:avLst/>
          </a:prstGeom>
          <a:noFill/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614816" y="304800"/>
            <a:ext cx="35573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/>
              <a:t> 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Covalent Bond in Cl</a:t>
            </a:r>
            <a:r>
              <a:rPr lang="en-US" sz="28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149" name="Picture 5" descr="IMG0000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350" y="5778500"/>
            <a:ext cx="6696075" cy="603250"/>
          </a:xfrm>
          <a:prstGeom prst="rect">
            <a:avLst/>
          </a:prstGeom>
          <a:noFill/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32063" y="4832350"/>
            <a:ext cx="33634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/>
              <a:t> 3-fold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Covalent Bond in N</a:t>
            </a:r>
            <a:r>
              <a:rPr lang="en-US" sz="20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51" name="AutoShape 7">
            <a:hlinkClick r:id="rId6" highlightClick="1"/>
          </p:cNvPr>
          <p:cNvSpPr>
            <a:spLocks noChangeArrowheads="1"/>
          </p:cNvSpPr>
          <p:nvPr/>
        </p:nvSpPr>
        <p:spPr bwMode="auto">
          <a:xfrm>
            <a:off x="304800" y="2286000"/>
            <a:ext cx="304800" cy="3810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09600" y="2328863"/>
            <a:ext cx="2117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Electronic configuration of Cl</a:t>
            </a:r>
          </a:p>
        </p:txBody>
      </p:sp>
      <p:sp>
        <p:nvSpPr>
          <p:cNvPr id="6153" name="AutoShape 9">
            <a:hlinkClick r:id="rId7" highlightClick="1"/>
          </p:cNvPr>
          <p:cNvSpPr>
            <a:spLocks noChangeArrowheads="1"/>
          </p:cNvSpPr>
          <p:nvPr/>
        </p:nvSpPr>
        <p:spPr bwMode="auto">
          <a:xfrm>
            <a:off x="381000" y="4800600"/>
            <a:ext cx="304800" cy="3048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09600" y="4754563"/>
            <a:ext cx="176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Electronic configuration</a:t>
            </a:r>
          </a:p>
          <a:p>
            <a:r>
              <a:rPr lang="en-US" sz="1200"/>
              <a:t> of 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 animBg="1"/>
      <p:bldP spid="6152" grpId="0"/>
      <p:bldP spid="6153" grpId="0" animBg="1"/>
      <p:bldP spid="615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197</Words>
  <Application>Microsoft Office PowerPoint</Application>
  <PresentationFormat>On-screen Show 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Default Design</vt:lpstr>
      <vt:lpstr>Bitmap</vt:lpstr>
      <vt:lpstr>Bitmap Image</vt:lpstr>
      <vt:lpstr>Formel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Nebraska-Lincoln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10</cp:revision>
  <dcterms:created xsi:type="dcterms:W3CDTF">2004-03-18T17:11:14Z</dcterms:created>
  <dcterms:modified xsi:type="dcterms:W3CDTF">2012-01-18T17:12:07Z</dcterms:modified>
</cp:coreProperties>
</file>