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F4BA77D-E615-470C-B49F-6B9BFE2B5C91}" type="datetimeFigureOut">
              <a:rPr lang="en-US"/>
              <a:pPr>
                <a:defRPr/>
              </a:pPr>
              <a:t>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73C8804-35D4-4F25-B453-67523B38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C2DF60-D554-444D-B0AC-5BFB5560BE6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B6F49C-79A0-489B-B148-4423935A150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96E59-8664-43F1-A5A8-EE3FEC4B24D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3C8804-35D4-4F25-B453-67523B3866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36E5B-4BF1-467B-8AAA-0E43FA89E95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33B4A9-4F06-4DE7-A79B-86C271FACA44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20694D-6029-4109-A0EA-9EE1FA10045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3BF96-963C-4033-8F47-B84C07995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B103-B67C-447F-8B75-4E8FA4A2F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7A3E-39AC-4E8C-9FB4-6B283F989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F013-8769-41FE-8ACA-36710D34E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6594A-2F86-4F00-BD67-8A7108F8B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41CD-EF48-4FCF-946F-B236EE050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1A86-6F80-4128-A722-CDF4BC066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BAEF9-C621-4F02-A858-8D46E1531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1FD2-AC04-45BA-99F1-8807B6E7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DDB1-57D6-4E86-BA2A-D78A9BF53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F9733-181E-4632-B14F-83F069528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890839-8793-4CB0-802B-D2DE4285B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ublic.web.cern.ch/Public/Welcome.html" TargetMode="External"/><Relationship Id="rId4" Type="http://schemas.openxmlformats.org/officeDocument/2006/relationships/hyperlink" Target="http://upload.wikimedia.org/wikipedia/commons/a/aa/Beta-minus_Decay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hysics.unl.edu/~cbinek/Thermodynamic%20Potentials.pps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12" Type="http://schemas.openxmlformats.org/officeDocument/2006/relationships/hyperlink" Target="http://nobelprize.org/physics/laureates/1945/pauli-bio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png"/><Relationship Id="rId5" Type="http://schemas.openxmlformats.org/officeDocument/2006/relationships/image" Target="../media/image15.wmf"/><Relationship Id="rId10" Type="http://schemas.openxmlformats.org/officeDocument/2006/relationships/hyperlink" Target="http://en.wikipedia.org/wiki/Pauli_principle" TargetMode="Externa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5589588"/>
            <a:ext cx="8208962" cy="7191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981075"/>
            <a:ext cx="6443662" cy="4311650"/>
          </a:xfr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5725" y="3146425"/>
            <a:ext cx="8893175" cy="6492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2106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474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1600" y="4573588"/>
            <a:ext cx="2814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Quark binding in nuclear particles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7950" y="3997325"/>
            <a:ext cx="179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hlinkClick r:id="rId4"/>
              </a:rPr>
              <a:t>Radioactive </a:t>
            </a:r>
            <a:r>
              <a:rPr lang="el-GR" sz="1400" dirty="0">
                <a:cs typeface="Arial" charset="0"/>
                <a:hlinkClick r:id="rId4"/>
              </a:rPr>
              <a:t>β</a:t>
            </a:r>
            <a:r>
              <a:rPr lang="de-DE" sz="1400" dirty="0">
                <a:cs typeface="Arial" charset="0"/>
                <a:hlinkClick r:id="rId4"/>
              </a:rPr>
              <a:t>-</a:t>
            </a:r>
            <a:r>
              <a:rPr lang="de-DE" sz="1400" dirty="0" err="1">
                <a:cs typeface="Arial" charset="0"/>
                <a:hlinkClick r:id="rId4"/>
              </a:rPr>
              <a:t>decay</a:t>
            </a:r>
            <a:endParaRPr lang="el-GR" sz="1400" dirty="0">
              <a:cs typeface="Arial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07950" y="2571750"/>
            <a:ext cx="2114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Celestial mechanics,</a:t>
            </a:r>
          </a:p>
          <a:p>
            <a:r>
              <a:rPr lang="en-US" sz="1400"/>
              <a:t>Structure of the universe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7950" y="3178175"/>
            <a:ext cx="197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Atomic forces, binding,</a:t>
            </a:r>
          </a:p>
          <a:p>
            <a:r>
              <a:rPr lang="en-US" sz="1400"/>
              <a:t>Optics, electricity,...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41363" y="5753100"/>
            <a:ext cx="790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Binding between atoms derives from electrical attraction and repulsion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733800" y="1089025"/>
            <a:ext cx="1828800" cy="228600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152400" y="1143000"/>
            <a:ext cx="3048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441325" y="1201738"/>
            <a:ext cx="1795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Click here for a link to CERN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   </a:t>
            </a:r>
            <a:br>
              <a:rPr lang="en-US" sz="800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n-US" sz="800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lang="en-US" sz="800" b="1" kern="0" baseline="0" dirty="0" smtClean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endParaRPr lang="en-US" sz="800" b="1" kern="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nteratomic Binding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endParaRPr lang="en-US" i="1" kern="0" baseline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80" grpId="0"/>
      <p:bldP spid="3081" grpId="0"/>
      <p:bldP spid="3082" grpId="0"/>
      <p:bldP spid="3083" grpId="0"/>
      <p:bldP spid="3085" grpId="0" animBg="1"/>
      <p:bldP spid="3086" grpId="0" animBg="1"/>
      <p:bldP spid="30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200"/>
          <a:stretch>
            <a:fillRect/>
          </a:stretch>
        </p:blipFill>
        <p:spPr>
          <a:xfrm>
            <a:off x="3059113" y="2636838"/>
            <a:ext cx="4752975" cy="4198937"/>
          </a:xfr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11388" y="908050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binding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280988"/>
            <a:ext cx="892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total (free) energy of the solid &lt; sum of (free) energy of its individual, separated  atoms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971550" y="981075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52863" y="981075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076825" y="9080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solid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900113" y="19161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energy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5288" y="190976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b="1">
                <a:solidFill>
                  <a:schemeClr val="accent2"/>
                </a:solidFill>
              </a:rPr>
              <a:t>free</a:t>
            </a: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1979613" y="1989138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617788" y="1916113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temperature change can change the structure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7950" y="2773363"/>
            <a:ext cx="2530475" cy="2959100"/>
            <a:chOff x="204" y="1702"/>
            <a:chExt cx="1594" cy="1864"/>
          </a:xfrm>
        </p:grpSpPr>
        <p:pic>
          <p:nvPicPr>
            <p:cNvPr id="513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2092"/>
              <a:ext cx="1594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Rectangle 14"/>
            <p:cNvSpPr>
              <a:spLocks noChangeArrowheads="1"/>
            </p:cNvSpPr>
            <p:nvPr/>
          </p:nvSpPr>
          <p:spPr bwMode="auto">
            <a:xfrm>
              <a:off x="295" y="1702"/>
              <a:ext cx="1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Example: BaTiO</a:t>
              </a:r>
              <a:r>
                <a:rPr lang="en-US" baseline="-25000"/>
                <a:t>3</a:t>
              </a:r>
              <a:endParaRPr lang="en-US"/>
            </a:p>
          </p:txBody>
        </p:sp>
      </p:grp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7596188" y="1484313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112" name="Picture 16" descr="ei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1701800"/>
            <a:ext cx="863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AutoShape 17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609600" y="2362200"/>
            <a:ext cx="3048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990600" y="2438400"/>
            <a:ext cx="3346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Click for information regarding thermodynamic potentials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 animBg="1"/>
      <p:bldP spid="4102" grpId="0" animBg="1"/>
      <p:bldP spid="4103" grpId="0"/>
      <p:bldP spid="4104" grpId="0"/>
      <p:bldP spid="4105" grpId="0"/>
      <p:bldP spid="4106" grpId="0" animBg="1"/>
      <p:bldP spid="4107" grpId="0"/>
      <p:bldP spid="4113" grpId="0" animBg="1"/>
      <p:bldP spid="4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038350" y="692150"/>
            <a:ext cx="318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Weak interaction 0.2 eV/atom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66800" y="2833687"/>
            <a:ext cx="697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typically Van der Waals interaction masked by stronger interactions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49838" y="69215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,  always present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95750" y="2489200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but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209800" y="1457154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148513" y="1369989"/>
            <a:ext cx="269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solid inert </a:t>
            </a:r>
            <a:r>
              <a:rPr lang="en-US" sz="2400" dirty="0" smtClean="0">
                <a:latin typeface="Comic Sans MS" pitchFamily="66" charset="0"/>
              </a:rPr>
              <a:t>gases*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11188" y="385445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Graphite</a:t>
            </a:r>
          </a:p>
        </p:txBody>
      </p:sp>
      <p:pic>
        <p:nvPicPr>
          <p:cNvPr id="5130" name="Picture 10" descr="Graph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730625"/>
            <a:ext cx="253523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795963" y="3716338"/>
            <a:ext cx="260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strong covalent bonding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643438" y="3933825"/>
            <a:ext cx="9366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076825" y="47974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795963" y="5006975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Van der Waals bond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5940425" y="5805488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840538" y="5726113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Solid lubricant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923641" y="115887"/>
            <a:ext cx="3553359" cy="588187"/>
            <a:chOff x="838200" y="228600"/>
            <a:chExt cx="8522405" cy="588187"/>
          </a:xfrm>
        </p:grpSpPr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838200" y="228600"/>
              <a:ext cx="7848600" cy="5762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977283" y="355122"/>
              <a:ext cx="83833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omic Sans MS" pitchFamily="66" charset="0"/>
                </a:rPr>
                <a:t>V</a:t>
              </a:r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an der Waals bond</a:t>
              </a:r>
              <a:endParaRPr lang="en-US" sz="24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159125" y="1752600"/>
            <a:ext cx="57528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*except He remaining liquid at normal pressure down to T-&gt;0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due to </a:t>
            </a:r>
            <a:r>
              <a:rPr lang="en-US" sz="1600" dirty="0" err="1" smtClean="0">
                <a:solidFill>
                  <a:srgbClr val="00B050"/>
                </a:solidFill>
              </a:rPr>
              <a:t>qm</a:t>
            </a:r>
            <a:r>
              <a:rPr lang="en-US" sz="1600" dirty="0" smtClean="0">
                <a:solidFill>
                  <a:srgbClr val="00B050"/>
                </a:solidFill>
              </a:rPr>
              <a:t> zero point fluctuations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 animBg="1"/>
      <p:bldP spid="5128" grpId="0"/>
      <p:bldP spid="5129" grpId="0"/>
      <p:bldP spid="5131" grpId="0"/>
      <p:bldP spid="5132" grpId="0" animBg="1"/>
      <p:bldP spid="5133" grpId="0" animBg="1"/>
      <p:bldP spid="5134" grpId="0"/>
      <p:bldP spid="5135" grpId="0" animBg="1"/>
      <p:bldP spid="513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ota.stanford.edu/education/Physics%2087N%20Final%20Projects/Group%20Gamma/GeckoFee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5534025" cy="4524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6324600"/>
            <a:ext cx="815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Animation from: </a:t>
            </a:r>
            <a:r>
              <a:rPr lang="en-US" sz="1000" dirty="0" smtClean="0"/>
              <a:t>http://mota.stanford.edu/education/Physics%2087N%20Final%20Projects/Group%20Gamma/gecko.htm#_edn4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5943600" y="304800"/>
            <a:ext cx="320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Spatulae</a:t>
            </a:r>
            <a:r>
              <a:rPr lang="en-US" dirty="0" smtClean="0"/>
              <a:t> of gecko feet are small and get so close to the surface that an attractive van </a:t>
            </a:r>
            <a:r>
              <a:rPr lang="en-US" dirty="0" err="1" smtClean="0"/>
              <a:t>der</a:t>
            </a:r>
            <a:r>
              <a:rPr lang="en-US" dirty="0" smtClean="0"/>
              <a:t> Waals force of around 0.4 µN develops between a single spatula and a surface.  </a:t>
            </a:r>
          </a:p>
          <a:p>
            <a:r>
              <a:rPr lang="en-US" dirty="0" smtClean="0"/>
              <a:t>Combined force of the millions of </a:t>
            </a:r>
            <a:r>
              <a:rPr lang="en-US" dirty="0" err="1" smtClean="0"/>
              <a:t>spatulae</a:t>
            </a:r>
            <a:r>
              <a:rPr lang="en-US" dirty="0" smtClean="0"/>
              <a:t> on a single gecko foot produce an adhesion force of around 10 N, or around 2.25 lbs.</a:t>
            </a:r>
            <a:endParaRPr lang="en-US" dirty="0"/>
          </a:p>
        </p:txBody>
      </p:sp>
      <p:pic>
        <p:nvPicPr>
          <p:cNvPr id="26628" name="Picture 4" descr="http://news.bbc.co.uk/nol/shared/spl/hi/pop_ups/04/sci_nat_nanotechnology___building_from_the_bottom_up/img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35052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0" y="838200"/>
            <a:ext cx="3168650" cy="316865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>
                  <a:alpha val="32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71600" y="2209800"/>
            <a:ext cx="331788" cy="396875"/>
            <a:chOff x="1229" y="2079"/>
            <a:chExt cx="209" cy="250"/>
          </a:xfrm>
        </p:grpSpPr>
        <p:sp>
          <p:nvSpPr>
            <p:cNvPr id="1062" name="Oval 8"/>
            <p:cNvSpPr>
              <a:spLocks noChangeArrowheads="1"/>
            </p:cNvSpPr>
            <p:nvPr/>
          </p:nvSpPr>
          <p:spPr bwMode="auto">
            <a:xfrm>
              <a:off x="1247" y="211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Text Box 9"/>
            <p:cNvSpPr txBox="1">
              <a:spLocks noChangeArrowheads="1"/>
            </p:cNvSpPr>
            <p:nvPr/>
          </p:nvSpPr>
          <p:spPr bwMode="auto">
            <a:xfrm>
              <a:off x="1229" y="2079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76600" y="779463"/>
            <a:ext cx="2665413" cy="3097212"/>
            <a:chOff x="2562" y="1661"/>
            <a:chExt cx="1502" cy="1769"/>
          </a:xfrm>
        </p:grpSpPr>
        <p:pic>
          <p:nvPicPr>
            <p:cNvPr id="1055" name="Picture 11" descr="tip18-18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2" y="1661"/>
              <a:ext cx="1502" cy="176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grpSp>
          <p:nvGrpSpPr>
            <p:cNvPr id="1056" name="Group 12"/>
            <p:cNvGrpSpPr>
              <a:grpSpLocks/>
            </p:cNvGrpSpPr>
            <p:nvPr/>
          </p:nvGrpSpPr>
          <p:grpSpPr bwMode="auto">
            <a:xfrm>
              <a:off x="3198" y="1943"/>
              <a:ext cx="200" cy="226"/>
              <a:chOff x="1229" y="2079"/>
              <a:chExt cx="200" cy="226"/>
            </a:xfrm>
          </p:grpSpPr>
          <p:sp>
            <p:nvSpPr>
              <p:cNvPr id="1060" name="Oval 13"/>
              <p:cNvSpPr>
                <a:spLocks noChangeArrowheads="1"/>
              </p:cNvSpPr>
              <p:nvPr/>
            </p:nvSpPr>
            <p:spPr bwMode="auto">
              <a:xfrm>
                <a:off x="1247" y="2115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Text Box 14"/>
              <p:cNvSpPr txBox="1">
                <a:spLocks noChangeArrowheads="1"/>
              </p:cNvSpPr>
              <p:nvPr/>
            </p:nvSpPr>
            <p:spPr bwMode="auto">
              <a:xfrm>
                <a:off x="1229" y="2079"/>
                <a:ext cx="187" cy="2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+</a:t>
                </a:r>
              </a:p>
            </p:txBody>
          </p:sp>
        </p:grpSp>
        <p:grpSp>
          <p:nvGrpSpPr>
            <p:cNvPr id="1057" name="Group 15"/>
            <p:cNvGrpSpPr>
              <a:grpSpLocks/>
            </p:cNvGrpSpPr>
            <p:nvPr/>
          </p:nvGrpSpPr>
          <p:grpSpPr bwMode="auto">
            <a:xfrm>
              <a:off x="3233" y="2840"/>
              <a:ext cx="182" cy="226"/>
              <a:chOff x="3352" y="836"/>
              <a:chExt cx="182" cy="226"/>
            </a:xfrm>
          </p:grpSpPr>
          <p:sp>
            <p:nvSpPr>
              <p:cNvPr id="1058" name="Oval 16"/>
              <p:cNvSpPr>
                <a:spLocks noChangeArrowheads="1"/>
              </p:cNvSpPr>
              <p:nvPr/>
            </p:nvSpPr>
            <p:spPr bwMode="auto">
              <a:xfrm>
                <a:off x="3352" y="881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Text Box 17"/>
              <p:cNvSpPr txBox="1">
                <a:spLocks noChangeArrowheads="1"/>
              </p:cNvSpPr>
              <p:nvPr/>
            </p:nvSpPr>
            <p:spPr bwMode="auto">
              <a:xfrm>
                <a:off x="3352" y="836"/>
                <a:ext cx="151" cy="22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-</a:t>
                </a:r>
              </a:p>
            </p:txBody>
          </p:sp>
        </p:grp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975350" y="685800"/>
            <a:ext cx="3168650" cy="3168650"/>
            <a:chOff x="3764" y="432"/>
            <a:chExt cx="1996" cy="1996"/>
          </a:xfrm>
        </p:grpSpPr>
        <p:sp>
          <p:nvSpPr>
            <p:cNvPr id="1051" name="Oval 19"/>
            <p:cNvSpPr>
              <a:spLocks noChangeArrowheads="1"/>
            </p:cNvSpPr>
            <p:nvPr/>
          </p:nvSpPr>
          <p:spPr bwMode="auto">
            <a:xfrm>
              <a:off x="3764" y="432"/>
              <a:ext cx="1996" cy="1996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3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2" name="Group 20"/>
            <p:cNvGrpSpPr>
              <a:grpSpLocks/>
            </p:cNvGrpSpPr>
            <p:nvPr/>
          </p:nvGrpSpPr>
          <p:grpSpPr bwMode="auto">
            <a:xfrm>
              <a:off x="4687" y="1766"/>
              <a:ext cx="209" cy="250"/>
              <a:chOff x="1229" y="2079"/>
              <a:chExt cx="209" cy="250"/>
            </a:xfrm>
          </p:grpSpPr>
          <p:sp>
            <p:nvSpPr>
              <p:cNvPr id="1053" name="Oval 21"/>
              <p:cNvSpPr>
                <a:spLocks noChangeArrowheads="1"/>
              </p:cNvSpPr>
              <p:nvPr/>
            </p:nvSpPr>
            <p:spPr bwMode="auto">
              <a:xfrm>
                <a:off x="1247" y="2115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Text Box 22"/>
              <p:cNvSpPr txBox="1">
                <a:spLocks noChangeArrowheads="1"/>
              </p:cNvSpPr>
              <p:nvPr/>
            </p:nvSpPr>
            <p:spPr bwMode="auto">
              <a:xfrm>
                <a:off x="1229" y="2079"/>
                <a:ext cx="2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+</a:t>
                </a:r>
              </a:p>
            </p:txBody>
          </p:sp>
        </p:grpSp>
      </p:grpSp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3276600" y="4149725"/>
          <a:ext cx="10080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Formel" r:id="rId5" imgW="469800" imgH="393480" progId="Equation.DSMT4">
                  <p:embed/>
                </p:oleObj>
              </mc:Choice>
              <mc:Fallback>
                <p:oleObj name="Formel" r:id="rId5" imgW="46980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49725"/>
                        <a:ext cx="10080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3419475" y="1484313"/>
            <a:ext cx="865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>
            <a:off x="3492500" y="3068638"/>
            <a:ext cx="935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295650" y="1484313"/>
            <a:ext cx="339725" cy="1584325"/>
            <a:chOff x="2076" y="935"/>
            <a:chExt cx="214" cy="998"/>
          </a:xfrm>
        </p:grpSpPr>
        <p:sp>
          <p:nvSpPr>
            <p:cNvPr id="1049" name="Line 27"/>
            <p:cNvSpPr>
              <a:spLocks noChangeShapeType="1"/>
            </p:cNvSpPr>
            <p:nvPr/>
          </p:nvSpPr>
          <p:spPr bwMode="auto">
            <a:xfrm>
              <a:off x="2263" y="935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Text Box 28"/>
            <p:cNvSpPr txBox="1">
              <a:spLocks noChangeArrowheads="1"/>
            </p:cNvSpPr>
            <p:nvPr/>
          </p:nvSpPr>
          <p:spPr bwMode="auto">
            <a:xfrm>
              <a:off x="2076" y="1340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500563" y="1773238"/>
            <a:ext cx="715962" cy="936625"/>
            <a:chOff x="2835" y="1117"/>
            <a:chExt cx="451" cy="590"/>
          </a:xfrm>
        </p:grpSpPr>
        <p:sp>
          <p:nvSpPr>
            <p:cNvPr id="1047" name="AutoShape 30"/>
            <p:cNvSpPr>
              <a:spLocks noChangeArrowheads="1"/>
            </p:cNvSpPr>
            <p:nvPr/>
          </p:nvSpPr>
          <p:spPr bwMode="auto">
            <a:xfrm rot="-5400000">
              <a:off x="2609" y="1343"/>
              <a:ext cx="590" cy="137"/>
            </a:xfrm>
            <a:prstGeom prst="rightArrow">
              <a:avLst>
                <a:gd name="adj1" fmla="val 50000"/>
                <a:gd name="adj2" fmla="val 1076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Text Box 31"/>
            <p:cNvSpPr txBox="1">
              <a:spLocks noChangeArrowheads="1"/>
            </p:cNvSpPr>
            <p:nvPr/>
          </p:nvSpPr>
          <p:spPr bwMode="auto">
            <a:xfrm>
              <a:off x="3053" y="1263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8BCACF"/>
                  </a:solidFill>
                </a:rPr>
                <a:t>p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284663" y="4365625"/>
            <a:ext cx="1368425" cy="385763"/>
            <a:chOff x="2699" y="2750"/>
            <a:chExt cx="862" cy="243"/>
          </a:xfrm>
        </p:grpSpPr>
        <p:sp>
          <p:nvSpPr>
            <p:cNvPr id="1046" name="Text Box 33"/>
            <p:cNvSpPr txBox="1">
              <a:spLocks noChangeArrowheads="1"/>
            </p:cNvSpPr>
            <p:nvPr/>
          </p:nvSpPr>
          <p:spPr bwMode="auto">
            <a:xfrm>
              <a:off x="2699" y="2762"/>
              <a:ext cx="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for</a:t>
              </a:r>
            </a:p>
          </p:txBody>
        </p:sp>
        <p:graphicFrame>
          <p:nvGraphicFramePr>
            <p:cNvPr id="1030" name="Object 34"/>
            <p:cNvGraphicFramePr>
              <a:graphicFrameLocks noChangeAspect="1"/>
            </p:cNvGraphicFramePr>
            <p:nvPr/>
          </p:nvGraphicFramePr>
          <p:xfrm>
            <a:off x="3016" y="2750"/>
            <a:ext cx="545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Formel" r:id="rId7" imgW="419040" imgH="177480" progId="Equation.DSMT4">
                    <p:embed/>
                  </p:oleObj>
                </mc:Choice>
                <mc:Fallback>
                  <p:oleObj name="Formel" r:id="rId7" imgW="419040" imgH="17748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" y="2750"/>
                          <a:ext cx="545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6802438" y="4292600"/>
          <a:ext cx="16573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Formel" r:id="rId9" imgW="838080" imgH="228600" progId="Equation.DSMT4">
                  <p:embed/>
                </p:oleObj>
              </mc:Choice>
              <mc:Fallback>
                <p:oleObj name="Formel" r:id="rId9" imgW="838080" imgH="228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4292600"/>
                        <a:ext cx="165735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79388" y="5203825"/>
            <a:ext cx="2468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Interaction energy:</a:t>
            </a:r>
          </a:p>
        </p:txBody>
      </p:sp>
      <p:graphicFrame>
        <p:nvGraphicFramePr>
          <p:cNvPr id="6181" name="Object 37"/>
          <p:cNvGraphicFramePr>
            <a:graphicFrameLocks noChangeAspect="1"/>
          </p:cNvGraphicFramePr>
          <p:nvPr/>
        </p:nvGraphicFramePr>
        <p:xfrm>
          <a:off x="279400" y="5624513"/>
          <a:ext cx="49561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Formel" r:id="rId11" imgW="2234880" imgH="419040" progId="Equation.DSMT4">
                  <p:embed/>
                </p:oleObj>
              </mc:Choice>
              <mc:Fallback>
                <p:oleObj name="Formel" r:id="rId11" imgW="2234880" imgH="419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5624513"/>
                        <a:ext cx="4956175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 Box 38"/>
          <p:cNvSpPr txBox="1">
            <a:spLocks noChangeArrowheads="1"/>
          </p:cNvSpPr>
          <p:nvPr/>
        </p:nvSpPr>
        <p:spPr bwMode="auto">
          <a:xfrm>
            <a:off x="5508625" y="501332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6183" name="Object 39"/>
          <p:cNvGraphicFramePr>
            <a:graphicFrameLocks noChangeAspect="1"/>
          </p:cNvGraphicFramePr>
          <p:nvPr/>
        </p:nvGraphicFramePr>
        <p:xfrm>
          <a:off x="5594350" y="4500563"/>
          <a:ext cx="3095625" cy="252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Graph" r:id="rId13" imgW="4253760" imgH="3473280" progId="Origin50.Graph">
                  <p:embed/>
                </p:oleObj>
              </mc:Choice>
              <mc:Fallback>
                <p:oleObj name="Graph" r:id="rId13" imgW="4253760" imgH="3473280" progId="Origin50.Graph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4500563"/>
                        <a:ext cx="3095625" cy="252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152400" y="228600"/>
            <a:ext cx="209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Snapshot at t=t’</a:t>
            </a:r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1447800" y="1371600"/>
            <a:ext cx="331788" cy="396875"/>
            <a:chOff x="1229" y="2079"/>
            <a:chExt cx="209" cy="250"/>
          </a:xfrm>
        </p:grpSpPr>
        <p:sp>
          <p:nvSpPr>
            <p:cNvPr id="1044" name="Oval 46"/>
            <p:cNvSpPr>
              <a:spLocks noChangeArrowheads="1"/>
            </p:cNvSpPr>
            <p:nvPr/>
          </p:nvSpPr>
          <p:spPr bwMode="auto">
            <a:xfrm>
              <a:off x="1247" y="211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Text Box 47"/>
            <p:cNvSpPr txBox="1">
              <a:spLocks noChangeArrowheads="1"/>
            </p:cNvSpPr>
            <p:nvPr/>
          </p:nvSpPr>
          <p:spPr bwMode="auto">
            <a:xfrm>
              <a:off x="1229" y="2079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-0.12616 L 0.00122 0.12014 L 0.00122 -0.12616 L 0.00226 0.12176 L 0.00122 -0.12477 L 0.00226 0.11736 L 0.00226 -0.12917 L 0.00122 0.12014 " pathEditMode="relative" ptsTypes="AAAAAAAAA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168" grpId="0" animBg="1"/>
      <p:bldP spid="6169" grpId="0" animBg="1"/>
      <p:bldP spid="6180" grpId="0"/>
      <p:bldP spid="61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ic57"/>
          <p:cNvPicPr>
            <a:picLocks noChangeAspect="1" noChangeArrowheads="1"/>
          </p:cNvPicPr>
          <p:nvPr/>
        </p:nvPicPr>
        <p:blipFill>
          <a:blip r:embed="rId3" cstate="print"/>
          <a:srcRect t="14514" b="6221"/>
          <a:stretch>
            <a:fillRect/>
          </a:stretch>
        </p:blipFill>
        <p:spPr bwMode="auto">
          <a:xfrm>
            <a:off x="1296988" y="44450"/>
            <a:ext cx="6875462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39763" y="404813"/>
            <a:ext cx="6811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Repulsive contribution due to Pauli exclusion principle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68338" y="112553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Pauli exclusion principle:</a:t>
            </a:r>
          </a:p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63938" y="1052513"/>
            <a:ext cx="4032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Two electrons </a:t>
            </a:r>
            <a:r>
              <a:rPr lang="en-US" sz="1400" b="1"/>
              <a:t>(</a:t>
            </a:r>
            <a:r>
              <a:rPr lang="en-US" sz="1400"/>
              <a:t>identical fermions)</a:t>
            </a:r>
            <a:r>
              <a:rPr lang="en-US"/>
              <a:t> </a:t>
            </a:r>
            <a:r>
              <a:rPr lang="en-US" b="1"/>
              <a:t>can't be in the same quantum state</a:t>
            </a:r>
          </a:p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86288" y="1916113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or</a:t>
            </a:r>
          </a:p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750" y="2368550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total wave function of the many electron system has to be antisymmetric  </a:t>
            </a:r>
          </a:p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84213" y="3286125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47813" y="3219450"/>
            <a:ext cx="4967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Electron has to leave the ground state</a:t>
            </a:r>
          </a:p>
          <a:p>
            <a:endParaRPr lang="en-US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84213" y="4005263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619250" y="3933825"/>
            <a:ext cx="2085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Energy increase</a:t>
            </a:r>
          </a:p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5400000">
            <a:off x="3599657" y="4904581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647825" y="4365625"/>
            <a:ext cx="249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Repulsive interaction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4213" y="5516563"/>
            <a:ext cx="4248150" cy="1152525"/>
            <a:chOff x="567" y="3475"/>
            <a:chExt cx="2676" cy="726"/>
          </a:xfrm>
        </p:grpSpPr>
        <p:sp>
          <p:nvSpPr>
            <p:cNvPr id="2070" name="Rectangle 14"/>
            <p:cNvSpPr>
              <a:spLocks noChangeArrowheads="1"/>
            </p:cNvSpPr>
            <p:nvPr/>
          </p:nvSpPr>
          <p:spPr bwMode="auto">
            <a:xfrm>
              <a:off x="567" y="3475"/>
              <a:ext cx="2676" cy="72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1" name="Object 15"/>
            <p:cNvGraphicFramePr>
              <a:graphicFrameLocks noChangeAspect="1"/>
            </p:cNvGraphicFramePr>
            <p:nvPr/>
          </p:nvGraphicFramePr>
          <p:xfrm>
            <a:off x="713" y="3571"/>
            <a:ext cx="2412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Formel" r:id="rId4" imgW="1726920" imgH="393480" progId="Equation.DSMT4">
                    <p:embed/>
                  </p:oleObj>
                </mc:Choice>
                <mc:Fallback>
                  <p:oleObj name="Formel" r:id="rId4" imgW="1726920" imgH="3934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" y="3571"/>
                          <a:ext cx="2412" cy="5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08" name="Object 16"/>
          <p:cNvGraphicFramePr>
            <a:graphicFrameLocks noChangeAspect="1"/>
          </p:cNvGraphicFramePr>
          <p:nvPr/>
        </p:nvGraphicFramePr>
        <p:xfrm>
          <a:off x="4787900" y="3644900"/>
          <a:ext cx="4354513" cy="336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Graph" r:id="rId6" imgW="4003200" imgH="3091680" progId="Origin50.Graph">
                  <p:embed/>
                </p:oleObj>
              </mc:Choice>
              <mc:Fallback>
                <p:oleObj name="Graph" r:id="rId6" imgW="4003200" imgH="3091680" progId="Origin50.Graph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644900"/>
                        <a:ext cx="4354513" cy="336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9" name="Picture 17" descr=" |\psi \psi'\rangle = - |\psi'\psi\rangle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2781300"/>
            <a:ext cx="1333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 |\psi\psi\rangle = - |\psi\psi\rangle = 0 \; \hbox{(zero ket)}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975" y="2781300"/>
            <a:ext cx="2381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AutoShape 19">
            <a:hlinkClick r:id="rId10" highlightClick="1"/>
          </p:cNvPr>
          <p:cNvSpPr>
            <a:spLocks noChangeArrowheads="1"/>
          </p:cNvSpPr>
          <p:nvPr/>
        </p:nvSpPr>
        <p:spPr bwMode="auto">
          <a:xfrm>
            <a:off x="5181600" y="2743200"/>
            <a:ext cx="304800" cy="304800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562600" y="2765425"/>
            <a:ext cx="1916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Click for more information</a:t>
            </a:r>
          </a:p>
        </p:txBody>
      </p:sp>
      <p:pic>
        <p:nvPicPr>
          <p:cNvPr id="8216" name="Picture 24" descr="Wolfgang Paul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9525" y="66675"/>
            <a:ext cx="1333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7467600" y="19192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2"/>
              </a:rPr>
              <a:t>Wolfgang Pauli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  <p:bldP spid="8199" grpId="0" animBg="1"/>
      <p:bldP spid="8200" grpId="0"/>
      <p:bldP spid="8201" grpId="0" animBg="1"/>
      <p:bldP spid="8202" grpId="0"/>
      <p:bldP spid="8203" grpId="0" animBg="1"/>
      <p:bldP spid="8204" grpId="0"/>
      <p:bldP spid="8211" grpId="0" animBg="1"/>
      <p:bldP spid="8212" grpId="0"/>
      <p:bldP spid="82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257</Words>
  <Application>Microsoft Office PowerPoint</Application>
  <PresentationFormat>On-screen Show (4:3)</PresentationFormat>
  <Paragraphs>62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Default Design</vt:lpstr>
      <vt:lpstr>Formel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Christian Binek</cp:lastModifiedBy>
  <cp:revision>18</cp:revision>
  <dcterms:created xsi:type="dcterms:W3CDTF">2004-01-14T22:16:30Z</dcterms:created>
  <dcterms:modified xsi:type="dcterms:W3CDTF">2012-01-12T16:28:04Z</dcterms:modified>
</cp:coreProperties>
</file>