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266" r:id="rId3"/>
    <p:sldId id="288" r:id="rId4"/>
    <p:sldId id="267" r:id="rId5"/>
    <p:sldId id="268" r:id="rId6"/>
    <p:sldId id="269" r:id="rId7"/>
    <p:sldId id="293" r:id="rId8"/>
    <p:sldId id="258" r:id="rId9"/>
    <p:sldId id="271" r:id="rId10"/>
    <p:sldId id="272" r:id="rId11"/>
    <p:sldId id="273" r:id="rId12"/>
    <p:sldId id="289" r:id="rId13"/>
    <p:sldId id="275" r:id="rId14"/>
    <p:sldId id="276" r:id="rId15"/>
    <p:sldId id="277" r:id="rId16"/>
    <p:sldId id="294" r:id="rId17"/>
    <p:sldId id="278" r:id="rId18"/>
    <p:sldId id="279" r:id="rId19"/>
    <p:sldId id="280" r:id="rId20"/>
    <p:sldId id="291" r:id="rId21"/>
    <p:sldId id="281" r:id="rId22"/>
    <p:sldId id="292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985000" cy="9271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22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2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4DB0F43A-2228-486D-9E64-37B5784FE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09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585DCF4F-CAAC-4D56-88C6-FDA8F4A6F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5AA50B-1E0B-4275-BBB7-E661B718FF3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dS = n dA</a:t>
            </a:r>
          </a:p>
          <a:p>
            <a:pPr eaLnBrk="1" hangingPunct="1"/>
            <a:r>
              <a:rPr lang="en-US" altLang="en-US" smtClean="0"/>
              <a:t>Flux = field integrated over a surface</a:t>
            </a:r>
          </a:p>
          <a:p>
            <a:pPr eaLnBrk="1" hangingPunct="1"/>
            <a:r>
              <a:rPr lang="en-US" altLang="en-US" smtClean="0"/>
              <a:t>No magnetiic monopoles</a:t>
            </a:r>
          </a:p>
          <a:p>
            <a:pPr eaLnBrk="1" hangingPunct="1"/>
            <a:r>
              <a:rPr lang="en-US" altLang="en-US" smtClean="0"/>
              <a:t>E .dl is an EMF (volts)</a:t>
            </a:r>
          </a:p>
        </p:txBody>
      </p:sp>
    </p:spTree>
    <p:extLst>
      <p:ext uri="{BB962C8B-B14F-4D97-AF65-F5344CB8AC3E}">
        <p14:creationId xmlns:p14="http://schemas.microsoft.com/office/powerpoint/2010/main" val="378471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999701-E54F-404D-8D0A-7F76049EB32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dS = n dA</a:t>
            </a:r>
          </a:p>
          <a:p>
            <a:pPr eaLnBrk="1" hangingPunct="1"/>
            <a:r>
              <a:rPr lang="en-US" altLang="en-US" smtClean="0"/>
              <a:t>Flux = field integrated over a surface</a:t>
            </a:r>
          </a:p>
          <a:p>
            <a:pPr eaLnBrk="1" hangingPunct="1"/>
            <a:r>
              <a:rPr lang="en-US" altLang="en-US" smtClean="0"/>
              <a:t>No magnetiic monopoles</a:t>
            </a:r>
          </a:p>
          <a:p>
            <a:pPr eaLnBrk="1" hangingPunct="1"/>
            <a:r>
              <a:rPr lang="en-US" altLang="en-US" smtClean="0"/>
              <a:t>E .dl is an EMF (volts)</a:t>
            </a:r>
          </a:p>
        </p:txBody>
      </p:sp>
    </p:spTree>
    <p:extLst>
      <p:ext uri="{BB962C8B-B14F-4D97-AF65-F5344CB8AC3E}">
        <p14:creationId xmlns:p14="http://schemas.microsoft.com/office/powerpoint/2010/main" val="283860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5AA50B-1E0B-4275-BBB7-E661B718FF33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dS</a:t>
            </a:r>
            <a:r>
              <a:rPr lang="en-US" altLang="en-US" dirty="0" smtClean="0"/>
              <a:t> = n </a:t>
            </a:r>
            <a:r>
              <a:rPr lang="en-US" altLang="en-US" dirty="0" err="1" smtClean="0"/>
              <a:t>dA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Flux = field integrated over a surface</a:t>
            </a:r>
          </a:p>
          <a:p>
            <a:pPr eaLnBrk="1" hangingPunct="1"/>
            <a:r>
              <a:rPr lang="en-US" altLang="en-US" dirty="0" smtClean="0"/>
              <a:t>No </a:t>
            </a:r>
            <a:r>
              <a:rPr lang="en-US" altLang="en-US" dirty="0" err="1" smtClean="0"/>
              <a:t>magnetiic</a:t>
            </a:r>
            <a:r>
              <a:rPr lang="en-US" altLang="en-US" dirty="0" smtClean="0"/>
              <a:t> monopoles</a:t>
            </a:r>
          </a:p>
          <a:p>
            <a:pPr eaLnBrk="1" hangingPunct="1"/>
            <a:r>
              <a:rPr lang="en-US" altLang="en-US" dirty="0" smtClean="0"/>
              <a:t>E .dl is an EMF (volts)</a:t>
            </a:r>
          </a:p>
        </p:txBody>
      </p:sp>
    </p:spTree>
    <p:extLst>
      <p:ext uri="{BB962C8B-B14F-4D97-AF65-F5344CB8AC3E}">
        <p14:creationId xmlns:p14="http://schemas.microsoft.com/office/powerpoint/2010/main" val="259430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6A55F-F1BC-473E-B460-C49BD5300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06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E9F2-7C8F-489D-B8AA-96E00D82D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4DC2A-F390-4384-9EB0-028CA4BE3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5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6A89F-AAD6-405A-9624-552902B64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7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8EF82-1D13-4F84-80E0-984EF8E4B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12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74B3F-ACF7-4F9B-9297-5259B8A9A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76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768A1-0489-4E52-8ACF-E0AAF6AA5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6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B45F7-C733-40C0-9570-D13A407F7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3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D0628-6EC7-422D-B134-969850FCE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22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6D15D-8168-43A0-8FD6-775A7BD4D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5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174B7-3E10-48A3-BFA4-7261B9C54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7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1C0D9-4628-459E-9A6B-07A9610BC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2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BCC96-E145-4BE7-A2C8-1A3E102EE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4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BC2F8D-790A-4C6D-9854-806B088E20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8.wmf"/><Relationship Id="rId3" Type="http://schemas.openxmlformats.org/officeDocument/2006/relationships/image" Target="../media/image29.jpe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pn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2.wmf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51.jpeg"/><Relationship Id="rId10" Type="http://schemas.openxmlformats.org/officeDocument/2006/relationships/image" Target="../media/image48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0.jpe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5.jpe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multimedia/podcasting/nasa360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phyopt/cirapp2.html" TargetMode="External"/><Relationship Id="rId7" Type="http://schemas.openxmlformats.org/officeDocument/2006/relationships/image" Target="../media/image83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eas.harvard.edu/~jones/cscie129/nu_lectures/lecture6/hertz/Hertz_exp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3" Type="http://schemas.openxmlformats.org/officeDocument/2006/relationships/image" Target="../media/image23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66731" y="215900"/>
            <a:ext cx="1943100" cy="762000"/>
          </a:xfrm>
        </p:spPr>
        <p:txBody>
          <a:bodyPr/>
          <a:lstStyle/>
          <a:p>
            <a:pPr algn="l" eaLnBrk="1" hangingPunct="1"/>
            <a:r>
              <a:rPr lang="en-US" altLang="en-US" sz="16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in integral form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47650" y="1219200"/>
          <a:ext cx="44767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4" imgW="1816100" imgH="431800" progId="Equation.DSMT4">
                  <p:embed/>
                </p:oleObj>
              </mc:Choice>
              <mc:Fallback>
                <p:oleObj name="Equation" r:id="rId4" imgW="1816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219200"/>
                        <a:ext cx="44767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8600" y="2667000"/>
          <a:ext cx="2133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6" imgW="876300" imgH="292100" progId="Equation.DSMT4">
                  <p:embed/>
                </p:oleObj>
              </mc:Choice>
              <mc:Fallback>
                <p:oleObj name="Equation" r:id="rId6" imgW="8763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21336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64899" y="1423006"/>
            <a:ext cx="2297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accent2"/>
                </a:solidFill>
              </a:rPr>
              <a:t>Gauss’s Law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40225" y="2692400"/>
            <a:ext cx="4803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Gauss’s Law for Magnetism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52400" y="3886200"/>
          <a:ext cx="51816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8" imgW="2082800" imgH="393700" progId="Equation.DSMT4">
                  <p:embed/>
                </p:oleObj>
              </mc:Choice>
              <mc:Fallback>
                <p:oleObj name="Equation" r:id="rId8" imgW="2082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51816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52400" y="4953000"/>
          <a:ext cx="78168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10" imgW="3251200" imgH="482600" progId="Equation.DSMT4">
                  <p:embed/>
                </p:oleObj>
              </mc:Choice>
              <mc:Fallback>
                <p:oleObj name="Equation" r:id="rId10" imgW="32512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78168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532563" y="3937000"/>
            <a:ext cx="2611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Faraday’s Law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532563" y="6049963"/>
            <a:ext cx="2611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Ampere’s Law</a:t>
            </a: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27237" y="265906"/>
            <a:ext cx="4625975" cy="576263"/>
            <a:chOff x="1080655" y="304800"/>
            <a:chExt cx="4789055" cy="57626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80655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607301" y="362716"/>
              <a:ext cx="35505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 pitchFamily="66" charset="0"/>
                </a:rPr>
                <a:t>Maxwell’s Equations 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G32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39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Applying Ampere to radiation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953000" y="1676400"/>
          <a:ext cx="30876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5" name="Equation" r:id="rId4" imgW="1282700" imgH="393700" progId="Equation.DSMT4">
                  <p:embed/>
                </p:oleObj>
              </mc:Choice>
              <mc:Fallback>
                <p:oleObj name="Equation" r:id="rId4" imgW="1282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3087688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635250" y="2971800"/>
          <a:ext cx="585628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Equation" r:id="rId6" imgW="2387600" imgH="292100" progId="Equation.DSMT4">
                  <p:embed/>
                </p:oleObj>
              </mc:Choice>
              <mc:Fallback>
                <p:oleObj name="Equation" r:id="rId6" imgW="23876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2971800"/>
                        <a:ext cx="585628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419600" y="3657600"/>
          <a:ext cx="2438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Equation" r:id="rId8" imgW="1028254" imgH="393529" progId="Equation.DSMT4">
                  <p:embed/>
                </p:oleObj>
              </mc:Choice>
              <mc:Fallback>
                <p:oleObj name="Equation" r:id="rId8" imgW="1028254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2438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3890963" y="4648200"/>
          <a:ext cx="350043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Equation" r:id="rId10" imgW="1447172" imgH="393529" progId="Equation.DSMT4">
                  <p:embed/>
                </p:oleObj>
              </mc:Choice>
              <mc:Fallback>
                <p:oleObj name="Equation" r:id="rId10" imgW="1447172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4648200"/>
                        <a:ext cx="350043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486275" y="5588000"/>
          <a:ext cx="23717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Equation" r:id="rId12" imgW="977476" imgH="393529" progId="Equation.DSMT4">
                  <p:embed/>
                </p:oleObj>
              </mc:Choice>
              <mc:Fallback>
                <p:oleObj name="Equation" r:id="rId12" imgW="977476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5588000"/>
                        <a:ext cx="23717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2819400" y="5638800"/>
            <a:ext cx="32004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Fields are functions of both position (x) and time (t)</a:t>
            </a:r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1066800" y="2971800"/>
          <a:ext cx="22082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" name="Equation" r:id="rId3" imgW="977476" imgH="393529" progId="Equation.DSMT4">
                  <p:embed/>
                </p:oleObj>
              </mc:Choice>
              <mc:Fallback>
                <p:oleObj name="Equation" r:id="rId3" imgW="977476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22082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1447800" y="1752600"/>
          <a:ext cx="15779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" name="Equation" r:id="rId5" imgW="698197" imgH="393529" progId="Equation.DSMT4">
                  <p:embed/>
                </p:oleObj>
              </mc:Choice>
              <mc:Fallback>
                <p:oleObj name="Equation" r:id="rId5" imgW="69819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15779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4267200" y="2514600"/>
            <a:ext cx="6096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367" name="Object 6"/>
          <p:cNvGraphicFramePr>
            <a:graphicFrameLocks noChangeAspect="1"/>
          </p:cNvGraphicFramePr>
          <p:nvPr/>
        </p:nvGraphicFramePr>
        <p:xfrm>
          <a:off x="6096000" y="1752600"/>
          <a:ext cx="15779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" name="Equation" r:id="rId7" imgW="698197" imgH="393529" progId="Equation.DSMT4">
                  <p:embed/>
                </p:oleObj>
              </mc:Choice>
              <mc:Fallback>
                <p:oleObj name="Equation" r:id="rId7" imgW="698197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52600"/>
                        <a:ext cx="15779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7"/>
          <p:cNvGraphicFramePr>
            <a:graphicFrameLocks noChangeAspect="1"/>
          </p:cNvGraphicFramePr>
          <p:nvPr/>
        </p:nvGraphicFramePr>
        <p:xfrm>
          <a:off x="5805488" y="2895600"/>
          <a:ext cx="21796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Equation" r:id="rId9" imgW="965200" imgH="393700" progId="Equation.DSMT4">
                  <p:embed/>
                </p:oleObj>
              </mc:Choice>
              <mc:Fallback>
                <p:oleObj name="Equation" r:id="rId9" imgW="965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2895600"/>
                        <a:ext cx="21796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8"/>
          <p:cNvGraphicFramePr>
            <a:graphicFrameLocks noChangeAspect="1"/>
          </p:cNvGraphicFramePr>
          <p:nvPr/>
        </p:nvGraphicFramePr>
        <p:xfrm>
          <a:off x="1905000" y="4267200"/>
          <a:ext cx="21510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11" imgW="952087" imgH="418918" progId="Equation.DSMT4">
                  <p:embed/>
                </p:oleObj>
              </mc:Choice>
              <mc:Fallback>
                <p:oleObj name="Equation" r:id="rId11" imgW="952087" imgH="41891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67200"/>
                        <a:ext cx="21510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9"/>
          <p:cNvGraphicFramePr>
            <a:graphicFrameLocks noChangeAspect="1"/>
          </p:cNvGraphicFramePr>
          <p:nvPr/>
        </p:nvGraphicFramePr>
        <p:xfrm>
          <a:off x="4876800" y="4233863"/>
          <a:ext cx="26955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13" imgW="1193800" imgH="419100" progId="Equation.DSMT4">
                  <p:embed/>
                </p:oleObj>
              </mc:Choice>
              <mc:Fallback>
                <p:oleObj name="Equation" r:id="rId13" imgW="1193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33863"/>
                        <a:ext cx="26955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505200" y="18288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Partial derivatives are appropriate</a:t>
            </a:r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 flipH="1">
            <a:off x="4267200" y="2514600"/>
            <a:ext cx="16002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 flipH="1">
            <a:off x="6477000" y="3810000"/>
            <a:ext cx="76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374" name="Object 13"/>
          <p:cNvGraphicFramePr>
            <a:graphicFrameLocks noChangeAspect="1"/>
          </p:cNvGraphicFramePr>
          <p:nvPr/>
        </p:nvGraphicFramePr>
        <p:xfrm>
          <a:off x="3352800" y="5638800"/>
          <a:ext cx="22653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15" imgW="1002865" imgH="418918" progId="Equation.DSMT4">
                  <p:embed/>
                </p:oleObj>
              </mc:Choice>
              <mc:Fallback>
                <p:oleObj name="Equation" r:id="rId15" imgW="1002865" imgH="41891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638800"/>
                        <a:ext cx="22653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400800" y="5715000"/>
            <a:ext cx="2073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This is a wave equation!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11698" y="2686953"/>
                <a:ext cx="70211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sPre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98" y="2686953"/>
                <a:ext cx="702115" cy="11738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87314" y="1513106"/>
                <a:ext cx="745589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sPre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14" y="1513106"/>
                <a:ext cx="745589" cy="11738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6" grpId="0" animBg="1"/>
      <p:bldP spid="15371" grpId="0"/>
      <p:bldP spid="15372" grpId="0" animBg="1"/>
      <p:bldP spid="15373" grpId="0" animBg="1"/>
      <p:bldP spid="15375" grpId="0"/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Trial Solution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The simplest solution to the partial differential equations is a sinusoidal wave:</a:t>
            </a:r>
          </a:p>
          <a:p>
            <a:pPr lvl="1" eaLnBrk="1" hangingPunct="1"/>
            <a:r>
              <a:rPr lang="en-US" altLang="en-US" sz="2400" i="1" dirty="0" smtClean="0"/>
              <a:t>E</a:t>
            </a:r>
            <a:r>
              <a:rPr lang="en-US" altLang="en-US" sz="2400" dirty="0" smtClean="0"/>
              <a:t> = </a:t>
            </a:r>
            <a:r>
              <a:rPr lang="en-US" altLang="en-US" sz="2400" i="1" dirty="0" err="1" smtClean="0"/>
              <a:t>E</a:t>
            </a:r>
            <a:r>
              <a:rPr lang="en-US" altLang="en-US" sz="2400" baseline="-25000" dirty="0" err="1" smtClean="0"/>
              <a:t>max</a:t>
            </a:r>
            <a:r>
              <a:rPr lang="en-US" altLang="en-US" sz="2400" dirty="0" smtClean="0"/>
              <a:t> sin (</a:t>
            </a:r>
            <a:r>
              <a:rPr lang="en-US" altLang="en-US" sz="2400" i="1" dirty="0" err="1" smtClean="0"/>
              <a:t>kx</a:t>
            </a:r>
            <a:r>
              <a:rPr lang="en-US" altLang="en-US" sz="2400" dirty="0" smtClean="0"/>
              <a:t> – </a:t>
            </a:r>
            <a:r>
              <a:rPr lang="en-US" altLang="en-US" sz="2400" i="1" dirty="0" err="1" smtClean="0">
                <a:cs typeface="Arial" panose="020B0604020202020204" pitchFamily="34" charset="0"/>
              </a:rPr>
              <a:t>ω</a:t>
            </a:r>
            <a:r>
              <a:rPr lang="en-US" altLang="en-US" sz="2400" i="1" dirty="0" err="1" smtClean="0"/>
              <a:t>t</a:t>
            </a:r>
            <a:r>
              <a:rPr lang="en-US" altLang="en-US" sz="2400" dirty="0" smtClean="0"/>
              <a:t>) </a:t>
            </a:r>
          </a:p>
          <a:p>
            <a:pPr lvl="1" eaLnBrk="1" hangingPunct="1"/>
            <a:r>
              <a:rPr lang="en-US" altLang="en-US" sz="2400" i="1" dirty="0" smtClean="0"/>
              <a:t>B</a:t>
            </a:r>
            <a:r>
              <a:rPr lang="en-US" altLang="en-US" sz="2400" dirty="0" smtClean="0"/>
              <a:t> = </a:t>
            </a:r>
            <a:r>
              <a:rPr lang="en-US" altLang="en-US" sz="2400" i="1" dirty="0" err="1" smtClean="0"/>
              <a:t>B</a:t>
            </a:r>
            <a:r>
              <a:rPr lang="en-US" altLang="en-US" sz="2400" baseline="-25000" dirty="0" err="1" smtClean="0"/>
              <a:t>max</a:t>
            </a:r>
            <a:r>
              <a:rPr lang="en-US" altLang="en-US" sz="2400" dirty="0" smtClean="0"/>
              <a:t> sin (</a:t>
            </a:r>
            <a:r>
              <a:rPr lang="en-US" altLang="en-US" sz="2400" i="1" dirty="0" err="1" smtClean="0"/>
              <a:t>kx</a:t>
            </a:r>
            <a:r>
              <a:rPr lang="en-US" altLang="en-US" sz="2400" dirty="0" smtClean="0"/>
              <a:t> – </a:t>
            </a:r>
            <a:r>
              <a:rPr lang="en-US" altLang="en-US" sz="2400" i="1" dirty="0" err="1" smtClean="0">
                <a:cs typeface="Arial" panose="020B0604020202020204" pitchFamily="34" charset="0"/>
              </a:rPr>
              <a:t>ω</a:t>
            </a:r>
            <a:r>
              <a:rPr lang="en-US" altLang="en-US" sz="2400" i="1" dirty="0" err="1" smtClean="0"/>
              <a:t>t</a:t>
            </a:r>
            <a:r>
              <a:rPr lang="en-US" altLang="en-US" sz="24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The angular wave number is </a:t>
            </a:r>
            <a:r>
              <a:rPr lang="en-US" altLang="en-US" sz="2800" i="1" dirty="0" smtClean="0"/>
              <a:t>k</a:t>
            </a:r>
            <a:r>
              <a:rPr lang="en-US" altLang="en-US" sz="2800" dirty="0" smtClean="0"/>
              <a:t> = 2</a:t>
            </a:r>
            <a:r>
              <a:rPr lang="en-US" altLang="en-US" sz="2800" i="1" dirty="0" smtClean="0">
                <a:cs typeface="Arial" panose="020B0604020202020204" pitchFamily="34" charset="0"/>
              </a:rPr>
              <a:t>π</a:t>
            </a:r>
            <a:r>
              <a:rPr lang="en-US" altLang="en-US" sz="2800" dirty="0" smtClean="0">
                <a:cs typeface="Arial" panose="020B0604020202020204" pitchFamily="34" charset="0"/>
              </a:rPr>
              <a:t>/</a:t>
            </a:r>
            <a:r>
              <a:rPr lang="en-US" altLang="en-US" sz="2800" i="1" dirty="0" smtClean="0">
                <a:cs typeface="Arial" panose="020B0604020202020204" pitchFamily="34" charset="0"/>
              </a:rPr>
              <a:t>λ</a:t>
            </a:r>
            <a:endParaRPr lang="en-US" altLang="en-US" sz="2800" i="1" dirty="0" smtClean="0"/>
          </a:p>
          <a:p>
            <a:pPr lvl="1" eaLnBrk="1" hangingPunct="1"/>
            <a:r>
              <a:rPr lang="en-US" altLang="en-US" sz="2400" dirty="0" smtClean="0">
                <a:cs typeface="Arial" panose="020B0604020202020204" pitchFamily="34" charset="0"/>
              </a:rPr>
              <a:t>λ</a:t>
            </a:r>
            <a:r>
              <a:rPr lang="en-US" altLang="en-US" sz="2400" dirty="0" smtClean="0"/>
              <a:t> is the wavelength</a:t>
            </a:r>
          </a:p>
          <a:p>
            <a:pPr eaLnBrk="1" hangingPunct="1"/>
            <a:r>
              <a:rPr lang="en-US" altLang="en-US" sz="2800" dirty="0" smtClean="0"/>
              <a:t>The angular frequency is </a:t>
            </a:r>
            <a:r>
              <a:rPr lang="en-US" altLang="en-US" sz="2800" i="1" dirty="0" smtClean="0">
                <a:cs typeface="Arial" panose="020B0604020202020204" pitchFamily="34" charset="0"/>
              </a:rPr>
              <a:t>ω</a:t>
            </a:r>
            <a:r>
              <a:rPr lang="en-US" altLang="en-US" sz="2800" dirty="0" smtClean="0"/>
              <a:t> = 2</a:t>
            </a:r>
            <a:r>
              <a:rPr lang="en-US" altLang="en-US" sz="2800" i="1" dirty="0" smtClean="0">
                <a:cs typeface="Arial" panose="020B0604020202020204" pitchFamily="34" charset="0"/>
              </a:rPr>
              <a:t>π</a:t>
            </a:r>
            <a:r>
              <a:rPr lang="en-US" altLang="en-US" sz="2800" dirty="0" smtClean="0"/>
              <a:t>ƒ</a:t>
            </a:r>
          </a:p>
          <a:p>
            <a:pPr lvl="1" eaLnBrk="1" hangingPunct="1"/>
            <a:r>
              <a:rPr lang="en-US" altLang="en-US" sz="2400" dirty="0" smtClean="0"/>
              <a:t>ƒ is the wave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trial solution 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667000" y="1600200"/>
          <a:ext cx="3733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" name="Equation" r:id="rId3" imgW="1562100" imgH="254000" progId="Equation.DSMT4">
                  <p:embed/>
                </p:oleObj>
              </mc:Choice>
              <mc:Fallback>
                <p:oleObj name="Equation" r:id="rId3" imgW="15621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3733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52800" y="2286000"/>
          <a:ext cx="22653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" name="Equation" r:id="rId5" imgW="1002865" imgH="418918" progId="Equation.DSMT4">
                  <p:embed/>
                </p:oleObj>
              </mc:Choice>
              <mc:Fallback>
                <p:oleObj name="Equation" r:id="rId5" imgW="1002865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2653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800600" y="3581400"/>
          <a:ext cx="39163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" name="Equation" r:id="rId7" imgW="1638300" imgH="419100" progId="Equation.DSMT4">
                  <p:embed/>
                </p:oleObj>
              </mc:Choice>
              <mc:Fallback>
                <p:oleObj name="Equation" r:id="rId7" imgW="1638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81400"/>
                        <a:ext cx="391636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57200" y="3581400"/>
          <a:ext cx="388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" name="Equation" r:id="rId9" imgW="1625600" imgH="419100" progId="Equation.DSMT4">
                  <p:embed/>
                </p:oleObj>
              </mc:Choice>
              <mc:Fallback>
                <p:oleObj name="Equation" r:id="rId9" imgW="16256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81400"/>
                        <a:ext cx="388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371600" y="4729163"/>
          <a:ext cx="67405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" name="Equation" r:id="rId11" imgW="2819400" imgH="254000" progId="Equation.DSMT4">
                  <p:embed/>
                </p:oleObj>
              </mc:Choice>
              <mc:Fallback>
                <p:oleObj name="Equation" r:id="rId11" imgW="28194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9163"/>
                        <a:ext cx="67405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5257800" y="32004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1143000" y="2971800"/>
            <a:ext cx="2057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860800" y="5534025"/>
          <a:ext cx="160813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" name="Equation" r:id="rId13" imgW="672808" imgH="469696" progId="Equation.DSMT4">
                  <p:embed/>
                </p:oleObj>
              </mc:Choice>
              <mc:Fallback>
                <p:oleObj name="Equation" r:id="rId13" imgW="672808" imgH="46969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5534025"/>
                        <a:ext cx="160813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speed of light </a:t>
            </a:r>
            <a:br>
              <a:rPr lang="en-US" altLang="en-US" smtClean="0"/>
            </a:br>
            <a:r>
              <a:rPr lang="en-US" altLang="en-US" sz="3600" smtClean="0"/>
              <a:t>(or any other electromagnetic radiation)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90800" y="3657600"/>
          <a:ext cx="3505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3" imgW="1167893" imgH="495085" progId="Equation.DSMT4">
                  <p:embed/>
                </p:oleObj>
              </mc:Choice>
              <mc:Fallback>
                <p:oleObj name="Equation" r:id="rId3" imgW="1167893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57600"/>
                        <a:ext cx="3505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590800" y="2286000"/>
          <a:ext cx="33480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5" imgW="1497950" imgH="393529" progId="Equation.DSMT4">
                  <p:embed/>
                </p:oleObj>
              </mc:Choice>
              <mc:Fallback>
                <p:oleObj name="Equation" r:id="rId5" imgW="1497950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86000"/>
                        <a:ext cx="33480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G32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electromagnetic spectrum</a:t>
            </a: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2514600" y="1447800"/>
          <a:ext cx="3886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4" imgW="1497950" imgH="393529" progId="Equation.DSMT4">
                  <p:embed/>
                </p:oleObj>
              </mc:Choice>
              <mc:Fallback>
                <p:oleObj name="Equation" r:id="rId4" imgW="149795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38862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4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4488"/>
            <a:ext cx="5248275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648200" y="801688"/>
          <a:ext cx="33893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Photo Editor Photo" r:id="rId4" imgW="1781424" imgH="2161905" progId="MSPhotoEd.3">
                  <p:embed/>
                </p:oleObj>
              </mc:Choice>
              <mc:Fallback>
                <p:oleObj name="Photo Editor Photo" r:id="rId4" imgW="1781424" imgH="216190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01688"/>
                        <a:ext cx="33893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Another look</a:t>
            </a: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191000" y="1547813"/>
          <a:ext cx="14478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" name="Equation" r:id="rId3" imgW="698197" imgH="393529" progId="Equation.DSMT4">
                  <p:embed/>
                </p:oleObj>
              </mc:Choice>
              <mc:Fallback>
                <p:oleObj name="Equation" r:id="rId3" imgW="69819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47813"/>
                        <a:ext cx="14478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10200" y="2532063"/>
          <a:ext cx="327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5" name="Equation" r:id="rId5" imgW="1562100" imgH="254000" progId="Equation.DSMT4">
                  <p:embed/>
                </p:oleObj>
              </mc:Choice>
              <mc:Fallback>
                <p:oleObj name="Equation" r:id="rId5" imgW="15621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32063"/>
                        <a:ext cx="3276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8"/>
          <p:cNvGraphicFramePr>
            <a:graphicFrameLocks noChangeAspect="1"/>
          </p:cNvGraphicFramePr>
          <p:nvPr/>
        </p:nvGraphicFramePr>
        <p:xfrm>
          <a:off x="1752600" y="3276600"/>
          <a:ext cx="58753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" name="Equation" r:id="rId7" imgW="2565400" imgH="393700" progId="Equation.DSMT4">
                  <p:embed/>
                </p:oleObj>
              </mc:Choice>
              <mc:Fallback>
                <p:oleObj name="Equation" r:id="rId7" imgW="2565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76600"/>
                        <a:ext cx="58753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0"/>
          <p:cNvGraphicFramePr>
            <a:graphicFrameLocks noChangeAspect="1"/>
          </p:cNvGraphicFramePr>
          <p:nvPr/>
        </p:nvGraphicFramePr>
        <p:xfrm>
          <a:off x="2074863" y="4419600"/>
          <a:ext cx="52990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7" name="Equation" r:id="rId9" imgW="2298700" imgH="254000" progId="Equation.DSMT4">
                  <p:embed/>
                </p:oleObj>
              </mc:Choice>
              <mc:Fallback>
                <p:oleObj name="Equation" r:id="rId9" imgW="2298700" imgH="254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4419600"/>
                        <a:ext cx="52990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1"/>
          <p:cNvGraphicFramePr>
            <a:graphicFrameLocks noChangeAspect="1"/>
          </p:cNvGraphicFramePr>
          <p:nvPr/>
        </p:nvGraphicFramePr>
        <p:xfrm>
          <a:off x="3487738" y="5334000"/>
          <a:ext cx="28368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" name="Equation" r:id="rId11" imgW="1282700" imgH="495300" progId="Equation.DSMT4">
                  <p:embed/>
                </p:oleObj>
              </mc:Choice>
              <mc:Fallback>
                <p:oleObj name="Equation" r:id="rId11" imgW="1282700" imgH="495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5334000"/>
                        <a:ext cx="283686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1371600" y="2514600"/>
          <a:ext cx="32194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" name="Equation" r:id="rId13" imgW="1562100" imgH="254000" progId="Equation.DSMT4">
                  <p:embed/>
                </p:oleObj>
              </mc:Choice>
              <mc:Fallback>
                <p:oleObj name="Equation" r:id="rId13" imgW="15621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32194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FG32_0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" y="15875"/>
            <a:ext cx="3012541" cy="225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Energy in Waves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3200400" y="1524000"/>
          <a:ext cx="2819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7" name="Equation" r:id="rId3" imgW="1244600" imgH="431800" progId="Equation.DSMT4">
                  <p:embed/>
                </p:oleObj>
              </mc:Choice>
              <mc:Fallback>
                <p:oleObj name="Equation" r:id="rId3" imgW="12446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819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43000" y="3962400"/>
          <a:ext cx="2514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8" name="Equation" r:id="rId5" imgW="1282700" imgH="495300" progId="Equation.DSMT4">
                  <p:embed/>
                </p:oleObj>
              </mc:Choice>
              <mc:Fallback>
                <p:oleObj name="Equation" r:id="rId5" imgW="1282700" imgH="495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62400"/>
                        <a:ext cx="25146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5410200" y="2895600"/>
          <a:ext cx="1524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9" name="Equation" r:id="rId7" imgW="545863" imgH="241195" progId="Equation.DSMT4">
                  <p:embed/>
                </p:oleObj>
              </mc:Choice>
              <mc:Fallback>
                <p:oleObj name="Equation" r:id="rId7" imgW="545863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600"/>
                        <a:ext cx="1524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1"/>
          <p:cNvGraphicFramePr>
            <a:graphicFrameLocks noChangeAspect="1"/>
          </p:cNvGraphicFramePr>
          <p:nvPr/>
        </p:nvGraphicFramePr>
        <p:xfrm>
          <a:off x="5334000" y="3810000"/>
          <a:ext cx="16764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0" name="Equation" r:id="rId9" imgW="622030" imgH="431613" progId="Equation.DSMT4">
                  <p:embed/>
                </p:oleObj>
              </mc:Choice>
              <mc:Fallback>
                <p:oleObj name="Equation" r:id="rId9" imgW="622030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6764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2"/>
          <p:cNvGraphicFramePr>
            <a:graphicFrameLocks noChangeAspect="1"/>
          </p:cNvGraphicFramePr>
          <p:nvPr/>
        </p:nvGraphicFramePr>
        <p:xfrm>
          <a:off x="5181600" y="5181600"/>
          <a:ext cx="1905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Equation" r:id="rId11" imgW="748975" imgH="482391" progId="Equation.DSMT4">
                  <p:embed/>
                </p:oleObj>
              </mc:Choice>
              <mc:Fallback>
                <p:oleObj name="Equation" r:id="rId11" imgW="748975" imgH="48239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9050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AutoShape 13"/>
          <p:cNvSpPr>
            <a:spLocks/>
          </p:cNvSpPr>
          <p:nvPr/>
        </p:nvSpPr>
        <p:spPr bwMode="auto">
          <a:xfrm>
            <a:off x="4191000" y="2971800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FG32_0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191000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Poynting Vector</a:t>
            </a:r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38200" y="5105400"/>
            <a:ext cx="77724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Poynting vector points in the direction the wave moves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Poynting vector gives the energy passing through a unit area in 1 sec.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Units  are Watts/m</a:t>
            </a:r>
            <a:r>
              <a:rPr lang="en-US" altLang="en-US" sz="2400" baseline="30000" smtClean="0"/>
              <a:t>2</a:t>
            </a:r>
            <a:endParaRPr lang="en-US" altLang="en-US" sz="2400" smtClean="0"/>
          </a:p>
        </p:txBody>
      </p:sp>
      <p:graphicFrame>
        <p:nvGraphicFramePr>
          <p:cNvPr id="23557" name="Object 8"/>
          <p:cNvGraphicFramePr>
            <a:graphicFrameLocks noChangeAspect="1"/>
          </p:cNvGraphicFramePr>
          <p:nvPr/>
        </p:nvGraphicFramePr>
        <p:xfrm>
          <a:off x="5257800" y="1600200"/>
          <a:ext cx="2286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Equation" r:id="rId4" imgW="901309" imgH="431613" progId="Equation.DSMT4">
                  <p:embed/>
                </p:oleObj>
              </mc:Choice>
              <mc:Fallback>
                <p:oleObj name="Equation" r:id="rId4" imgW="901309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22860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/>
          <p:cNvGraphicFramePr>
            <a:graphicFrameLocks noChangeAspect="1"/>
          </p:cNvGraphicFramePr>
          <p:nvPr/>
        </p:nvGraphicFramePr>
        <p:xfrm>
          <a:off x="5715000" y="3962400"/>
          <a:ext cx="137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" name="Equation" r:id="rId6" imgW="469696" imgH="304668" progId="Equation.DSMT4">
                  <p:embed/>
                </p:oleObj>
              </mc:Choice>
              <mc:Fallback>
                <p:oleObj name="Equation" r:id="rId6" imgW="469696" imgH="30466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62400"/>
                        <a:ext cx="1371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3"/>
          <p:cNvGraphicFramePr>
            <a:graphicFrameLocks noChangeAspect="1"/>
          </p:cNvGraphicFramePr>
          <p:nvPr/>
        </p:nvGraphicFramePr>
        <p:xfrm>
          <a:off x="4800600" y="2819400"/>
          <a:ext cx="2895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Equation" r:id="rId8" imgW="1384300" imgH="457200" progId="Equation.DSMT4">
                  <p:embed/>
                </p:oleObj>
              </mc:Choice>
              <mc:Fallback>
                <p:oleObj name="Equation" r:id="rId8" imgW="13843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19400"/>
                        <a:ext cx="28956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Maxwell’s Equation’s in free space </a:t>
            </a:r>
            <a:br>
              <a:rPr lang="en-US" altLang="en-US" sz="3600" smtClean="0"/>
            </a:br>
            <a:r>
              <a:rPr lang="en-US" altLang="en-US" sz="3600" smtClean="0"/>
              <a:t>(no charge or current)</a:t>
            </a:r>
            <a:endParaRPr lang="en-US" altLang="en-US" smtClean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38200" y="1676400"/>
          <a:ext cx="22098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4" imgW="876300" imgH="292100" progId="Equation.DSMT4">
                  <p:embed/>
                </p:oleObj>
              </mc:Choice>
              <mc:Fallback>
                <p:oleObj name="Equation" r:id="rId4" imgW="8763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22098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838200" y="2971800"/>
          <a:ext cx="2133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6" imgW="876300" imgH="292100" progId="Equation.DSMT4">
                  <p:embed/>
                </p:oleObj>
              </mc:Choice>
              <mc:Fallback>
                <p:oleObj name="Equation" r:id="rId6" imgW="8763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21336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46888" y="1743075"/>
            <a:ext cx="2297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Gauss’s Law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40225" y="2987675"/>
            <a:ext cx="4803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Gauss’s Law for Magnetism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04800" y="4114800"/>
          <a:ext cx="53340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8" imgW="2082800" imgH="393700" progId="Equation.DSMT4">
                  <p:embed/>
                </p:oleObj>
              </mc:Choice>
              <mc:Fallback>
                <p:oleObj name="Equation" r:id="rId8" imgW="2082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4800"/>
                        <a:ext cx="53340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98438" y="5440363"/>
          <a:ext cx="59293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10" imgW="2463800" imgH="393700" progId="Equation.DSMT4">
                  <p:embed/>
                </p:oleObj>
              </mc:Choice>
              <mc:Fallback>
                <p:oleObj name="Equation" r:id="rId10" imgW="24638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5440363"/>
                        <a:ext cx="592931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532563" y="4232275"/>
            <a:ext cx="2611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Faraday’s Law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532563" y="5629275"/>
            <a:ext cx="2611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Ampere’s Law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Intensity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i="1" smtClean="0"/>
              <a:t>wave intensity, I,</a:t>
            </a:r>
            <a:r>
              <a:rPr lang="en-US" altLang="en-US" smtClean="0"/>
              <a:t> is the time average of S (the Poynting vector) over one or more cycles</a:t>
            </a:r>
          </a:p>
          <a:p>
            <a:pPr eaLnBrk="1" hangingPunct="1"/>
            <a:r>
              <a:rPr lang="en-US" altLang="en-US" smtClean="0"/>
              <a:t>When the average is taken, the time average of cos</a:t>
            </a:r>
            <a:r>
              <a:rPr lang="en-US" altLang="en-US" baseline="30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kx </a:t>
            </a:r>
            <a:r>
              <a:rPr lang="en-US" altLang="en-US" smtClean="0"/>
              <a:t>- </a:t>
            </a:r>
            <a:r>
              <a:rPr lang="en-US" altLang="en-US" i="1" smtClean="0">
                <a:cs typeface="Arial" panose="020B0604020202020204" pitchFamily="34" charset="0"/>
              </a:rPr>
              <a:t>ω</a:t>
            </a:r>
            <a:r>
              <a:rPr lang="en-US" altLang="en-US" i="1" smtClean="0"/>
              <a:t>t</a:t>
            </a:r>
            <a:r>
              <a:rPr lang="en-US" altLang="en-US" smtClean="0"/>
              <a:t>) = </a:t>
            </a:r>
            <a:r>
              <a:rPr lang="en-US" altLang="en-US" smtClean="0">
                <a:cs typeface="Arial" panose="020B0604020202020204" pitchFamily="34" charset="0"/>
              </a:rPr>
              <a:t>½</a:t>
            </a:r>
            <a:r>
              <a:rPr lang="en-US" altLang="en-US" smtClean="0"/>
              <a:t> is involved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247775" y="4876800"/>
          <a:ext cx="67246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3" imgW="2657424" imgH="400185" progId="Equation.DSMT4">
                  <p:embed/>
                </p:oleObj>
              </mc:Choice>
              <mc:Fallback>
                <p:oleObj name="Equation" r:id="rId3" imgW="2657424" imgH="40018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876800"/>
                        <a:ext cx="672465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FG09_0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7200" y="228600"/>
            <a:ext cx="4343400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Radiation Pressure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581400" y="3336925"/>
          <a:ext cx="15240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Equation" r:id="rId4" imgW="596641" imgH="393529" progId="Equation.DSMT4">
                  <p:embed/>
                </p:oleObj>
              </mc:Choice>
              <mc:Fallback>
                <p:oleObj name="Equation" r:id="rId4" imgW="596641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36925"/>
                        <a:ext cx="15240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352800" y="1752600"/>
          <a:ext cx="2286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Equation" r:id="rId6" imgW="914400" imgH="393700" progId="Equation.DSMT4">
                  <p:embed/>
                </p:oleObj>
              </mc:Choice>
              <mc:Fallback>
                <p:oleObj name="Equation" r:id="rId6" imgW="914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2286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200400" y="4554538"/>
          <a:ext cx="3040063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" name="Equation" r:id="rId8" imgW="1155700" imgH="469900" progId="Equation.DSMT4">
                  <p:embed/>
                </p:oleObj>
              </mc:Choice>
              <mc:Fallback>
                <p:oleObj name="Equation" r:id="rId8" imgW="11557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54538"/>
                        <a:ext cx="3040063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60375" y="3581400"/>
            <a:ext cx="235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Maxwell showed: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70563" y="3429000"/>
            <a:ext cx="3221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(Absorption of radiation </a:t>
            </a:r>
          </a:p>
          <a:p>
            <a:pPr eaLnBrk="1" hangingPunct="1"/>
            <a:r>
              <a:rPr lang="en-US" altLang="en-US"/>
              <a:t>        by an object)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981200" y="6019800"/>
            <a:ext cx="543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What if the radiation reflects off an object?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 and Momentum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a perfectly reflecting surface,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</a:t>
            </a:r>
            <a:r>
              <a:rPr lang="el-GR" altLang="en-US" sz="2800" dirty="0"/>
              <a:t> Δ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 = 2</a:t>
            </a:r>
            <a:r>
              <a:rPr lang="en-US" altLang="en-US" sz="2800" i="1" dirty="0" smtClean="0"/>
              <a:t>U</a:t>
            </a:r>
            <a:r>
              <a:rPr lang="en-US" altLang="en-US" sz="2800" dirty="0" smtClean="0"/>
              <a:t>/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 = 2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/c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a surface with a reflectivity somewhere between a perfect reflector and a perfect absorber, the momentum delivered to the surface will be somewhere in between </a:t>
            </a:r>
            <a:r>
              <a:rPr lang="en-US" altLang="en-US" sz="2800" i="1" dirty="0" smtClean="0"/>
              <a:t>U</a:t>
            </a:r>
            <a:r>
              <a:rPr lang="en-US" altLang="en-US" sz="2800" dirty="0" smtClean="0"/>
              <a:t>/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and 2</a:t>
            </a:r>
            <a:r>
              <a:rPr lang="en-US" altLang="en-US" sz="2800" i="1" dirty="0" smtClean="0"/>
              <a:t>U</a:t>
            </a:r>
            <a:r>
              <a:rPr lang="en-US" altLang="en-US" sz="2800" dirty="0" smtClean="0"/>
              <a:t>/</a:t>
            </a:r>
            <a:r>
              <a:rPr lang="en-US" altLang="en-US" sz="2800" i="1" dirty="0" smtClean="0"/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direct sunlight, the radiation pressure is about 5 x 10</a:t>
            </a:r>
            <a:r>
              <a:rPr lang="en-US" altLang="en-US" sz="2800" baseline="30000" dirty="0" smtClean="0"/>
              <a:t>-6</a:t>
            </a:r>
            <a:r>
              <a:rPr lang="en-US" altLang="en-US" sz="2800" dirty="0" smtClean="0"/>
              <a:t> N/m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43001" y="265906"/>
            <a:ext cx="7543800" cy="888913"/>
            <a:chOff x="1080655" y="304800"/>
            <a:chExt cx="4789055" cy="88891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80655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607300" y="362716"/>
              <a:ext cx="407998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 pitchFamily="66" charset="0"/>
                </a:rPr>
                <a:t>A </a:t>
              </a:r>
              <a:r>
                <a:rPr lang="en-US" b="1" dirty="0">
                  <a:solidFill>
                    <a:schemeClr val="bg1"/>
                  </a:solidFill>
                  <a:latin typeface="Comic Sans MS" pitchFamily="66" charset="0"/>
                </a:rPr>
                <a:t>Roadmap to Interstellar Flight 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" y="1295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We follow proposal by Philip </a:t>
            </a:r>
            <a:r>
              <a:rPr lang="en-US" sz="1800" dirty="0" err="1" smtClean="0">
                <a:solidFill>
                  <a:prstClr val="black"/>
                </a:solidFill>
                <a:latin typeface="Comic Sans MS" pitchFamily="66" charset="0"/>
              </a:rPr>
              <a:t>Lubin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and others 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  <a:hlinkClick r:id="rId3"/>
              </a:rPr>
              <a:t>https://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  <a:hlinkClick r:id="rId3"/>
              </a:rPr>
              <a:t>www.nasa.gov/multimedia/podcasting/nasa360/index.html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" y="199394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Concept: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Leave main propulsion system in Earth orbit (photon driver)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prstClr val="black"/>
                </a:solidFill>
                <a:latin typeface="Comic Sans MS" pitchFamily="66" charset="0"/>
              </a:rPr>
              <a:t>Propell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 wafer scale highly integrated spacecraft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92024" y="3194273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1520" y="3076877"/>
            <a:ext cx="8122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gram scale systems coupled with small laser driven sails to achieve relativistic speeds and traverse the distance to the nearest exoplanets in a human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lifetime.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2836" y="5695624"/>
            <a:ext cx="812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Yes, there are major problems to overcome such as heating o the sail, …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496" y="5765990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076" y="6178392"/>
            <a:ext cx="812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Let’s use this interesting thought experiment for an exercise in </a:t>
            </a:r>
          </a:p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adiation pressure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729068"/>
            <a:ext cx="3100387" cy="1909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9787" y="4127539"/>
            <a:ext cx="26997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Artist rendition of </a:t>
            </a:r>
            <a:endParaRPr lang="en-US" sz="1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laser 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driven spacecraft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Philip </a:t>
            </a:r>
            <a:r>
              <a:rPr lang="en-US" sz="1800" dirty="0" err="1">
                <a:solidFill>
                  <a:prstClr val="black"/>
                </a:solidFill>
                <a:latin typeface="Comic Sans MS" pitchFamily="66" charset="0"/>
              </a:rPr>
              <a:t>Lubin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</a:p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JBIS Vol 68 No 05-06 </a:t>
            </a:r>
            <a:endParaRPr lang="en-US" sz="1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– 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May-June 2015</a:t>
            </a:r>
          </a:p>
        </p:txBody>
      </p:sp>
    </p:spTree>
    <p:extLst>
      <p:ext uri="{BB962C8B-B14F-4D97-AF65-F5344CB8AC3E}">
        <p14:creationId xmlns:p14="http://schemas.microsoft.com/office/powerpoint/2010/main" val="5007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3" grpId="0"/>
      <p:bldP spid="22" grpId="0"/>
      <p:bldP spid="23" grpId="0" animBg="1"/>
      <p:bldP spid="2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812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An alternative look at Maxwell’s result adopted for perfect reflection of </a:t>
            </a:r>
          </a:p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ight from sail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" y="527566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95400"/>
            <a:ext cx="3714750" cy="31908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47800" y="2209800"/>
            <a:ext cx="11430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88" y="203249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Solar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panel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6400" y="1770966"/>
            <a:ext cx="1524000" cy="43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5512" y="151410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Laser light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463931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wafer scale </a:t>
            </a:r>
            <a:endParaRPr lang="en-US" sz="1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integrated 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spacecraft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172200" y="1447800"/>
            <a:ext cx="381000" cy="25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715000" y="1770966"/>
            <a:ext cx="1524000" cy="120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70298" y="2787134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sail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" y="4655016"/>
                <a:ext cx="55330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Photon picture:</a:t>
                </a:r>
              </a:p>
              <a:p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Momentum, </a:t>
                </a:r>
                <a:r>
                  <a:rPr lang="en-US" sz="1800" i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p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,  </a:t>
                </a:r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of a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single photon </a:t>
                </a:r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of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wavelength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 </a:t>
                </a:r>
                <a:endParaRPr lang="en-US" sz="18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" y="4655016"/>
                <a:ext cx="5533053" cy="646331"/>
              </a:xfrm>
              <a:prstGeom prst="rect">
                <a:avLst/>
              </a:prstGeom>
              <a:blipFill>
                <a:blip r:embed="rId3"/>
                <a:stretch>
                  <a:fillRect l="-881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088" y="5301347"/>
                <a:ext cx="1589473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8" y="5301347"/>
                <a:ext cx="1589473" cy="701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361869" y="5494710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f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or N photons 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01267" y="5278016"/>
                <a:ext cx="1114023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67" y="5278016"/>
                <a:ext cx="1114023" cy="701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17852" y="6172597"/>
            <a:ext cx="498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Momentum transfer of N reflected photons 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05400" y="5942974"/>
                <a:ext cx="1534010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942974"/>
                <a:ext cx="1534010" cy="701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1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Energy of N photons: 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6474" y="304800"/>
                <a:ext cx="14062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474" y="304800"/>
                <a:ext cx="1406282" cy="369332"/>
              </a:xfrm>
              <a:prstGeom prst="rect">
                <a:avLst/>
              </a:prstGeom>
              <a:blipFill>
                <a:blip r:embed="rId2"/>
                <a:stretch>
                  <a:fillRect l="-4762" r="-389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95800" y="365730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0700" y="143729"/>
                <a:ext cx="19293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700" y="143729"/>
                <a:ext cx="192937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57200" y="1663064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66613" y="1390470"/>
                <a:ext cx="4606004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3" y="1390470"/>
                <a:ext cx="4606004" cy="701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9600" y="2646958"/>
            <a:ext cx="812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Let’s have a look at the non-relativistic approximation for photon driven propulsion in the limit of complete photon reflection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" y="2717324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1648" y="3497950"/>
                <a:ext cx="1274003" cy="691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8" y="3497950"/>
                <a:ext cx="1274003" cy="691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81200" y="3695182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for 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complete photon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reflection otherwise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3237" y="3481260"/>
                <a:ext cx="2049151" cy="691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237" y="3481260"/>
                <a:ext cx="2049151" cy="691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144458" y="4064514"/>
            <a:ext cx="19431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with 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r=0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(absorption)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r=1 reflection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0&lt;r&lt;1 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in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between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283154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Newton’s second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2440" y="5318313"/>
                <a:ext cx="1173718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" y="5318313"/>
                <a:ext cx="1173718" cy="793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669723" y="5613755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83666" y="5104944"/>
                <a:ext cx="2219262" cy="10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66" y="5104944"/>
                <a:ext cx="2219262" cy="10375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393784" y="5613755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where P=laser power that hits the sail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43128" y="6345041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59299" y="6252467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Acceleration of spacecraft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09508" y="5938878"/>
                <a:ext cx="1861855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mc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08" y="5938878"/>
                <a:ext cx="1861855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9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 animBg="1"/>
      <p:bldP spid="11" grpId="0"/>
      <p:bldP spid="2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21519" y="999530"/>
            <a:ext cx="4079281" cy="2505670"/>
            <a:chOff x="2057400" y="1194602"/>
            <a:chExt cx="4079281" cy="2505670"/>
          </a:xfrm>
        </p:grpSpPr>
        <p:pic>
          <p:nvPicPr>
            <p:cNvPr id="26626" name="Picture 2" descr="http://hyperphysics.phy-astr.gsu.edu/hbase/phyopt/imgpho/apecirc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95" t="32974" b="26758"/>
            <a:stretch/>
          </p:blipFill>
          <p:spPr bwMode="auto">
            <a:xfrm>
              <a:off x="2057400" y="1194602"/>
              <a:ext cx="3821147" cy="2505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29000" y="2971800"/>
              <a:ext cx="37221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1759511"/>
              <a:ext cx="72648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s</a:t>
              </a:r>
              <a:r>
                <a:rPr lang="en-US" dirty="0" smtClean="0"/>
                <a:t>/2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1366319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85800" y="304800"/>
            <a:ext cx="8122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The laser beam is not perfectly parallel but has divergence </a:t>
            </a:r>
            <a:r>
              <a:rPr lang="el-GR" sz="1800" i="1" dirty="0" smtClean="0">
                <a:solidFill>
                  <a:prstClr val="black"/>
                </a:solidFill>
                <a:latin typeface="Comic Sans MS" pitchFamily="66" charset="0"/>
              </a:rPr>
              <a:t>θ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 which depends, according to diffraction theory, on wavelength of the laser light and linear dimension, </a:t>
            </a:r>
            <a:r>
              <a:rPr lang="en-US" sz="1800" i="1" dirty="0" smtClean="0">
                <a:solidFill>
                  <a:prstClr val="black"/>
                </a:solidFill>
                <a:latin typeface="Comic Sans MS" pitchFamily="66" charset="0"/>
              </a:rPr>
              <a:t>d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, of the emitter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" y="375166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283" y="3418779"/>
            <a:ext cx="325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L=distance from laser to sail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283" y="3823479"/>
            <a:ext cx="475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Physics of </a:t>
            </a:r>
            <a:r>
              <a:rPr lang="en-US" sz="1800" dirty="0">
                <a:solidFill>
                  <a:prstClr val="black"/>
                </a:solidFill>
                <a:latin typeface="Comic Sans MS" pitchFamily="66" charset="0"/>
                <a:hlinkClick r:id="rId3"/>
              </a:rPr>
              <a:t>diffraction on circular aperture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224272" y="3884409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3999" y="3663627"/>
                <a:ext cx="1580433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999" y="3663627"/>
                <a:ext cx="1580433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33283" y="4352594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w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ith </a:t>
            </a:r>
            <a:r>
              <a:rPr lang="en-US" sz="1800" i="1" dirty="0" smtClean="0">
                <a:solidFill>
                  <a:prstClr val="black"/>
                </a:solidFill>
                <a:latin typeface="Comic Sans MS" pitchFamily="66" charset="0"/>
              </a:rPr>
              <a:t>d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=diameter of aperture (laser source)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80060" y="5126777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5444" y="4881709"/>
                <a:ext cx="5037982" cy="635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Spot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size at distance L from laser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44" y="4881709"/>
                <a:ext cx="5037982" cy="635046"/>
              </a:xfrm>
              <a:prstGeom prst="rect">
                <a:avLst/>
              </a:prstGeom>
              <a:blipFill>
                <a:blip r:embed="rId5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33283" y="5563261"/>
                <a:ext cx="69819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Eventually for very large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 and laser energy will be lost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83" y="5563261"/>
                <a:ext cx="6981918" cy="369332"/>
              </a:xfrm>
              <a:prstGeom prst="rect">
                <a:avLst/>
              </a:prstGeom>
              <a:blipFill>
                <a:blip r:embed="rId6"/>
                <a:stretch>
                  <a:fillRect l="-786" t="-8333" r="-262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029200"/>
            <a:ext cx="1287171" cy="13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2" grpId="0"/>
      <p:bldP spid="14" grpId="0" animBg="1"/>
      <p:bldP spid="15" grpId="0"/>
      <p:bldP spid="18" grpId="0"/>
      <p:bldP spid="19" grpId="0" animBg="1"/>
      <p:bldP spid="17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656832" y="5715204"/>
            <a:ext cx="1801368" cy="11427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539411" y="4167269"/>
            <a:ext cx="2396838" cy="11427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04800"/>
            <a:ext cx="1219200" cy="1009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304800"/>
                <a:ext cx="812292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We ask at which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omic Sans MS" pitchFamily="66" charset="0"/>
                </a:endParaRPr>
              </a:p>
              <a:p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a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nd what will be the speed of spacecraft at </a:t>
                </a:r>
              </a:p>
              <a:p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this distance</a:t>
                </a:r>
                <a:endParaRPr lang="en-US" sz="18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4800"/>
                <a:ext cx="8122920" cy="923330"/>
              </a:xfrm>
              <a:prstGeom prst="rect">
                <a:avLst/>
              </a:prstGeom>
              <a:blipFill>
                <a:blip r:embed="rId3"/>
                <a:stretch>
                  <a:fillRect l="-676" t="-2649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51460" y="375166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1231178"/>
                <a:ext cx="1524007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31178"/>
                <a:ext cx="1524007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590800" y="1504281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01924" y="1228130"/>
                <a:ext cx="136877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24" y="1228130"/>
                <a:ext cx="1368772" cy="793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29400" y="2124028"/>
                <a:ext cx="117153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124028"/>
                <a:ext cx="1171538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5800" y="2124028"/>
            <a:ext cx="5604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As long as all the laser power is used to propel the</a:t>
            </a:r>
          </a:p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Spacecraft force is constant and given by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85800" y="3352800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35914" y="3291869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Work done on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spacecraft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6310" y="3043325"/>
                <a:ext cx="5402697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310" y="3043325"/>
                <a:ext cx="5402697" cy="830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98106" y="3840052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mic Sans MS" pitchFamily="66" charset="0"/>
              </a:rPr>
              <a:t>From work-kinetic energy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7803" y="4337805"/>
                <a:ext cx="214802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3" y="4337805"/>
                <a:ext cx="214802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734789" y="4670664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92636" y="4146903"/>
                <a:ext cx="1933927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𝐷𝑑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636" y="4146903"/>
                <a:ext cx="1933927" cy="1183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55011" y="5257800"/>
            <a:ext cx="390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Time it takes to reach this speed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4971" y="5318260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10440" y="5994682"/>
                <a:ext cx="12132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40" y="5994682"/>
                <a:ext cx="121321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293833" y="6149387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92493" y="5535083"/>
                <a:ext cx="5927713" cy="1723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𝑚𝑐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93" y="5535083"/>
                <a:ext cx="5927713" cy="1723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9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143000" y="6015176"/>
            <a:ext cx="6553200" cy="84282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343400" y="3159562"/>
            <a:ext cx="1066800" cy="726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685800" y="304800"/>
            <a:ext cx="812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Let’s plug in numbers for </a:t>
            </a:r>
            <a:r>
              <a:rPr lang="en-US" sz="1800" u="sng" dirty="0" smtClean="0">
                <a:solidFill>
                  <a:prstClr val="black"/>
                </a:solidFill>
                <a:latin typeface="Comic Sans MS" pitchFamily="66" charset="0"/>
              </a:rPr>
              <a:t>optimistic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 example, the DE-STAR 4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1800" dirty="0">
                <a:solidFill>
                  <a:srgbClr val="00B050"/>
                </a:solidFill>
                <a:latin typeface="Comic Sans MS" pitchFamily="66" charset="0"/>
              </a:rPr>
              <a:t>irected </a:t>
            </a:r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1800" dirty="0">
                <a:solidFill>
                  <a:srgbClr val="00B050"/>
                </a:solidFill>
                <a:latin typeface="Comic Sans MS" pitchFamily="66" charset="0"/>
              </a:rPr>
              <a:t>nergy </a:t>
            </a:r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US" sz="1800" dirty="0">
                <a:solidFill>
                  <a:srgbClr val="00B050"/>
                </a:solidFill>
                <a:latin typeface="Comic Sans MS" pitchFamily="66" charset="0"/>
              </a:rPr>
              <a:t>ystem for </a:t>
            </a:r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T</a:t>
            </a:r>
            <a:r>
              <a:rPr lang="en-US" sz="1800" dirty="0">
                <a:solidFill>
                  <a:srgbClr val="00B050"/>
                </a:solidFill>
                <a:latin typeface="Comic Sans MS" pitchFamily="66" charset="0"/>
              </a:rPr>
              <a:t>argeting of </a:t>
            </a:r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1800" dirty="0">
                <a:solidFill>
                  <a:srgbClr val="00B050"/>
                </a:solidFill>
                <a:latin typeface="Comic Sans MS" pitchFamily="66" charset="0"/>
              </a:rPr>
              <a:t>steroids and </a:t>
            </a:r>
            <a:r>
              <a:rPr lang="en-US" sz="1800" b="1" dirty="0" err="1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1800" dirty="0" err="1">
                <a:solidFill>
                  <a:srgbClr val="00B050"/>
                </a:solidFill>
                <a:latin typeface="Comic Sans MS" pitchFamily="66" charset="0"/>
              </a:rPr>
              <a:t>xploRation</a:t>
            </a:r>
            <a:r>
              <a:rPr lang="en-US" sz="18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US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" y="375166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4884" y="1143000"/>
                <a:ext cx="8547533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Laser power P=50 GW similar to the power of a conventional shuttle on launch</a:t>
                </a:r>
              </a:p>
              <a:p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Laser sail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D=1m</a:t>
                </a:r>
              </a:p>
              <a:p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Modular laser diameter d=10km (DE-STAR 4 where 4 means d=10</a:t>
                </a:r>
                <a:r>
                  <a:rPr lang="en-US" sz="1800" baseline="30000" dirty="0" smtClean="0">
                    <a:solidFill>
                      <a:prstClr val="black"/>
                    </a:solidFill>
                    <a:latin typeface="Comic Sans MS" pitchFamily="66" charset="0"/>
                  </a:rPr>
                  <a:t>4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m)</a:t>
                </a:r>
              </a:p>
              <a:p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Mass of wafer m=1g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=500 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 nm (my assumption, did not find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 of the suggested laser source,</a:t>
                </a:r>
              </a:p>
              <a:p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                     alternatively use </a:t>
                </a:r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1 </a:t>
                </a:r>
                <a:r>
                  <a:rPr lang="el-GR" sz="1800" dirty="0">
                    <a:solidFill>
                      <a:prstClr val="black"/>
                    </a:solidFill>
                    <a:latin typeface="Comic Sans MS" pitchFamily="66" charset="0"/>
                  </a:rPr>
                  <a:t>μ</a:t>
                </a:r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m for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omic Sans MS" pitchFamily="66" charset="0"/>
                  </a:rPr>
                  <a:t>Yb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 Fiber </a:t>
                </a:r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laser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omic Sans MS" pitchFamily="66" charset="0"/>
                  </a:rPr>
                  <a:t>)</a:t>
                </a:r>
                <a:endParaRPr lang="en-US" sz="18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" y="1143000"/>
                <a:ext cx="8547533" cy="1754326"/>
              </a:xfrm>
              <a:prstGeom prst="rect">
                <a:avLst/>
              </a:prstGeom>
              <a:blipFill>
                <a:blip r:embed="rId2"/>
                <a:stretch>
                  <a:fillRect l="-571" t="-174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460" y="2845725"/>
                <a:ext cx="5082540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𝐷𝑑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=8.2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=27%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2845725"/>
                <a:ext cx="5082540" cy="1183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7096" y="4191000"/>
                <a:ext cx="3999941" cy="1213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=245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min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96" y="4191000"/>
                <a:ext cx="3999941" cy="1213217"/>
              </a:xfrm>
              <a:prstGeom prst="rect">
                <a:avLst/>
              </a:prstGeom>
              <a:blipFill>
                <a:blip r:embed="rId4"/>
                <a:stretch>
                  <a:fillRect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51460" y="5235714"/>
            <a:ext cx="7027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Note also that relativistic effects </a:t>
            </a:r>
          </a:p>
          <a:p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ot considered </a:t>
            </a:r>
            <a:r>
              <a:rPr lang="en-US" sz="2000" smtClean="0">
                <a:solidFill>
                  <a:prstClr val="black"/>
                </a:solidFill>
                <a:latin typeface="Comic Sans MS" pitchFamily="66" charset="0"/>
              </a:rPr>
              <a:t>here create 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substantial error for v≈0.3c</a:t>
            </a:r>
            <a:endParaRPr lang="en-US" sz="2000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7096" y="6167869"/>
            <a:ext cx="371856" cy="247471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6071459"/>
            <a:ext cx="6288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Trip to Mars in approx. 30 min. and, most exciting,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Trip to Alpha Centauri in about 15 years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370561" y="4448835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aper estimates 10 min for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time to reach max speed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62600" y="3245900"/>
                <a:ext cx="2735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omic Sans MS" pitchFamily="66" charset="0"/>
                  </a:rPr>
                  <a:t>(</a:t>
                </a:r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max speed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omic Sans MS" pitchFamily="66" charset="0"/>
                  </a:rPr>
                  <a:t> higher</a:t>
                </a:r>
                <a:r>
                  <a:rPr lang="en-US" dirty="0" smtClean="0">
                    <a:solidFill>
                      <a:prstClr val="black"/>
                    </a:solidFill>
                    <a:latin typeface="Comic Sans MS" pitchFamily="66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245900"/>
                <a:ext cx="2735942" cy="461665"/>
              </a:xfrm>
              <a:prstGeom prst="rect">
                <a:avLst/>
              </a:prstGeom>
              <a:blipFill>
                <a:blip r:embed="rId5"/>
                <a:stretch>
                  <a:fillRect l="-3571" t="-9211" r="-245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6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/>
      <p:bldP spid="4" grpId="0" animBg="1"/>
      <p:bldP spid="5" grpId="0"/>
      <p:bldP spid="6" grpId="0"/>
      <p:bldP spid="8" grpId="0"/>
      <p:bldP spid="2" grpId="0"/>
      <p:bldP spid="9" grpId="0" animBg="1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Hertz’s Experiment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An induction coil is connected to a transmitter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The transmitter consists of two spherical electrodes separated by a narrow gap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The discharge between the electrodes exhibits an oscillatory behavior at a very high frequency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Sparks were induced across the gap of the receiving electrodes when the frequency of the receiver was adjusted to match that of the transmitter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In a series of other experiments, Hertz also showed that the radiation generated by this equipment exhibited wave properties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smtClean="0"/>
              <a:t>Interference, diffraction, reflection, refraction and polarization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He also measured the speed of the radiation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</p:txBody>
      </p:sp>
      <p:pic>
        <p:nvPicPr>
          <p:cNvPr id="7172" name="Picture 4" descr="34-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752600"/>
            <a:ext cx="23272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080760"/>
            <a:ext cx="607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Check out also this link on </a:t>
            </a:r>
            <a:r>
              <a:rPr lang="en-US" sz="1800" dirty="0" smtClean="0">
                <a:latin typeface="Comic Sans MS" panose="030F0702030302020204" pitchFamily="66" charset="0"/>
                <a:hlinkClick r:id="rId3"/>
              </a:rPr>
              <a:t>Hertz’s wireless experiment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Implication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553200" cy="403860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A magnetic field will be produced in empty space if there is a changing electric field. </a:t>
            </a:r>
          </a:p>
          <a:p>
            <a:pPr marL="0" indent="0" eaLnBrk="1" hangingPunct="1"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(correction to Ampere’s law)</a:t>
            </a:r>
          </a:p>
          <a:p>
            <a:pPr eaLnBrk="1" hangingPunct="1"/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This magnetic field will be changing.  (initially there was none!)</a:t>
            </a:r>
          </a:p>
          <a:p>
            <a:pPr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The changing magnetic field will produce a changing  electric field. (Faraday)</a:t>
            </a:r>
          </a:p>
          <a:p>
            <a:pPr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This changing electric field 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produces a new changing magnetic field.</a:t>
            </a:r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362200" y="51816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362200" y="53340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362200" y="54864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362200" y="56388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0" name="Picture 8" descr="FG32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957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yf_Figure_29_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814251"/>
            <a:ext cx="28860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FG32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 antenna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86200" y="4495800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We have changed the magnetic field near the antenna 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5638800" y="28956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168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Hook up an </a:t>
            </a:r>
          </a:p>
          <a:p>
            <a:pPr eaLnBrk="1" hangingPunct="1"/>
            <a:r>
              <a:rPr lang="en-US" altLang="en-US"/>
              <a:t>AC source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62400" y="55626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An electric field results!  This is the start of a “radiation field.”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Look at the cross section</a:t>
            </a:r>
          </a:p>
        </p:txBody>
      </p:sp>
      <p:pic>
        <p:nvPicPr>
          <p:cNvPr id="10243" name="Picture 4" descr="FG32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971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FG32_0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101600" y="5410200"/>
            <a:ext cx="558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E and B are perpendicular (transverse) </a:t>
            </a:r>
          </a:p>
          <a:p>
            <a:pPr eaLnBrk="1" hangingPunct="1"/>
            <a:r>
              <a:rPr lang="en-US" altLang="en-US" dirty="0"/>
              <a:t>We say that the waves are “polarized.”</a:t>
            </a:r>
          </a:p>
          <a:p>
            <a:pPr eaLnBrk="1" hangingPunct="1"/>
            <a:r>
              <a:rPr lang="en-US" altLang="en-US" dirty="0"/>
              <a:t>E and B are in phase (peaks and zeros align)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91200" y="1371600"/>
            <a:ext cx="3351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Called:</a:t>
            </a:r>
          </a:p>
          <a:p>
            <a:pPr eaLnBrk="1" hangingPunct="1"/>
            <a:r>
              <a:rPr lang="en-US" altLang="en-US"/>
              <a:t>“Electromagnetic Waves”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2225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/>
              <a:t>Accelerating electric charges give rise to electromagnetic waves</a:t>
            </a:r>
          </a:p>
        </p:txBody>
      </p:sp>
      <p:pic>
        <p:nvPicPr>
          <p:cNvPr id="26626" name="Picture 2" descr="http://upload.wikimedia.org/wikipedia/commons/4/4c/Electromagneticwave3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85" y="2562224"/>
            <a:ext cx="28670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5495032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"Electromagneticwave3D" by </a:t>
            </a:r>
            <a:r>
              <a:rPr lang="en-US" sz="1200" dirty="0" err="1"/>
              <a:t>Lookang</a:t>
            </a:r>
            <a:r>
              <a:rPr lang="en-US" sz="1200" dirty="0"/>
              <a:t> many thanks </a:t>
            </a:r>
            <a:endParaRPr lang="en-US" sz="1200" dirty="0" smtClean="0"/>
          </a:p>
          <a:p>
            <a:r>
              <a:rPr lang="en-US" sz="1200" dirty="0" smtClean="0"/>
              <a:t>to </a:t>
            </a:r>
            <a:r>
              <a:rPr lang="en-US" sz="1200" dirty="0"/>
              <a:t>Fu-</a:t>
            </a:r>
            <a:r>
              <a:rPr lang="en-US" sz="1200" dirty="0" err="1"/>
              <a:t>Kwun</a:t>
            </a:r>
            <a:r>
              <a:rPr lang="en-US" sz="1200" dirty="0"/>
              <a:t> Hwang and author of Easy Java Simulation </a:t>
            </a:r>
            <a:endParaRPr lang="en-US" sz="1200" dirty="0" smtClean="0"/>
          </a:p>
          <a:p>
            <a:r>
              <a:rPr lang="en-US" sz="1200" dirty="0" smtClean="0"/>
              <a:t>= </a:t>
            </a:r>
            <a:r>
              <a:rPr lang="en-US" sz="1200" dirty="0"/>
              <a:t>Francisco </a:t>
            </a:r>
            <a:r>
              <a:rPr lang="en-US" sz="1200" dirty="0" err="1"/>
              <a:t>Esquembre</a:t>
            </a:r>
            <a:r>
              <a:rPr lang="en-US" sz="1200" dirty="0"/>
              <a:t> - Own work. Licensed under </a:t>
            </a:r>
            <a:endParaRPr lang="en-US" sz="1200" dirty="0" smtClean="0"/>
          </a:p>
          <a:p>
            <a:r>
              <a:rPr lang="en-US" sz="1200" dirty="0" smtClean="0"/>
              <a:t>CC </a:t>
            </a:r>
            <a:r>
              <a:rPr lang="en-US" sz="1200" dirty="0"/>
              <a:t>BY-SA 3.0 via Wikimedia Commons - </a:t>
            </a:r>
            <a:r>
              <a:rPr lang="en-US" sz="800" dirty="0"/>
              <a:t>http://commons.wikimedia.org/wiki/File:Electromagneticwave3D.gif#/media/File:Electromagneticwave3D.gif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Angular Dependence of Intensity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267200" cy="4611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This shows the angular dependence of the radiation intensity produced by a dipole antenna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intensity and power radiated are a maximum in a plane that is perpendicular to the antenna and passing through its midpoint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intensity varies 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(sin</a:t>
            </a:r>
            <a:r>
              <a:rPr lang="en-US" altLang="en-US" sz="2400" baseline="30000" smtClean="0"/>
              <a:t>2</a:t>
            </a:r>
            <a:r>
              <a:rPr lang="en-US" altLang="en-US" sz="2400" smtClean="0"/>
              <a:t> </a:t>
            </a:r>
            <a:r>
              <a:rPr lang="en-US" altLang="en-US" sz="2400" i="1" smtClean="0">
                <a:cs typeface="Arial" panose="020B0604020202020204" pitchFamily="34" charset="0"/>
              </a:rPr>
              <a:t>θ</a:t>
            </a:r>
            <a:r>
              <a:rPr lang="en-US" altLang="en-US" sz="2400" smtClean="0">
                <a:latin typeface="Symbol" panose="05050102010706020507" pitchFamily="18" charset="2"/>
              </a:rPr>
              <a:t>)</a:t>
            </a:r>
            <a:r>
              <a:rPr lang="en-US" altLang="en-US" sz="2400" smtClean="0"/>
              <a:t> / </a:t>
            </a:r>
            <a:r>
              <a:rPr lang="en-US" altLang="en-US" sz="2400" i="1" smtClean="0"/>
              <a:t>r</a:t>
            </a:r>
            <a:r>
              <a:rPr lang="en-US" altLang="en-US" sz="2400" baseline="30000" smtClean="0"/>
              <a:t>2</a:t>
            </a:r>
            <a:endParaRPr lang="en-US" altLang="en-US" sz="2400" smtClean="0"/>
          </a:p>
        </p:txBody>
      </p:sp>
      <p:pic>
        <p:nvPicPr>
          <p:cNvPr id="11268" name="Picture 4" descr="34-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362200"/>
            <a:ext cx="3810000" cy="327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Harmonic Plane Waves</a:t>
            </a:r>
          </a:p>
        </p:txBody>
      </p:sp>
      <p:pic>
        <p:nvPicPr>
          <p:cNvPr id="12291" name="Picture 3" descr="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8438"/>
            <a:ext cx="3810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1638"/>
            <a:ext cx="3810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43400" y="2743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84263" y="1066800"/>
            <a:ext cx="112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At t = 0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66800" y="3810000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At x = 0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1981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6670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362200" y="3048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l</a:t>
            </a:r>
            <a:endParaRPr lang="en-US" alt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638800" y="1524000"/>
            <a:ext cx="2647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l = </a:t>
            </a:r>
            <a:r>
              <a:rPr lang="en-US" altLang="en-US"/>
              <a:t>spatial period or</a:t>
            </a:r>
          </a:p>
          <a:p>
            <a:r>
              <a:rPr lang="en-US" altLang="en-US"/>
              <a:t>        wavelength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19812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667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362200" y="57912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T</a:t>
            </a:r>
            <a:endParaRPr lang="en-US" alt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715000" y="5638800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T = </a:t>
            </a:r>
            <a:r>
              <a:rPr lang="en-US" altLang="en-US"/>
              <a:t>temporal period</a:t>
            </a:r>
          </a:p>
        </p:txBody>
      </p:sp>
      <p:graphicFrame>
        <p:nvGraphicFramePr>
          <p:cNvPr id="12304" name="Object 17"/>
          <p:cNvGraphicFramePr>
            <a:graphicFrameLocks noChangeAspect="1"/>
          </p:cNvGraphicFramePr>
          <p:nvPr/>
        </p:nvGraphicFramePr>
        <p:xfrm>
          <a:off x="5313363" y="3886200"/>
          <a:ext cx="33480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4" imgW="1497950" imgH="393529" progId="Equation.DSMT4">
                  <p:embed/>
                </p:oleObj>
              </mc:Choice>
              <mc:Fallback>
                <p:oleObj name="Equation" r:id="rId4" imgW="1497950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886200"/>
                        <a:ext cx="334803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6629400" y="4953000"/>
            <a:ext cx="6858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4479925" y="53752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</a:t>
            </a:r>
          </a:p>
        </p:txBody>
      </p:sp>
      <p:graphicFrame>
        <p:nvGraphicFramePr>
          <p:cNvPr id="12307" name="Object 21"/>
          <p:cNvGraphicFramePr>
            <a:graphicFrameLocks noChangeAspect="1"/>
          </p:cNvGraphicFramePr>
          <p:nvPr/>
        </p:nvGraphicFramePr>
        <p:xfrm>
          <a:off x="533400" y="1371600"/>
          <a:ext cx="3159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3159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3"/>
          <p:cNvGraphicFramePr>
            <a:graphicFrameLocks noChangeAspect="1"/>
          </p:cNvGraphicFramePr>
          <p:nvPr/>
        </p:nvGraphicFramePr>
        <p:xfrm>
          <a:off x="533400" y="4191000"/>
          <a:ext cx="3159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3159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Applying Faraday to radiation</a:t>
            </a:r>
          </a:p>
        </p:txBody>
      </p:sp>
      <p:pic>
        <p:nvPicPr>
          <p:cNvPr id="13315" name="Picture 3" descr="FG32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648200" y="1676400"/>
          <a:ext cx="27971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4" imgW="1091726" imgH="393529" progId="Equation.DSMT4">
                  <p:embed/>
                </p:oleObj>
              </mc:Choice>
              <mc:Fallback>
                <p:oleObj name="Equation" r:id="rId4" imgW="109172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27971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743200" y="2819400"/>
          <a:ext cx="56388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6" imgW="2298700" imgH="292100" progId="Equation.DSMT4">
                  <p:embed/>
                </p:oleObj>
              </mc:Choice>
              <mc:Fallback>
                <p:oleObj name="Equation" r:id="rId6" imgW="22987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19400"/>
                        <a:ext cx="56388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405313" y="3581400"/>
          <a:ext cx="24685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8" imgW="1040948" imgH="393529" progId="Equation.DSMT4">
                  <p:embed/>
                </p:oleObj>
              </mc:Choice>
              <mc:Fallback>
                <p:oleObj name="Equation" r:id="rId8" imgW="1040948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3581400"/>
                        <a:ext cx="24685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267200" y="4572000"/>
          <a:ext cx="281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Equation" r:id="rId10" imgW="1180588" imgH="393529" progId="Equation.DSMT4">
                  <p:embed/>
                </p:oleObj>
              </mc:Choice>
              <mc:Fallback>
                <p:oleObj name="Equation" r:id="rId10" imgW="1180588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2819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4648200" y="5638800"/>
          <a:ext cx="19050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Equation" r:id="rId12" imgW="698197" imgH="393529" progId="Equation.DSMT4">
                  <p:embed/>
                </p:oleObj>
              </mc:Choice>
              <mc:Fallback>
                <p:oleObj name="Equation" r:id="rId12" imgW="698197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638800"/>
                        <a:ext cx="19050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2&quot;&gt;&lt;object type=&quot;3&quot; unique_id=&quot;11406&quot;&gt;&lt;property id=&quot;20148&quot; value=&quot;5&quot;/&gt;&lt;property id=&quot;20300&quot; value=&quot;Slide 1 - &amp;quot;in integral form&amp;quot;&quot;/&gt;&lt;property id=&quot;20307&quot; value=&quot;265&quot;/&gt;&lt;/object&gt;&lt;object type=&quot;3&quot; unique_id=&quot;11407&quot;&gt;&lt;property id=&quot;20148&quot; value=&quot;5&quot;/&gt;&lt;property id=&quot;20300&quot; value=&quot;Slide 2 - &amp;quot;Maxwell’s Equation’s in free space  (no charge or current)&amp;quot;&quot;/&gt;&lt;property id=&quot;20307&quot; value=&quot;266&quot;/&gt;&lt;/object&gt;&lt;object type=&quot;3&quot; unique_id=&quot;11408&quot;&gt;&lt;property id=&quot;20148&quot; value=&quot;5&quot;/&gt;&lt;property id=&quot;20300&quot; value=&quot;Slide 3 - &amp;quot;Hertz’s Experiment&amp;quot;&quot;/&gt;&lt;property id=&quot;20307&quot; value=&quot;288&quot;/&gt;&lt;/object&gt;&lt;object type=&quot;3&quot; unique_id=&quot;11409&quot;&gt;&lt;property id=&quot;20148&quot; value=&quot;5&quot;/&gt;&lt;property id=&quot;20300&quot; value=&quot;Slide 4 - &amp;quot;Implication &amp;quot;&quot;/&gt;&lt;property id=&quot;20307&quot; value=&quot;267&quot;/&gt;&lt;/object&gt;&lt;object type=&quot;3&quot; unique_id=&quot;11410&quot;&gt;&lt;property id=&quot;20148&quot; value=&quot;5&quot;/&gt;&lt;property id=&quot;20300&quot; value=&quot;Slide 5 - &amp;quot;An antenna&amp;quot;&quot;/&gt;&lt;property id=&quot;20307&quot; value=&quot;268&quot;/&gt;&lt;/object&gt;&lt;object type=&quot;3&quot; unique_id=&quot;11411&quot;&gt;&lt;property id=&quot;20148&quot; value=&quot;5&quot;/&gt;&lt;property id=&quot;20300&quot; value=&quot;Slide 6 - &amp;quot;Look at the cross section&amp;quot;&quot;/&gt;&lt;property id=&quot;20307&quot; value=&quot;269&quot;/&gt;&lt;/object&gt;&lt;object type=&quot;3&quot; unique_id=&quot;11412&quot;&gt;&lt;property id=&quot;20148&quot; value=&quot;5&quot;/&gt;&lt;property id=&quot;20300&quot; value=&quot;Slide 7 - &amp;quot;Angular Dependence of Intensity&amp;quot;&quot;/&gt;&lt;property id=&quot;20307&quot; value=&quot;293&quot;/&gt;&lt;/object&gt;&lt;object type=&quot;3&quot; unique_id=&quot;11413&quot;&gt;&lt;property id=&quot;20148&quot; value=&quot;5&quot;/&gt;&lt;property id=&quot;20300&quot; value=&quot;Slide 8 - &amp;quot;Harmonic Plane Waves&amp;quot;&quot;/&gt;&lt;property id=&quot;20307&quot; value=&quot;258&quot;/&gt;&lt;/object&gt;&lt;object type=&quot;3&quot; unique_id=&quot;11414&quot;&gt;&lt;property id=&quot;20148&quot; value=&quot;5&quot;/&gt;&lt;property id=&quot;20300&quot; value=&quot;Slide 9 - &amp;quot;Applying Faraday to radiation&amp;quot;&quot;/&gt;&lt;property id=&quot;20307&quot; value=&quot;271&quot;/&gt;&lt;/object&gt;&lt;object type=&quot;3&quot; unique_id=&quot;11415&quot;&gt;&lt;property id=&quot;20148&quot; value=&quot;5&quot;/&gt;&lt;property id=&quot;20300&quot; value=&quot;Slide 10 - &amp;quot;Applying Ampere to radiation&amp;quot;&quot;/&gt;&lt;property id=&quot;20307&quot; value=&quot;272&quot;/&gt;&lt;/object&gt;&lt;object type=&quot;3&quot; unique_id=&quot;11416&quot;&gt;&lt;property id=&quot;20148&quot; value=&quot;5&quot;/&gt;&lt;property id=&quot;20300&quot; value=&quot;Slide 11 - &amp;quot;Fields are functions of both position (x) and time (t)&amp;quot;&quot;/&gt;&lt;property id=&quot;20307&quot; value=&quot;273&quot;/&gt;&lt;/object&gt;&lt;object type=&quot;3&quot; unique_id=&quot;11417&quot;&gt;&lt;property id=&quot;20148&quot; value=&quot;5&quot;/&gt;&lt;property id=&quot;20300&quot; value=&quot;Slide 12 - &amp;quot;The Trial Solution&amp;quot;&quot;/&gt;&lt;property id=&quot;20307&quot; value=&quot;289&quot;/&gt;&lt;/object&gt;&lt;object type=&quot;3&quot; unique_id=&quot;11418&quot;&gt;&lt;property id=&quot;20148&quot; value=&quot;5&quot;/&gt;&lt;property id=&quot;20300&quot; value=&quot;Slide 13 - &amp;quot;The trial solution &amp;quot;&quot;/&gt;&lt;property id=&quot;20307&quot; value=&quot;275&quot;/&gt;&lt;/object&gt;&lt;object type=&quot;3&quot; unique_id=&quot;11419&quot;&gt;&lt;property id=&quot;20148&quot; value=&quot;5&quot;/&gt;&lt;property id=&quot;20300&quot; value=&quot;Slide 14 - &amp;quot;The speed of light  (or any other electromagnetic radiation)&amp;quot;&quot;/&gt;&lt;property id=&quot;20307&quot; value=&quot;276&quot;/&gt;&lt;/object&gt;&lt;object type=&quot;3&quot; unique_id=&quot;11420&quot;&gt;&lt;property id=&quot;20148&quot; value=&quot;5&quot;/&gt;&lt;property id=&quot;20300&quot; value=&quot;Slide 15 - &amp;quot;The electromagnetic spectrum&amp;quot;&quot;/&gt;&lt;property id=&quot;20307&quot; value=&quot;277&quot;/&gt;&lt;/object&gt;&lt;object type=&quot;3&quot; unique_id=&quot;11421&quot;&gt;&lt;property id=&quot;20148&quot; value=&quot;5&quot;/&gt;&lt;property id=&quot;20300&quot; value=&quot;Slide 16&quot;/&gt;&lt;property id=&quot;20307&quot; value=&quot;294&quot;/&gt;&lt;/object&gt;&lt;object type=&quot;3&quot; unique_id=&quot;11422&quot;&gt;&lt;property id=&quot;20148&quot; value=&quot;5&quot;/&gt;&lt;property id=&quot;20300&quot; value=&quot;Slide 17 - &amp;quot;Another look&amp;quot;&quot;/&gt;&lt;property id=&quot;20307&quot; value=&quot;278&quot;/&gt;&lt;/object&gt;&lt;object type=&quot;3&quot; unique_id=&quot;11423&quot;&gt;&lt;property id=&quot;20148&quot; value=&quot;5&quot;/&gt;&lt;property id=&quot;20300&quot; value=&quot;Slide 18 - &amp;quot;Energy in Waves&amp;quot;&quot;/&gt;&lt;property id=&quot;20307&quot; value=&quot;279&quot;/&gt;&lt;/object&gt;&lt;object type=&quot;3&quot; unique_id=&quot;11424&quot;&gt;&lt;property id=&quot;20148&quot; value=&quot;5&quot;/&gt;&lt;property id=&quot;20300&quot; value=&quot;Slide 19 - &amp;quot;Poynting Vector&amp;quot;&quot;/&gt;&lt;property id=&quot;20307&quot; value=&quot;280&quot;/&gt;&lt;/object&gt;&lt;object type=&quot;3&quot; unique_id=&quot;11425&quot;&gt;&lt;property id=&quot;20148&quot; value=&quot;5&quot;/&gt;&lt;property id=&quot;20300&quot; value=&quot;Slide 20 - &amp;quot;Intensity&amp;quot;&quot;/&gt;&lt;property id=&quot;20307&quot; value=&quot;291&quot;/&gt;&lt;/object&gt;&lt;object type=&quot;3&quot; unique_id=&quot;11426&quot;&gt;&lt;property id=&quot;20148&quot; value=&quot;5&quot;/&gt;&lt;property id=&quot;20300&quot; value=&quot;Slide 21 - &amp;quot;Radiation Pressure&amp;quot;&quot;/&gt;&lt;property id=&quot;20307&quot; value=&quot;281&quot;/&gt;&lt;/object&gt;&lt;object type=&quot;3&quot; unique_id=&quot;11427&quot;&gt;&lt;property id=&quot;20148&quot; value=&quot;5&quot;/&gt;&lt;property id=&quot;20300&quot; value=&quot;Slide 22 - &amp;quot;Pressure and Momentum&amp;quot;&quot;/&gt;&lt;property id=&quot;20307&quot; value=&quot;292&quot;/&gt;&lt;/object&gt;&lt;object type=&quot;3&quot; unique_id=&quot;72128&quot;&gt;&lt;property id=&quot;20148&quot; value=&quot;5&quot;/&gt;&lt;property id=&quot;20300&quot; value=&quot;Slide 23&quot;/&gt;&lt;property id=&quot;20307&quot; value=&quot;295&quot;/&gt;&lt;/object&gt;&lt;object type=&quot;3&quot; unique_id=&quot;72269&quot;&gt;&lt;property id=&quot;20148&quot; value=&quot;5&quot;/&gt;&lt;property id=&quot;20300&quot; value=&quot;Slide 24&quot;/&gt;&lt;property id=&quot;20307&quot; value=&quot;296&quot;/&gt;&lt;/object&gt;&lt;object type=&quot;3&quot; unique_id=&quot;72270&quot;&gt;&lt;property id=&quot;20148&quot; value=&quot;5&quot;/&gt;&lt;property id=&quot;20300&quot; value=&quot;Slide 25&quot;/&gt;&lt;property id=&quot;20307&quot; value=&quot;297&quot;/&gt;&lt;/object&gt;&lt;object type=&quot;3&quot; unique_id=&quot;72632&quot;&gt;&lt;property id=&quot;20148&quot; value=&quot;5&quot;/&gt;&lt;property id=&quot;20300&quot; value=&quot;Slide 26&quot;/&gt;&lt;property id=&quot;20307&quot; value=&quot;298&quot;/&gt;&lt;/object&gt;&lt;object type=&quot;3&quot; unique_id=&quot;72633&quot;&gt;&lt;property id=&quot;20148&quot; value=&quot;5&quot;/&gt;&lt;property id=&quot;20300&quot; value=&quot;Slide 27&quot;/&gt;&lt;property id=&quot;20307&quot; value=&quot;299&quot;/&gt;&lt;/object&gt;&lt;object type=&quot;3&quot; unique_id=&quot;72808&quot;&gt;&lt;property id=&quot;20148&quot; value=&quot;5&quot;/&gt;&lt;property id=&quot;20300&quot; value=&quot;Slide 28&quot;/&gt;&lt;property id=&quot;20307&quot; value=&quot;300&quot;/&gt;&lt;/object&gt;&lt;/object&gt;&lt;object type=&quot;8&quot; unique_id=&quot;114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8431</TotalTime>
  <Words>1190</Words>
  <Application>Microsoft Office PowerPoint</Application>
  <PresentationFormat>On-screen Show (4:3)</PresentationFormat>
  <Paragraphs>199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Symbol</vt:lpstr>
      <vt:lpstr>Times New Roman</vt:lpstr>
      <vt:lpstr>Default Design</vt:lpstr>
      <vt:lpstr>Equation</vt:lpstr>
      <vt:lpstr>Photo Editor Photo</vt:lpstr>
      <vt:lpstr>in integral form</vt:lpstr>
      <vt:lpstr>Maxwell’s Equation’s in free space  (no charge or current)</vt:lpstr>
      <vt:lpstr>Hertz’s Experiment</vt:lpstr>
      <vt:lpstr>Implication </vt:lpstr>
      <vt:lpstr>An antenna</vt:lpstr>
      <vt:lpstr>Look at the cross section</vt:lpstr>
      <vt:lpstr>Angular Dependence of Intensity</vt:lpstr>
      <vt:lpstr>Harmonic Plane Waves</vt:lpstr>
      <vt:lpstr>Applying Faraday to radiation</vt:lpstr>
      <vt:lpstr>Applying Ampere to radiation</vt:lpstr>
      <vt:lpstr>Fields are functions of both position (x) and time (t)</vt:lpstr>
      <vt:lpstr>The Trial Solution</vt:lpstr>
      <vt:lpstr>The trial solution </vt:lpstr>
      <vt:lpstr>The speed of light  (or any other electromagnetic radiation)</vt:lpstr>
      <vt:lpstr>The electromagnetic spectrum</vt:lpstr>
      <vt:lpstr>PowerPoint Presentation</vt:lpstr>
      <vt:lpstr>Another look</vt:lpstr>
      <vt:lpstr>Energy in Waves</vt:lpstr>
      <vt:lpstr>Poynting Vector</vt:lpstr>
      <vt:lpstr>Intensity</vt:lpstr>
      <vt:lpstr>Radiation Pressure</vt:lpstr>
      <vt:lpstr>Pressure and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Maxwell’s Equation’s in integral form</dc:title>
  <dc:creator>devine</dc:creator>
  <cp:lastModifiedBy>Binek</cp:lastModifiedBy>
  <cp:revision>80</cp:revision>
  <dcterms:created xsi:type="dcterms:W3CDTF">2002-03-29T02:05:28Z</dcterms:created>
  <dcterms:modified xsi:type="dcterms:W3CDTF">2016-04-21T19:17:42Z</dcterms:modified>
</cp:coreProperties>
</file>