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78" r:id="rId15"/>
    <p:sldId id="279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CD04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09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png"/><Relationship Id="rId4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12" Type="http://schemas.openxmlformats.org/officeDocument/2006/relationships/image" Target="../media/image67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11" Type="http://schemas.openxmlformats.org/officeDocument/2006/relationships/image" Target="../media/image66.wmf"/><Relationship Id="rId5" Type="http://schemas.openxmlformats.org/officeDocument/2006/relationships/image" Target="../media/image60.wmf"/><Relationship Id="rId10" Type="http://schemas.openxmlformats.org/officeDocument/2006/relationships/image" Target="../media/image65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70.wmf"/><Relationship Id="rId7" Type="http://schemas.openxmlformats.org/officeDocument/2006/relationships/image" Target="../media/image58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11" Type="http://schemas.openxmlformats.org/officeDocument/2006/relationships/image" Target="../media/image77.wmf"/><Relationship Id="rId5" Type="http://schemas.openxmlformats.org/officeDocument/2006/relationships/image" Target="../media/image72.wmf"/><Relationship Id="rId10" Type="http://schemas.openxmlformats.org/officeDocument/2006/relationships/image" Target="../media/image76.wmf"/><Relationship Id="rId4" Type="http://schemas.openxmlformats.org/officeDocument/2006/relationships/image" Target="../media/image71.wmf"/><Relationship Id="rId9" Type="http://schemas.openxmlformats.org/officeDocument/2006/relationships/image" Target="../media/image7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7" Type="http://schemas.openxmlformats.org/officeDocument/2006/relationships/image" Target="../media/image84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image" Target="../media/image103.wmf"/><Relationship Id="rId3" Type="http://schemas.openxmlformats.org/officeDocument/2006/relationships/image" Target="../media/image93.wmf"/><Relationship Id="rId7" Type="http://schemas.openxmlformats.org/officeDocument/2006/relationships/image" Target="../media/image97.wmf"/><Relationship Id="rId12" Type="http://schemas.openxmlformats.org/officeDocument/2006/relationships/image" Target="../media/image102.wmf"/><Relationship Id="rId2" Type="http://schemas.openxmlformats.org/officeDocument/2006/relationships/image" Target="../media/image92.wmf"/><Relationship Id="rId16" Type="http://schemas.openxmlformats.org/officeDocument/2006/relationships/image" Target="../media/image106.wmf"/><Relationship Id="rId1" Type="http://schemas.openxmlformats.org/officeDocument/2006/relationships/image" Target="../media/image91.wmf"/><Relationship Id="rId6" Type="http://schemas.openxmlformats.org/officeDocument/2006/relationships/image" Target="../media/image96.wmf"/><Relationship Id="rId11" Type="http://schemas.openxmlformats.org/officeDocument/2006/relationships/image" Target="../media/image101.wmf"/><Relationship Id="rId5" Type="http://schemas.openxmlformats.org/officeDocument/2006/relationships/image" Target="../media/image95.wmf"/><Relationship Id="rId15" Type="http://schemas.openxmlformats.org/officeDocument/2006/relationships/image" Target="../media/image105.wmf"/><Relationship Id="rId10" Type="http://schemas.openxmlformats.org/officeDocument/2006/relationships/image" Target="../media/image100.wmf"/><Relationship Id="rId4" Type="http://schemas.openxmlformats.org/officeDocument/2006/relationships/image" Target="../media/image94.wmf"/><Relationship Id="rId9" Type="http://schemas.openxmlformats.org/officeDocument/2006/relationships/image" Target="../media/image99.wmf"/><Relationship Id="rId14" Type="http://schemas.openxmlformats.org/officeDocument/2006/relationships/image" Target="../media/image10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png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7" Type="http://schemas.openxmlformats.org/officeDocument/2006/relationships/image" Target="../media/image119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6" Type="http://schemas.openxmlformats.org/officeDocument/2006/relationships/image" Target="../media/image118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6" Type="http://schemas.openxmlformats.org/officeDocument/2006/relationships/image" Target="../media/image124.wmf"/><Relationship Id="rId5" Type="http://schemas.openxmlformats.org/officeDocument/2006/relationships/image" Target="../media/image119.wmf"/><Relationship Id="rId4" Type="http://schemas.openxmlformats.org/officeDocument/2006/relationships/image" Target="../media/image1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3" Type="http://schemas.openxmlformats.org/officeDocument/2006/relationships/image" Target="../media/image127.wmf"/><Relationship Id="rId7" Type="http://schemas.openxmlformats.org/officeDocument/2006/relationships/image" Target="../media/image131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Relationship Id="rId9" Type="http://schemas.openxmlformats.org/officeDocument/2006/relationships/image" Target="../media/image13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19.wmf"/><Relationship Id="rId1" Type="http://schemas.openxmlformats.org/officeDocument/2006/relationships/image" Target="../media/image134.wmf"/><Relationship Id="rId4" Type="http://schemas.openxmlformats.org/officeDocument/2006/relationships/image" Target="../media/image136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3" Type="http://schemas.openxmlformats.org/officeDocument/2006/relationships/image" Target="../media/image139.wmf"/><Relationship Id="rId7" Type="http://schemas.openxmlformats.org/officeDocument/2006/relationships/image" Target="../media/image143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6" Type="http://schemas.openxmlformats.org/officeDocument/2006/relationships/image" Target="../media/image142.wmf"/><Relationship Id="rId5" Type="http://schemas.openxmlformats.org/officeDocument/2006/relationships/image" Target="../media/image141.wmf"/><Relationship Id="rId10" Type="http://schemas.openxmlformats.org/officeDocument/2006/relationships/image" Target="../media/image146.wmf"/><Relationship Id="rId4" Type="http://schemas.openxmlformats.org/officeDocument/2006/relationships/image" Target="../media/image140.wmf"/><Relationship Id="rId9" Type="http://schemas.openxmlformats.org/officeDocument/2006/relationships/image" Target="../media/image14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3.wmf"/><Relationship Id="rId1" Type="http://schemas.openxmlformats.org/officeDocument/2006/relationships/image" Target="../media/image14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5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7" Type="http://schemas.openxmlformats.org/officeDocument/2006/relationships/image" Target="../media/image51.wmf"/><Relationship Id="rId2" Type="http://schemas.openxmlformats.org/officeDocument/2006/relationships/image" Target="../media/image39.wmf"/><Relationship Id="rId1" Type="http://schemas.openxmlformats.org/officeDocument/2006/relationships/image" Target="../media/image28.wmf"/><Relationship Id="rId6" Type="http://schemas.openxmlformats.org/officeDocument/2006/relationships/image" Target="../media/image32.wmf"/><Relationship Id="rId5" Type="http://schemas.openxmlformats.org/officeDocument/2006/relationships/image" Target="../media/image50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C757132-94D3-44B1-9203-FDC6FF4A9254}" type="datetimeFigureOut">
              <a:rPr lang="en-US"/>
              <a:pPr>
                <a:defRPr/>
              </a:pPr>
              <a:t>11/2/2012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EE32589-36BE-48A1-A052-F91DCD990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995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B8F510D-0942-47BA-B75A-621013B545B0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A13AE8E-71EC-4097-8B5B-9CA00961BE95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C38438F-A12A-47DD-9D63-4019073F0E5A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5D3B54B-29F2-46AF-8F78-82C91DB77BDD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EACD3AF-CB81-4099-AFE3-E9E8833CF51C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FD3EF86-17D6-4B5A-8360-B4333570DF2D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C250F71-69ED-43EE-893A-430CAD08A323}" type="slidenum">
              <a:rPr lang="en-US" smtClean="0"/>
              <a:pPr eaLnBrk="1" hangingPunct="1"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62E2ACC-169F-45C3-82EC-333AF104305F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7E25128-17C1-4939-9365-17051C604E70}" type="slidenum">
              <a:rPr lang="en-US" smtClean="0"/>
              <a:pPr eaLnBrk="1" hangingPunct="1"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5ED123-814E-4337-BC4C-8A0501645585}" type="slidenum">
              <a:rPr lang="en-US" smtClean="0"/>
              <a:pPr eaLnBrk="1" hangingPunct="1"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D450FAE-593C-449E-A006-03E0B469E436}" type="slidenum">
              <a:rPr lang="en-US" smtClean="0"/>
              <a:pPr eaLnBrk="1" hangingPunct="1"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F2D3C28-2155-4E26-8AC3-AD3425499E9C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3DAF358-4E59-4978-BDE1-F41763273FBF}" type="slidenum">
              <a:rPr lang="en-US" smtClean="0"/>
              <a:pPr eaLnBrk="1" hangingPunct="1"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905B8D7-78A4-4481-9B19-54A5401CFCED}" type="slidenum">
              <a:rPr lang="en-US" smtClean="0"/>
              <a:pPr eaLnBrk="1" hangingPunct="1"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3635267-E258-49ED-93CD-3BC2F4C1E7CE}" type="slidenum">
              <a:rPr lang="en-US" smtClean="0"/>
              <a:pPr eaLnBrk="1" hangingPunct="1"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3E65DD3-C510-4902-9E48-74A7F1C90C2B}" type="slidenum">
              <a:rPr lang="en-US" smtClean="0"/>
              <a:pPr eaLnBrk="1" hangingPunct="1"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90683F1-220A-4706-A908-85A1BF17D9B4}" type="slidenum">
              <a:rPr lang="en-US" smtClean="0"/>
              <a:pPr eaLnBrk="1" hangingPunct="1"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E631A20-EAB3-4594-BC4A-236FCA1A89A6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8B04109-87B3-4741-B47C-0F801E696887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6FFAEA6-2770-46E2-8410-CAD8D3C2000E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B726945-F93D-4F91-BD27-B0D0E41FFA9B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B3FD3F3-0F64-49E8-A78F-1691C4DABB86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9A73023-F9CB-4E36-926F-CC5C5ECF93E3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7E7EB79-560F-4386-A708-3313778784BD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83E48-037D-4090-B20C-306192173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2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2D4E7-8882-46F9-82FD-D1594FBC3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8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38818-569A-4A9C-AFCF-CB7461A57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7782B-1871-4761-89CE-F285C3D9D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6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ACAB5-2B5F-45F2-84CF-4831A8538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5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7ACDA-60D9-4E5A-AB7C-9B422E6DE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2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80456-AFBE-41A9-8624-0E4114E7C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3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2850C-986E-4D04-84B7-4E6B71B9D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9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C498C-0023-46C6-97EA-9DC450FA1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8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866BF-7A45-409E-B026-C0BAEBD7A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ED7B9-3891-46C0-90D7-ACD82A359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7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CEF0BE0-E32D-42E2-9EEE-BAE2E95D3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0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7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40.wmf"/><Relationship Id="rId5" Type="http://schemas.openxmlformats.org/officeDocument/2006/relationships/image" Target="../media/image28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2.png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54.wmf"/><Relationship Id="rId4" Type="http://schemas.openxmlformats.org/officeDocument/2006/relationships/image" Target="../media/image1.gif"/><Relationship Id="rId9" Type="http://schemas.openxmlformats.org/officeDocument/2006/relationships/oleObject" Target="../embeddings/oleObject6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60.wmf"/><Relationship Id="rId18" Type="http://schemas.openxmlformats.org/officeDocument/2006/relationships/oleObject" Target="../embeddings/oleObject69.bin"/><Relationship Id="rId26" Type="http://schemas.openxmlformats.org/officeDocument/2006/relationships/image" Target="../media/image66.wmf"/><Relationship Id="rId3" Type="http://schemas.openxmlformats.org/officeDocument/2006/relationships/notesSlide" Target="../notesSlides/notesSlide12.xml"/><Relationship Id="rId21" Type="http://schemas.openxmlformats.org/officeDocument/2006/relationships/oleObject" Target="../embeddings/oleObject71.bin"/><Relationship Id="rId7" Type="http://schemas.openxmlformats.org/officeDocument/2006/relationships/image" Target="../media/image57.wmf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62.wmf"/><Relationship Id="rId25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8.bin"/><Relationship Id="rId20" Type="http://schemas.openxmlformats.org/officeDocument/2006/relationships/image" Target="../media/image63.wmf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59.wmf"/><Relationship Id="rId24" Type="http://schemas.openxmlformats.org/officeDocument/2006/relationships/image" Target="../media/image65.wmf"/><Relationship Id="rId5" Type="http://schemas.openxmlformats.org/officeDocument/2006/relationships/image" Target="../media/image56.wmf"/><Relationship Id="rId15" Type="http://schemas.openxmlformats.org/officeDocument/2006/relationships/image" Target="../media/image61.wmf"/><Relationship Id="rId23" Type="http://schemas.openxmlformats.org/officeDocument/2006/relationships/oleObject" Target="../embeddings/oleObject72.bin"/><Relationship Id="rId28" Type="http://schemas.openxmlformats.org/officeDocument/2006/relationships/image" Target="../media/image67.wmf"/><Relationship Id="rId10" Type="http://schemas.openxmlformats.org/officeDocument/2006/relationships/oleObject" Target="../embeddings/oleObject65.bin"/><Relationship Id="rId19" Type="http://schemas.openxmlformats.org/officeDocument/2006/relationships/oleObject" Target="../embeddings/oleObject70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58.wmf"/><Relationship Id="rId14" Type="http://schemas.openxmlformats.org/officeDocument/2006/relationships/oleObject" Target="../embeddings/oleObject67.bin"/><Relationship Id="rId22" Type="http://schemas.openxmlformats.org/officeDocument/2006/relationships/image" Target="../media/image64.wmf"/><Relationship Id="rId27" Type="http://schemas.openxmlformats.org/officeDocument/2006/relationships/oleObject" Target="../embeddings/oleObject7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82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75.wmf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79.bin"/><Relationship Id="rId17" Type="http://schemas.openxmlformats.org/officeDocument/2006/relationships/image" Target="../media/image58.wmf"/><Relationship Id="rId25" Type="http://schemas.openxmlformats.org/officeDocument/2006/relationships/image" Target="../media/image7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1.bin"/><Relationship Id="rId20" Type="http://schemas.openxmlformats.org/officeDocument/2006/relationships/oleObject" Target="../embeddings/oleObject83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71.wmf"/><Relationship Id="rId24" Type="http://schemas.openxmlformats.org/officeDocument/2006/relationships/oleObject" Target="../embeddings/oleObject85.bin"/><Relationship Id="rId5" Type="http://schemas.openxmlformats.org/officeDocument/2006/relationships/image" Target="../media/image68.wmf"/><Relationship Id="rId15" Type="http://schemas.openxmlformats.org/officeDocument/2006/relationships/image" Target="../media/image73.wmf"/><Relationship Id="rId23" Type="http://schemas.openxmlformats.org/officeDocument/2006/relationships/image" Target="../media/image76.wmf"/><Relationship Id="rId10" Type="http://schemas.openxmlformats.org/officeDocument/2006/relationships/oleObject" Target="../embeddings/oleObject78.bin"/><Relationship Id="rId19" Type="http://schemas.openxmlformats.org/officeDocument/2006/relationships/image" Target="../media/image74.wmf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0.wmf"/><Relationship Id="rId14" Type="http://schemas.openxmlformats.org/officeDocument/2006/relationships/oleObject" Target="../embeddings/oleObject80.bin"/><Relationship Id="rId22" Type="http://schemas.openxmlformats.org/officeDocument/2006/relationships/oleObject" Target="../embeddings/oleObject8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oleObject" Target="../embeddings/oleObject90.bin"/><Relationship Id="rId18" Type="http://schemas.openxmlformats.org/officeDocument/2006/relationships/image" Target="../media/image84.wmf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87.bin"/><Relationship Id="rId12" Type="http://schemas.openxmlformats.org/officeDocument/2006/relationships/image" Target="../media/image81.wmf"/><Relationship Id="rId17" Type="http://schemas.openxmlformats.org/officeDocument/2006/relationships/oleObject" Target="../embeddings/oleObject9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3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8.wmf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6.bin"/><Relationship Id="rId15" Type="http://schemas.openxmlformats.org/officeDocument/2006/relationships/oleObject" Target="../embeddings/oleObject91.bin"/><Relationship Id="rId10" Type="http://schemas.openxmlformats.org/officeDocument/2006/relationships/image" Target="../media/image80.wmf"/><Relationship Id="rId4" Type="http://schemas.openxmlformats.org/officeDocument/2006/relationships/image" Target="../media/image1.gif"/><Relationship Id="rId9" Type="http://schemas.openxmlformats.org/officeDocument/2006/relationships/oleObject" Target="../embeddings/oleObject88.bin"/><Relationship Id="rId14" Type="http://schemas.openxmlformats.org/officeDocument/2006/relationships/image" Target="../media/image8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image" Target="../media/image89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86.wmf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88.wmf"/><Relationship Id="rId5" Type="http://schemas.openxmlformats.org/officeDocument/2006/relationships/image" Target="../media/image85.wmf"/><Relationship Id="rId15" Type="http://schemas.openxmlformats.org/officeDocument/2006/relationships/image" Target="../media/image90.wmf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3.bin"/><Relationship Id="rId9" Type="http://schemas.openxmlformats.org/officeDocument/2006/relationships/image" Target="../media/image87.wmf"/><Relationship Id="rId14" Type="http://schemas.openxmlformats.org/officeDocument/2006/relationships/oleObject" Target="../embeddings/oleObject9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image" Target="../media/image95.wmf"/><Relationship Id="rId18" Type="http://schemas.openxmlformats.org/officeDocument/2006/relationships/oleObject" Target="../embeddings/oleObject106.bin"/><Relationship Id="rId26" Type="http://schemas.openxmlformats.org/officeDocument/2006/relationships/oleObject" Target="../embeddings/oleObject110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99.wmf"/><Relationship Id="rId34" Type="http://schemas.openxmlformats.org/officeDocument/2006/relationships/oleObject" Target="../embeddings/oleObject114.bin"/><Relationship Id="rId7" Type="http://schemas.openxmlformats.org/officeDocument/2006/relationships/image" Target="../media/image92.wmf"/><Relationship Id="rId12" Type="http://schemas.openxmlformats.org/officeDocument/2006/relationships/oleObject" Target="../embeddings/oleObject103.bin"/><Relationship Id="rId17" Type="http://schemas.openxmlformats.org/officeDocument/2006/relationships/image" Target="../media/image97.wmf"/><Relationship Id="rId25" Type="http://schemas.openxmlformats.org/officeDocument/2006/relationships/image" Target="../media/image101.wmf"/><Relationship Id="rId33" Type="http://schemas.openxmlformats.org/officeDocument/2006/relationships/image" Target="../media/image10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5.bin"/><Relationship Id="rId20" Type="http://schemas.openxmlformats.org/officeDocument/2006/relationships/oleObject" Target="../embeddings/oleObject107.bin"/><Relationship Id="rId29" Type="http://schemas.openxmlformats.org/officeDocument/2006/relationships/image" Target="../media/image103.wmf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0.bin"/><Relationship Id="rId11" Type="http://schemas.openxmlformats.org/officeDocument/2006/relationships/image" Target="../media/image94.wmf"/><Relationship Id="rId24" Type="http://schemas.openxmlformats.org/officeDocument/2006/relationships/oleObject" Target="../embeddings/oleObject109.bin"/><Relationship Id="rId32" Type="http://schemas.openxmlformats.org/officeDocument/2006/relationships/oleObject" Target="../embeddings/oleObject113.bin"/><Relationship Id="rId5" Type="http://schemas.openxmlformats.org/officeDocument/2006/relationships/image" Target="../media/image91.wmf"/><Relationship Id="rId15" Type="http://schemas.openxmlformats.org/officeDocument/2006/relationships/image" Target="../media/image96.wmf"/><Relationship Id="rId23" Type="http://schemas.openxmlformats.org/officeDocument/2006/relationships/image" Target="../media/image100.wmf"/><Relationship Id="rId28" Type="http://schemas.openxmlformats.org/officeDocument/2006/relationships/oleObject" Target="../embeddings/oleObject111.bin"/><Relationship Id="rId10" Type="http://schemas.openxmlformats.org/officeDocument/2006/relationships/oleObject" Target="../embeddings/oleObject102.bin"/><Relationship Id="rId19" Type="http://schemas.openxmlformats.org/officeDocument/2006/relationships/image" Target="../media/image98.wmf"/><Relationship Id="rId31" Type="http://schemas.openxmlformats.org/officeDocument/2006/relationships/image" Target="../media/image104.wmf"/><Relationship Id="rId4" Type="http://schemas.openxmlformats.org/officeDocument/2006/relationships/oleObject" Target="../embeddings/oleObject99.bin"/><Relationship Id="rId9" Type="http://schemas.openxmlformats.org/officeDocument/2006/relationships/image" Target="../media/image93.wmf"/><Relationship Id="rId14" Type="http://schemas.openxmlformats.org/officeDocument/2006/relationships/oleObject" Target="../embeddings/oleObject104.bin"/><Relationship Id="rId22" Type="http://schemas.openxmlformats.org/officeDocument/2006/relationships/oleObject" Target="../embeddings/oleObject108.bin"/><Relationship Id="rId27" Type="http://schemas.openxmlformats.org/officeDocument/2006/relationships/image" Target="../media/image102.wmf"/><Relationship Id="rId30" Type="http://schemas.openxmlformats.org/officeDocument/2006/relationships/oleObject" Target="../embeddings/oleObject112.bin"/><Relationship Id="rId35" Type="http://schemas.openxmlformats.org/officeDocument/2006/relationships/image" Target="../media/image10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0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07.png"/><Relationship Id="rId5" Type="http://schemas.openxmlformats.org/officeDocument/2006/relationships/image" Target="../media/image52.png"/><Relationship Id="rId4" Type="http://schemas.openxmlformats.org/officeDocument/2006/relationships/oleObject" Target="../embeddings/oleObject11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8.bin"/><Relationship Id="rId13" Type="http://schemas.openxmlformats.org/officeDocument/2006/relationships/image" Target="../media/image113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10.wmf"/><Relationship Id="rId12" Type="http://schemas.openxmlformats.org/officeDocument/2006/relationships/oleObject" Target="../embeddings/oleObject1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17.bin"/><Relationship Id="rId11" Type="http://schemas.openxmlformats.org/officeDocument/2006/relationships/image" Target="../media/image112.wmf"/><Relationship Id="rId5" Type="http://schemas.openxmlformats.org/officeDocument/2006/relationships/image" Target="../media/image109.wmf"/><Relationship Id="rId10" Type="http://schemas.openxmlformats.org/officeDocument/2006/relationships/oleObject" Target="../embeddings/oleObject119.bin"/><Relationship Id="rId4" Type="http://schemas.openxmlformats.org/officeDocument/2006/relationships/oleObject" Target="../embeddings/oleObject116.bin"/><Relationship Id="rId9" Type="http://schemas.openxmlformats.org/officeDocument/2006/relationships/image" Target="../media/image11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13" Type="http://schemas.openxmlformats.org/officeDocument/2006/relationships/image" Target="../media/image117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14.wmf"/><Relationship Id="rId12" Type="http://schemas.openxmlformats.org/officeDocument/2006/relationships/oleObject" Target="../embeddings/oleObject125.bin"/><Relationship Id="rId17" Type="http://schemas.openxmlformats.org/officeDocument/2006/relationships/image" Target="../media/image11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7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22.bin"/><Relationship Id="rId11" Type="http://schemas.openxmlformats.org/officeDocument/2006/relationships/image" Target="../media/image116.wmf"/><Relationship Id="rId5" Type="http://schemas.openxmlformats.org/officeDocument/2006/relationships/image" Target="../media/image113.wmf"/><Relationship Id="rId15" Type="http://schemas.openxmlformats.org/officeDocument/2006/relationships/image" Target="../media/image118.wmf"/><Relationship Id="rId10" Type="http://schemas.openxmlformats.org/officeDocument/2006/relationships/oleObject" Target="../embeddings/oleObject124.bin"/><Relationship Id="rId4" Type="http://schemas.openxmlformats.org/officeDocument/2006/relationships/oleObject" Target="../embeddings/oleObject121.bin"/><Relationship Id="rId9" Type="http://schemas.openxmlformats.org/officeDocument/2006/relationships/image" Target="../media/image115.wmf"/><Relationship Id="rId14" Type="http://schemas.openxmlformats.org/officeDocument/2006/relationships/oleObject" Target="../embeddings/oleObject12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13" Type="http://schemas.openxmlformats.org/officeDocument/2006/relationships/oleObject" Target="../embeddings/oleObject132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21.wmf"/><Relationship Id="rId12" Type="http://schemas.openxmlformats.org/officeDocument/2006/relationships/image" Target="../media/image12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4.wmf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29.bin"/><Relationship Id="rId11" Type="http://schemas.openxmlformats.org/officeDocument/2006/relationships/oleObject" Target="../embeddings/oleObject131.bin"/><Relationship Id="rId5" Type="http://schemas.openxmlformats.org/officeDocument/2006/relationships/image" Target="../media/image120.wmf"/><Relationship Id="rId15" Type="http://schemas.openxmlformats.org/officeDocument/2006/relationships/oleObject" Target="../embeddings/oleObject133.bin"/><Relationship Id="rId10" Type="http://schemas.openxmlformats.org/officeDocument/2006/relationships/image" Target="../media/image1.gif"/><Relationship Id="rId4" Type="http://schemas.openxmlformats.org/officeDocument/2006/relationships/oleObject" Target="../embeddings/oleObject128.bin"/><Relationship Id="rId9" Type="http://schemas.openxmlformats.org/officeDocument/2006/relationships/image" Target="../media/image122.wmf"/><Relationship Id="rId14" Type="http://schemas.openxmlformats.org/officeDocument/2006/relationships/image" Target="../media/image11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13" Type="http://schemas.openxmlformats.org/officeDocument/2006/relationships/image" Target="../media/image129.wmf"/><Relationship Id="rId18" Type="http://schemas.openxmlformats.org/officeDocument/2006/relationships/oleObject" Target="../embeddings/oleObject141.bin"/><Relationship Id="rId3" Type="http://schemas.openxmlformats.org/officeDocument/2006/relationships/notesSlide" Target="../notesSlides/notesSlide21.xml"/><Relationship Id="rId21" Type="http://schemas.openxmlformats.org/officeDocument/2006/relationships/image" Target="../media/image133.wmf"/><Relationship Id="rId7" Type="http://schemas.openxmlformats.org/officeDocument/2006/relationships/image" Target="../media/image126.wmf"/><Relationship Id="rId12" Type="http://schemas.openxmlformats.org/officeDocument/2006/relationships/oleObject" Target="../embeddings/oleObject138.bin"/><Relationship Id="rId17" Type="http://schemas.openxmlformats.org/officeDocument/2006/relationships/image" Target="../media/image13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0.bin"/><Relationship Id="rId20" Type="http://schemas.openxmlformats.org/officeDocument/2006/relationships/oleObject" Target="../embeddings/oleObject142.bin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35.bin"/><Relationship Id="rId11" Type="http://schemas.openxmlformats.org/officeDocument/2006/relationships/image" Target="../media/image128.wmf"/><Relationship Id="rId5" Type="http://schemas.openxmlformats.org/officeDocument/2006/relationships/image" Target="../media/image125.wmf"/><Relationship Id="rId15" Type="http://schemas.openxmlformats.org/officeDocument/2006/relationships/image" Target="../media/image130.wmf"/><Relationship Id="rId10" Type="http://schemas.openxmlformats.org/officeDocument/2006/relationships/oleObject" Target="../embeddings/oleObject137.bin"/><Relationship Id="rId19" Type="http://schemas.openxmlformats.org/officeDocument/2006/relationships/image" Target="../media/image132.wmf"/><Relationship Id="rId4" Type="http://schemas.openxmlformats.org/officeDocument/2006/relationships/oleObject" Target="../embeddings/oleObject134.bin"/><Relationship Id="rId9" Type="http://schemas.openxmlformats.org/officeDocument/2006/relationships/image" Target="../media/image127.wmf"/><Relationship Id="rId14" Type="http://schemas.openxmlformats.org/officeDocument/2006/relationships/oleObject" Target="../embeddings/oleObject139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5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1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44.bin"/><Relationship Id="rId11" Type="http://schemas.openxmlformats.org/officeDocument/2006/relationships/image" Target="../media/image136.wmf"/><Relationship Id="rId5" Type="http://schemas.openxmlformats.org/officeDocument/2006/relationships/image" Target="../media/image134.wmf"/><Relationship Id="rId10" Type="http://schemas.openxmlformats.org/officeDocument/2006/relationships/oleObject" Target="../embeddings/oleObject146.bin"/><Relationship Id="rId4" Type="http://schemas.openxmlformats.org/officeDocument/2006/relationships/oleObject" Target="../embeddings/oleObject143.bin"/><Relationship Id="rId9" Type="http://schemas.openxmlformats.org/officeDocument/2006/relationships/image" Target="../media/image13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9.bin"/><Relationship Id="rId13" Type="http://schemas.openxmlformats.org/officeDocument/2006/relationships/image" Target="../media/image141.wmf"/><Relationship Id="rId18" Type="http://schemas.openxmlformats.org/officeDocument/2006/relationships/oleObject" Target="../embeddings/oleObject154.bin"/><Relationship Id="rId3" Type="http://schemas.openxmlformats.org/officeDocument/2006/relationships/notesSlide" Target="../notesSlides/notesSlide23.xml"/><Relationship Id="rId21" Type="http://schemas.openxmlformats.org/officeDocument/2006/relationships/image" Target="../media/image145.wmf"/><Relationship Id="rId7" Type="http://schemas.openxmlformats.org/officeDocument/2006/relationships/image" Target="../media/image138.wmf"/><Relationship Id="rId12" Type="http://schemas.openxmlformats.org/officeDocument/2006/relationships/oleObject" Target="../embeddings/oleObject151.bin"/><Relationship Id="rId17" Type="http://schemas.openxmlformats.org/officeDocument/2006/relationships/image" Target="../media/image14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3.bin"/><Relationship Id="rId20" Type="http://schemas.openxmlformats.org/officeDocument/2006/relationships/oleObject" Target="../embeddings/oleObject155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48.bin"/><Relationship Id="rId11" Type="http://schemas.openxmlformats.org/officeDocument/2006/relationships/image" Target="../media/image140.wmf"/><Relationship Id="rId5" Type="http://schemas.openxmlformats.org/officeDocument/2006/relationships/image" Target="../media/image137.wmf"/><Relationship Id="rId15" Type="http://schemas.openxmlformats.org/officeDocument/2006/relationships/image" Target="../media/image142.wmf"/><Relationship Id="rId23" Type="http://schemas.openxmlformats.org/officeDocument/2006/relationships/image" Target="../media/image146.wmf"/><Relationship Id="rId10" Type="http://schemas.openxmlformats.org/officeDocument/2006/relationships/oleObject" Target="../embeddings/oleObject150.bin"/><Relationship Id="rId19" Type="http://schemas.openxmlformats.org/officeDocument/2006/relationships/image" Target="../media/image144.wmf"/><Relationship Id="rId4" Type="http://schemas.openxmlformats.org/officeDocument/2006/relationships/oleObject" Target="../embeddings/oleObject147.bin"/><Relationship Id="rId9" Type="http://schemas.openxmlformats.org/officeDocument/2006/relationships/image" Target="../media/image139.wmf"/><Relationship Id="rId14" Type="http://schemas.openxmlformats.org/officeDocument/2006/relationships/oleObject" Target="../embeddings/oleObject152.bin"/><Relationship Id="rId22" Type="http://schemas.openxmlformats.org/officeDocument/2006/relationships/oleObject" Target="../embeddings/oleObject15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58.bin"/><Relationship Id="rId5" Type="http://schemas.openxmlformats.org/officeDocument/2006/relationships/image" Target="../media/image146.wmf"/><Relationship Id="rId4" Type="http://schemas.openxmlformats.org/officeDocument/2006/relationships/oleObject" Target="../embeddings/oleObject15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hyperlink" Target="http://stthd7.pc.uni-koeln.de/guggen/LEGE.html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20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28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26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1.wmf"/><Relationship Id="rId5" Type="http://schemas.openxmlformats.org/officeDocument/2006/relationships/image" Target="../media/image5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37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35.w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23" Type="http://schemas.openxmlformats.org/officeDocument/2006/relationships/image" Target="../media/image36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5.bin"/><Relationship Id="rId22" Type="http://schemas.openxmlformats.org/officeDocument/2006/relationships/oleObject" Target="../embeddings/oleObject3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3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42.wmf"/><Relationship Id="rId18" Type="http://schemas.openxmlformats.org/officeDocument/2006/relationships/oleObject" Target="../embeddings/oleObject49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46.wmf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1.wmf"/><Relationship Id="rId5" Type="http://schemas.openxmlformats.org/officeDocument/2006/relationships/image" Target="../media/image48.png"/><Relationship Id="rId15" Type="http://schemas.openxmlformats.org/officeDocument/2006/relationships/image" Target="../media/image43.wmf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45.wmf"/><Relationship Id="rId4" Type="http://schemas.openxmlformats.org/officeDocument/2006/relationships/image" Target="../media/image47.gif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3476625" y="5410200"/>
            <a:ext cx="5562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762000" y="3581400"/>
            <a:ext cx="8077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981200" y="304800"/>
            <a:ext cx="5334000" cy="647700"/>
            <a:chOff x="1056" y="192"/>
            <a:chExt cx="3360" cy="408"/>
          </a:xfrm>
        </p:grpSpPr>
        <p:sp>
          <p:nvSpPr>
            <p:cNvPr id="2077" name="Rectangle 8"/>
            <p:cNvSpPr>
              <a:spLocks noChangeArrowheads="1"/>
            </p:cNvSpPr>
            <p:nvPr/>
          </p:nvSpPr>
          <p:spPr bwMode="auto">
            <a:xfrm>
              <a:off x="1056" y="192"/>
              <a:ext cx="3360" cy="40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" name="Text Box 9"/>
            <p:cNvSpPr txBox="1">
              <a:spLocks noChangeArrowheads="1"/>
            </p:cNvSpPr>
            <p:nvPr/>
          </p:nvSpPr>
          <p:spPr bwMode="auto">
            <a:xfrm>
              <a:off x="1488" y="234"/>
              <a:ext cx="2569" cy="28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Thermodynamic Potentials</a:t>
              </a:r>
            </a:p>
          </p:txBody>
        </p:sp>
      </p:grp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85800" y="1371600"/>
            <a:ext cx="437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Why are thermodynamic potentials useful</a:t>
            </a:r>
          </a:p>
        </p:txBody>
      </p:sp>
      <p:pic>
        <p:nvPicPr>
          <p:cNvPr id="2061" name="Picture 13" descr="Question mark with shadow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266825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Oval 14"/>
          <p:cNvSpPr>
            <a:spLocks noChangeArrowheads="1"/>
          </p:cNvSpPr>
          <p:nvPr/>
        </p:nvSpPr>
        <p:spPr bwMode="auto">
          <a:xfrm rot="-2632602">
            <a:off x="304800" y="14478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 rot="-2632602">
            <a:off x="838200" y="21336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219200" y="205740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Consider U=U(T,V)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1295400" y="2514600"/>
            <a:ext cx="7613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Complete knowledge</a:t>
            </a:r>
            <a:r>
              <a:rPr lang="en-US"/>
              <a:t> of equilibrium properties of a simple thermodynamic</a:t>
            </a:r>
          </a:p>
          <a:p>
            <a:pPr eaLnBrk="1" hangingPunct="1"/>
            <a:r>
              <a:rPr lang="en-US"/>
              <a:t>System </a:t>
            </a:r>
            <a:r>
              <a:rPr lang="en-US">
                <a:solidFill>
                  <a:srgbClr val="FF0000"/>
                </a:solidFill>
              </a:rPr>
              <a:t>requires in addition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355725" y="3236913"/>
            <a:ext cx="1130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P=P(T,V)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514600" y="3248025"/>
            <a:ext cx="187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equation of state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838200" y="37338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U=U(T,V)  and P=P(T,V)</a:t>
            </a: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3657600" y="3810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3962400" y="3733800"/>
            <a:ext cx="4768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complete knowledge of equilibrium properties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81000" y="5105400"/>
            <a:ext cx="1085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However</a:t>
            </a:r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1343025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2000250" y="40767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1352550" y="4724400"/>
            <a:ext cx="4133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1371600" y="4343400"/>
            <a:ext cx="421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U(T,V) is not a thermodynamic potential</a:t>
            </a:r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 flipH="1">
            <a:off x="2438400" y="4667250"/>
            <a:ext cx="30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 rot="-2632602">
            <a:off x="838200" y="5653088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1066800" y="5576888"/>
            <a:ext cx="3568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We are going to show: U=U(S,V) </a:t>
            </a:r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4591050" y="565308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4879975" y="5538788"/>
            <a:ext cx="4264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600"/>
              <a:t>complete knowledge</a:t>
            </a:r>
            <a:r>
              <a:rPr lang="en-US"/>
              <a:t> </a:t>
            </a:r>
            <a:r>
              <a:rPr lang="en-US" sz="1600"/>
              <a:t>of equilibrium properties</a:t>
            </a:r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>
            <a:off x="3895725" y="5943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>
            <a:off x="3905250" y="6553200"/>
            <a:ext cx="3409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3924300" y="6172200"/>
            <a:ext cx="348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U(S,V): thermodynamic potential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3" grpId="0" animBg="1"/>
      <p:bldP spid="2071" grpId="0" animBg="1"/>
      <p:bldP spid="2060" grpId="0"/>
      <p:bldP spid="2062" grpId="0" animBg="1"/>
      <p:bldP spid="2063" grpId="0" animBg="1"/>
      <p:bldP spid="2064" grpId="0"/>
      <p:bldP spid="2065" grpId="0"/>
      <p:bldP spid="2066" grpId="0"/>
      <p:bldP spid="2067" grpId="0"/>
      <p:bldP spid="2068" grpId="0"/>
      <p:bldP spid="2069" grpId="0" animBg="1"/>
      <p:bldP spid="2070" grpId="0"/>
      <p:bldP spid="2073" grpId="0" animBg="1"/>
      <p:bldP spid="2074" grpId="0" animBg="1"/>
      <p:bldP spid="2075" grpId="0" animBg="1"/>
      <p:bldP spid="2076" grpId="0"/>
      <p:bldP spid="2078" grpId="0" animBg="1"/>
      <p:bldP spid="2079" grpId="0" animBg="1"/>
      <p:bldP spid="2080" grpId="0"/>
      <p:bldP spid="2081" grpId="0" animBg="1"/>
      <p:bldP spid="2082" grpId="0"/>
      <p:bldP spid="2084" grpId="0" animBg="1"/>
      <p:bldP spid="2085" grpId="0" animBg="1"/>
      <p:bldP spid="208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1889125" y="4784725"/>
            <a:ext cx="3078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accent2"/>
                </a:solidFill>
              </a:rPr>
              <a:t>Equation of state derived from F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736725" y="2474913"/>
            <a:ext cx="249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Note: U derived from F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09600" y="457200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S(T,V)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 rot="-2632602">
            <a:off x="333375" y="561975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3048000" y="347663"/>
          <a:ext cx="10668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Equation" r:id="rId4" imgW="685502" imgH="406224" progId="Equation.3">
                  <p:embed/>
                </p:oleObj>
              </mc:Choice>
              <mc:Fallback>
                <p:oleObj name="Equation" r:id="rId4" imgW="685502" imgH="40622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47663"/>
                        <a:ext cx="106680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447800" y="457200"/>
            <a:ext cx="164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obtained from </a:t>
            </a:r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4191000" y="533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4648200" y="304800"/>
          <a:ext cx="426720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Equation" r:id="rId6" imgW="2222500" imgH="381000" progId="Equation.3">
                  <p:embed/>
                </p:oleObj>
              </mc:Choice>
              <mc:Fallback>
                <p:oleObj name="Equation" r:id="rId6" imgW="2222500" imgH="3810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4800"/>
                        <a:ext cx="4267200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79450" y="1309688"/>
            <a:ext cx="857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U(T,V)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447800" y="1309688"/>
            <a:ext cx="2571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obtained from U=F+TS </a:t>
            </a:r>
          </a:p>
        </p:txBody>
      </p:sp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3886200" y="1143000"/>
          <a:ext cx="139382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Equation" r:id="rId8" imgW="787058" imgH="406224" progId="Equation.3">
                  <p:embed/>
                </p:oleObj>
              </mc:Choice>
              <mc:Fallback>
                <p:oleObj name="Equation" r:id="rId8" imgW="787058" imgH="406224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143000"/>
                        <a:ext cx="139382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5334000" y="1371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5943600" y="1295400"/>
          <a:ext cx="23304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Equation" r:id="rId10" imgW="1155700" imgH="190500" progId="Equation.3">
                  <p:embed/>
                </p:oleObj>
              </mc:Choice>
              <mc:Fallback>
                <p:oleObj name="Equation" r:id="rId10" imgW="1155700" imgH="1905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295400"/>
                        <a:ext cx="23304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685800" y="1981200"/>
            <a:ext cx="354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Heat capacity at constant volume</a:t>
            </a:r>
          </a:p>
        </p:txBody>
      </p:sp>
      <p:graphicFrame>
        <p:nvGraphicFramePr>
          <p:cNvPr id="11280" name="Object 16"/>
          <p:cNvGraphicFramePr>
            <a:graphicFrameLocks noChangeAspect="1"/>
          </p:cNvGraphicFramePr>
          <p:nvPr/>
        </p:nvGraphicFramePr>
        <p:xfrm>
          <a:off x="762000" y="3048000"/>
          <a:ext cx="2339975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Equation" r:id="rId12" imgW="1091726" imgH="406224" progId="Equation.3">
                  <p:embed/>
                </p:oleObj>
              </mc:Choice>
              <mc:Fallback>
                <p:oleObj name="Equation" r:id="rId12" imgW="1091726" imgH="406224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048000"/>
                        <a:ext cx="2339975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18288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1828800" y="28194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746125" y="4456113"/>
            <a:ext cx="2660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Isothermal bulk modulus</a:t>
            </a:r>
          </a:p>
        </p:txBody>
      </p:sp>
      <p:graphicFrame>
        <p:nvGraphicFramePr>
          <p:cNvPr id="11285" name="Object 21"/>
          <p:cNvGraphicFramePr>
            <a:graphicFrameLocks noChangeAspect="1"/>
          </p:cNvGraphicFramePr>
          <p:nvPr/>
        </p:nvGraphicFramePr>
        <p:xfrm>
          <a:off x="838200" y="5257800"/>
          <a:ext cx="1490663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Equation" r:id="rId14" imgW="888614" imgH="406224" progId="Equation.3">
                  <p:embed/>
                </p:oleObj>
              </mc:Choice>
              <mc:Fallback>
                <p:oleObj name="Equation" r:id="rId14" imgW="888614" imgH="406224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257800"/>
                        <a:ext cx="1490663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19812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1981200" y="51054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289" name="Object 25"/>
          <p:cNvGraphicFramePr>
            <a:graphicFrameLocks noChangeAspect="1"/>
          </p:cNvGraphicFramePr>
          <p:nvPr/>
        </p:nvGraphicFramePr>
        <p:xfrm>
          <a:off x="2336800" y="5246688"/>
          <a:ext cx="232092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Equation" r:id="rId16" imgW="1384300" imgH="393700" progId="Equation.3">
                  <p:embed/>
                </p:oleObj>
              </mc:Choice>
              <mc:Fallback>
                <p:oleObj name="Equation" r:id="rId16" imgW="1384300" imgH="3937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5246688"/>
                        <a:ext cx="2320925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7239000" y="5334000"/>
            <a:ext cx="552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8" grpId="0"/>
      <p:bldP spid="11283" grpId="0"/>
      <p:bldP spid="11268" grpId="0"/>
      <p:bldP spid="11269" grpId="0" animBg="1"/>
      <p:bldP spid="11271" grpId="0"/>
      <p:bldP spid="11272" grpId="0" animBg="1"/>
      <p:bldP spid="11274" grpId="0"/>
      <p:bldP spid="11275" grpId="0"/>
      <p:bldP spid="11277" grpId="0" animBg="1"/>
      <p:bldP spid="11279" grpId="0"/>
      <p:bldP spid="11281" grpId="0" animBg="1"/>
      <p:bldP spid="11282" grpId="0" animBg="1"/>
      <p:bldP spid="11284" grpId="0"/>
      <p:bldP spid="11286" grpId="0" animBg="1"/>
      <p:bldP spid="11287" grpId="0" animBg="1"/>
      <p:bldP spid="112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7" name="Rectangle 51" descr="Wide upward diagonal"/>
          <p:cNvSpPr>
            <a:spLocks noChangeArrowheads="1"/>
          </p:cNvSpPr>
          <p:nvPr/>
        </p:nvSpPr>
        <p:spPr bwMode="auto">
          <a:xfrm>
            <a:off x="685800" y="3962400"/>
            <a:ext cx="3810000" cy="27432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04863" y="4114800"/>
            <a:ext cx="3581400" cy="2468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/>
              <a:t>System</a:t>
            </a:r>
          </a:p>
          <a:p>
            <a:pPr algn="ctr"/>
            <a:r>
              <a:rPr lang="en-US">
                <a:sym typeface="Symbol" pitchFamily="18" charset="2"/>
              </a:rPr>
              <a:t></a:t>
            </a:r>
          </a:p>
          <a:p>
            <a:pPr algn="ctr"/>
            <a:endParaRPr lang="en-US">
              <a:sym typeface="Symbol" pitchFamily="18" charset="2"/>
            </a:endParaRPr>
          </a:p>
          <a:p>
            <a:pPr algn="ctr"/>
            <a:endParaRPr lang="en-US">
              <a:sym typeface="Symbol" pitchFamily="18" charset="2"/>
            </a:endParaRP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1262063" y="5572125"/>
            <a:ext cx="27432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  <a:p>
            <a:pPr algn="ctr"/>
            <a:r>
              <a:rPr lang="en-US" b="1"/>
              <a:t>Heat Reservoir R</a:t>
            </a: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1447800" y="304800"/>
            <a:ext cx="6172200" cy="647700"/>
            <a:chOff x="768" y="192"/>
            <a:chExt cx="3888" cy="408"/>
          </a:xfrm>
        </p:grpSpPr>
        <p:sp>
          <p:nvSpPr>
            <p:cNvPr id="12333" name="Rectangle 5"/>
            <p:cNvSpPr>
              <a:spLocks noChangeArrowheads="1"/>
            </p:cNvSpPr>
            <p:nvPr/>
          </p:nvSpPr>
          <p:spPr bwMode="auto">
            <a:xfrm>
              <a:off x="768" y="192"/>
              <a:ext cx="3888" cy="40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4" name="Text Box 6"/>
            <p:cNvSpPr txBox="1">
              <a:spLocks noChangeArrowheads="1"/>
            </p:cNvSpPr>
            <p:nvPr/>
          </p:nvSpPr>
          <p:spPr bwMode="auto">
            <a:xfrm>
              <a:off x="1008" y="234"/>
              <a:ext cx="34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Systems in Contact with  Reservoirs</a:t>
              </a:r>
            </a:p>
          </p:txBody>
        </p:sp>
      </p:grp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685800" y="1295400"/>
            <a:ext cx="6384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Entropy statement of 2</a:t>
            </a:r>
            <a:r>
              <a:rPr lang="en-US" baseline="30000"/>
              <a:t>nd</a:t>
            </a:r>
            <a:r>
              <a:rPr lang="en-US"/>
              <a:t> law: entropy always increased in an </a:t>
            </a:r>
          </a:p>
          <a:p>
            <a:pPr eaLnBrk="1" hangingPunct="1"/>
            <a:r>
              <a:rPr lang="en-US"/>
              <a:t>                                                adiabatically isolated system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 rot="-2632602">
            <a:off x="304800" y="13716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28600" y="2286000"/>
            <a:ext cx="841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What can we say about evolution of systems which are not adiabatically isolated  </a:t>
            </a:r>
          </a:p>
        </p:txBody>
      </p:sp>
      <p:pic>
        <p:nvPicPr>
          <p:cNvPr id="14347" name="Picture 11" descr="Question mark with shadow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425" y="2181225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Oval 14"/>
          <p:cNvSpPr>
            <a:spLocks noChangeArrowheads="1"/>
          </p:cNvSpPr>
          <p:nvPr/>
        </p:nvSpPr>
        <p:spPr bwMode="auto">
          <a:xfrm rot="-2632602">
            <a:off x="409575" y="3000375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2068513" y="4297363"/>
            <a:ext cx="1143000" cy="1274762"/>
            <a:chOff x="1303" y="2707"/>
            <a:chExt cx="720" cy="803"/>
          </a:xfrm>
        </p:grpSpPr>
        <p:sp>
          <p:nvSpPr>
            <p:cNvPr id="12328" name="Rectangle 16"/>
            <p:cNvSpPr>
              <a:spLocks noChangeArrowheads="1"/>
            </p:cNvSpPr>
            <p:nvPr/>
          </p:nvSpPr>
          <p:spPr bwMode="auto">
            <a:xfrm rot="-5400000">
              <a:off x="1615" y="2491"/>
              <a:ext cx="96" cy="72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29" name="Group 17"/>
            <p:cNvGrpSpPr>
              <a:grpSpLocks/>
            </p:cNvGrpSpPr>
            <p:nvPr/>
          </p:nvGrpSpPr>
          <p:grpSpPr bwMode="auto">
            <a:xfrm rot="-5400000">
              <a:off x="1261" y="2749"/>
              <a:ext cx="803" cy="720"/>
              <a:chOff x="1008" y="2208"/>
              <a:chExt cx="1536" cy="720"/>
            </a:xfrm>
          </p:grpSpPr>
          <p:sp>
            <p:nvSpPr>
              <p:cNvPr id="12330" name="Line 18"/>
              <p:cNvSpPr>
                <a:spLocks noChangeShapeType="1"/>
              </p:cNvSpPr>
              <p:nvPr/>
            </p:nvSpPr>
            <p:spPr bwMode="auto">
              <a:xfrm>
                <a:off x="1022" y="2208"/>
                <a:ext cx="0" cy="72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1" name="Line 19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153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2" name="Line 20"/>
              <p:cNvSpPr>
                <a:spLocks noChangeShapeType="1"/>
              </p:cNvSpPr>
              <p:nvPr/>
            </p:nvSpPr>
            <p:spPr bwMode="auto">
              <a:xfrm>
                <a:off x="1008" y="2928"/>
                <a:ext cx="153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300" name="Text Box 26"/>
          <p:cNvSpPr txBox="1">
            <a:spLocks noChangeArrowheads="1"/>
          </p:cNvSpPr>
          <p:nvPr/>
        </p:nvSpPr>
        <p:spPr bwMode="auto">
          <a:xfrm>
            <a:off x="2089150" y="5589588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 b="1">
                <a:solidFill>
                  <a:schemeClr val="bg1"/>
                </a:solidFill>
              </a:rPr>
              <a:t>T=const.</a:t>
            </a:r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2393950" y="3276600"/>
            <a:ext cx="488950" cy="1173163"/>
            <a:chOff x="1508" y="2064"/>
            <a:chExt cx="308" cy="739"/>
          </a:xfrm>
        </p:grpSpPr>
        <p:graphicFrame>
          <p:nvGraphicFramePr>
            <p:cNvPr id="12322" name="Object 38"/>
            <p:cNvGraphicFramePr>
              <a:graphicFrameLocks noChangeAspect="1"/>
            </p:cNvGraphicFramePr>
            <p:nvPr/>
          </p:nvGraphicFramePr>
          <p:xfrm>
            <a:off x="1508" y="2064"/>
            <a:ext cx="308" cy="4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7" name="Photo Editor Photo" r:id="rId5" imgW="1123810" imgH="1647619" progId="MSPhotoEd.3">
                    <p:embed/>
                  </p:oleObj>
                </mc:Choice>
                <mc:Fallback>
                  <p:oleObj name="Photo Editor Photo" r:id="rId5" imgW="1123810" imgH="1647619" progId="MSPhotoEd.3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8" y="2064"/>
                          <a:ext cx="308" cy="4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323" name="Group 31"/>
            <p:cNvGrpSpPr>
              <a:grpSpLocks/>
            </p:cNvGrpSpPr>
            <p:nvPr/>
          </p:nvGrpSpPr>
          <p:grpSpPr bwMode="auto">
            <a:xfrm rot="-5400000">
              <a:off x="1481" y="2563"/>
              <a:ext cx="336" cy="144"/>
              <a:chOff x="1344" y="2572"/>
              <a:chExt cx="960" cy="184"/>
            </a:xfrm>
          </p:grpSpPr>
          <p:sp>
            <p:nvSpPr>
              <p:cNvPr id="12325" name="Line 32"/>
              <p:cNvSpPr>
                <a:spLocks noChangeShapeType="1"/>
              </p:cNvSpPr>
              <p:nvPr/>
            </p:nvSpPr>
            <p:spPr bwMode="auto">
              <a:xfrm>
                <a:off x="1344" y="257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6" name="Line 33"/>
              <p:cNvSpPr>
                <a:spLocks noChangeShapeType="1"/>
              </p:cNvSpPr>
              <p:nvPr/>
            </p:nvSpPr>
            <p:spPr bwMode="auto">
              <a:xfrm flipV="1">
                <a:off x="1344" y="2708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7" name="Rectangle 34"/>
              <p:cNvSpPr>
                <a:spLocks noChangeArrowheads="1"/>
              </p:cNvSpPr>
              <p:nvPr/>
            </p:nvSpPr>
            <p:spPr bwMode="auto">
              <a:xfrm>
                <a:off x="1392" y="2616"/>
                <a:ext cx="912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24" name="Line 35"/>
            <p:cNvSpPr>
              <a:spLocks noChangeShapeType="1"/>
            </p:cNvSpPr>
            <p:nvPr/>
          </p:nvSpPr>
          <p:spPr bwMode="auto">
            <a:xfrm>
              <a:off x="1515" y="2467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88" name="Line 52"/>
          <p:cNvSpPr>
            <a:spLocks noChangeShapeType="1"/>
          </p:cNvSpPr>
          <p:nvPr/>
        </p:nvSpPr>
        <p:spPr bwMode="auto">
          <a:xfrm flipH="1">
            <a:off x="3700463" y="36576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4141788" y="3465513"/>
            <a:ext cx="155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adiabatic wall</a:t>
            </a:r>
          </a:p>
        </p:txBody>
      </p: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2819400" y="2616200"/>
            <a:ext cx="4305300" cy="3327400"/>
            <a:chOff x="1776" y="1648"/>
            <a:chExt cx="2712" cy="2096"/>
          </a:xfrm>
        </p:grpSpPr>
        <p:sp>
          <p:nvSpPr>
            <p:cNvPr id="12320" name="AutoShape 54"/>
            <p:cNvSpPr>
              <a:spLocks noChangeArrowheads="1"/>
            </p:cNvSpPr>
            <p:nvPr/>
          </p:nvSpPr>
          <p:spPr bwMode="auto">
            <a:xfrm>
              <a:off x="1776" y="1776"/>
              <a:ext cx="1392" cy="336"/>
            </a:xfrm>
            <a:prstGeom prst="wedgeEllipseCallout">
              <a:avLst>
                <a:gd name="adj1" fmla="val 45690"/>
                <a:gd name="adj2" fmla="val -625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2321" name="Freeform 56"/>
            <p:cNvSpPr>
              <a:spLocks/>
            </p:cNvSpPr>
            <p:nvPr/>
          </p:nvSpPr>
          <p:spPr bwMode="auto">
            <a:xfrm>
              <a:off x="2496" y="1648"/>
              <a:ext cx="1992" cy="2096"/>
            </a:xfrm>
            <a:custGeom>
              <a:avLst/>
              <a:gdLst>
                <a:gd name="T0" fmla="*/ 480 w 1992"/>
                <a:gd name="T1" fmla="*/ 128 h 2096"/>
                <a:gd name="T2" fmla="*/ 768 w 1992"/>
                <a:gd name="T3" fmla="*/ 32 h 2096"/>
                <a:gd name="T4" fmla="*/ 1056 w 1992"/>
                <a:gd name="T5" fmla="*/ 32 h 2096"/>
                <a:gd name="T6" fmla="*/ 1872 w 1992"/>
                <a:gd name="T7" fmla="*/ 224 h 2096"/>
                <a:gd name="T8" fmla="*/ 1680 w 1992"/>
                <a:gd name="T9" fmla="*/ 1136 h 2096"/>
                <a:gd name="T10" fmla="*/ 0 w 1992"/>
                <a:gd name="T11" fmla="*/ 2096 h 20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92"/>
                <a:gd name="T19" fmla="*/ 0 h 2096"/>
                <a:gd name="T20" fmla="*/ 1992 w 1992"/>
                <a:gd name="T21" fmla="*/ 2096 h 20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92" h="2096">
                  <a:moveTo>
                    <a:pt x="480" y="128"/>
                  </a:moveTo>
                  <a:cubicBezTo>
                    <a:pt x="576" y="88"/>
                    <a:pt x="672" y="48"/>
                    <a:pt x="768" y="32"/>
                  </a:cubicBezTo>
                  <a:cubicBezTo>
                    <a:pt x="864" y="16"/>
                    <a:pt x="872" y="0"/>
                    <a:pt x="1056" y="32"/>
                  </a:cubicBezTo>
                  <a:cubicBezTo>
                    <a:pt x="1240" y="64"/>
                    <a:pt x="1768" y="40"/>
                    <a:pt x="1872" y="224"/>
                  </a:cubicBezTo>
                  <a:cubicBezTo>
                    <a:pt x="1976" y="408"/>
                    <a:pt x="1992" y="824"/>
                    <a:pt x="1680" y="1136"/>
                  </a:cubicBezTo>
                  <a:cubicBezTo>
                    <a:pt x="1368" y="1448"/>
                    <a:pt x="684" y="1772"/>
                    <a:pt x="0" y="2096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2819400" y="2895600"/>
            <a:ext cx="3657600" cy="635000"/>
            <a:chOff x="1776" y="1824"/>
            <a:chExt cx="2304" cy="400"/>
          </a:xfrm>
        </p:grpSpPr>
        <p:sp>
          <p:nvSpPr>
            <p:cNvPr id="12318" name="AutoShape 58"/>
            <p:cNvSpPr>
              <a:spLocks noChangeArrowheads="1"/>
            </p:cNvSpPr>
            <p:nvPr/>
          </p:nvSpPr>
          <p:spPr bwMode="auto">
            <a:xfrm>
              <a:off x="3408" y="1824"/>
              <a:ext cx="672" cy="288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2319" name="Freeform 59"/>
            <p:cNvSpPr>
              <a:spLocks/>
            </p:cNvSpPr>
            <p:nvPr/>
          </p:nvSpPr>
          <p:spPr bwMode="auto">
            <a:xfrm>
              <a:off x="1776" y="2112"/>
              <a:ext cx="1776" cy="112"/>
            </a:xfrm>
            <a:custGeom>
              <a:avLst/>
              <a:gdLst>
                <a:gd name="T0" fmla="*/ 1776 w 1776"/>
                <a:gd name="T1" fmla="*/ 0 h 112"/>
                <a:gd name="T2" fmla="*/ 1584 w 1776"/>
                <a:gd name="T3" fmla="*/ 96 h 112"/>
                <a:gd name="T4" fmla="*/ 1152 w 1776"/>
                <a:gd name="T5" fmla="*/ 96 h 112"/>
                <a:gd name="T6" fmla="*/ 0 w 1776"/>
                <a:gd name="T7" fmla="*/ 96 h 1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76"/>
                <a:gd name="T13" fmla="*/ 0 h 112"/>
                <a:gd name="T14" fmla="*/ 1776 w 1776"/>
                <a:gd name="T15" fmla="*/ 112 h 1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76" h="112">
                  <a:moveTo>
                    <a:pt x="1776" y="0"/>
                  </a:moveTo>
                  <a:cubicBezTo>
                    <a:pt x="1732" y="40"/>
                    <a:pt x="1688" y="80"/>
                    <a:pt x="1584" y="96"/>
                  </a:cubicBezTo>
                  <a:cubicBezTo>
                    <a:pt x="1480" y="112"/>
                    <a:pt x="1416" y="96"/>
                    <a:pt x="1152" y="96"/>
                  </a:cubicBezTo>
                  <a:cubicBezTo>
                    <a:pt x="888" y="96"/>
                    <a:pt x="444" y="96"/>
                    <a:pt x="0" y="96"/>
                  </a:cubicBezTo>
                </a:path>
              </a:pathLst>
            </a:custGeom>
            <a:noFill/>
            <a:ln w="635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98" name="Oval 62"/>
          <p:cNvSpPr>
            <a:spLocks noChangeArrowheads="1"/>
          </p:cNvSpPr>
          <p:nvPr/>
        </p:nvSpPr>
        <p:spPr bwMode="auto">
          <a:xfrm rot="-2632602">
            <a:off x="4800600" y="40386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9" name="Text Box 63"/>
          <p:cNvSpPr txBox="1">
            <a:spLocks noChangeArrowheads="1"/>
          </p:cNvSpPr>
          <p:nvPr/>
        </p:nvSpPr>
        <p:spPr bwMode="auto">
          <a:xfrm>
            <a:off x="5181600" y="3963988"/>
            <a:ext cx="3443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ym typeface="Symbol" pitchFamily="18" charset="2"/>
              </a:rPr>
              <a:t> changes from initial state with </a:t>
            </a:r>
          </a:p>
        </p:txBody>
      </p:sp>
      <p:graphicFrame>
        <p:nvGraphicFramePr>
          <p:cNvPr id="14400" name="Object 64"/>
          <p:cNvGraphicFramePr>
            <a:graphicFrameLocks noChangeAspect="1"/>
          </p:cNvGraphicFramePr>
          <p:nvPr/>
        </p:nvGraphicFramePr>
        <p:xfrm>
          <a:off x="5257800" y="4419600"/>
          <a:ext cx="217011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8" name="Equation" r:id="rId7" imgW="1168400" imgH="190500" progId="Equation.3">
                  <p:embed/>
                </p:oleObj>
              </mc:Choice>
              <mc:Fallback>
                <p:oleObj name="Equation" r:id="rId7" imgW="1168400" imgH="19050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419600"/>
                        <a:ext cx="2170113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01" name="Text Box 65"/>
          <p:cNvSpPr txBox="1">
            <a:spLocks noChangeArrowheads="1"/>
          </p:cNvSpPr>
          <p:nvPr/>
        </p:nvSpPr>
        <p:spPr bwMode="auto">
          <a:xfrm>
            <a:off x="5791200" y="4837113"/>
            <a:ext cx="188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to final state with</a:t>
            </a:r>
          </a:p>
        </p:txBody>
      </p:sp>
      <p:graphicFrame>
        <p:nvGraphicFramePr>
          <p:cNvPr id="14402" name="Object 66"/>
          <p:cNvGraphicFramePr>
            <a:graphicFrameLocks noChangeAspect="1"/>
          </p:cNvGraphicFramePr>
          <p:nvPr/>
        </p:nvGraphicFramePr>
        <p:xfrm>
          <a:off x="5308600" y="5208588"/>
          <a:ext cx="21463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9" name="Equation" r:id="rId9" imgW="1155700" imgH="190500" progId="Equation.3">
                  <p:embed/>
                </p:oleObj>
              </mc:Choice>
              <mc:Fallback>
                <p:oleObj name="Equation" r:id="rId9" imgW="1155700" imgH="1905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600" y="5208588"/>
                        <a:ext cx="2146300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03" name="AutoShape 67"/>
          <p:cNvSpPr>
            <a:spLocks noChangeArrowheads="1"/>
          </p:cNvSpPr>
          <p:nvPr/>
        </p:nvSpPr>
        <p:spPr bwMode="auto">
          <a:xfrm>
            <a:off x="4800600" y="5867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404" name="Object 68"/>
          <p:cNvGraphicFramePr>
            <a:graphicFrameLocks noChangeAspect="1"/>
          </p:cNvGraphicFramePr>
          <p:nvPr/>
        </p:nvGraphicFramePr>
        <p:xfrm>
          <a:off x="5326063" y="5818188"/>
          <a:ext cx="33496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Equation" r:id="rId11" imgW="1803400" imgH="190500" progId="Equation.3">
                  <p:embed/>
                </p:oleObj>
              </mc:Choice>
              <mc:Fallback>
                <p:oleObj name="Equation" r:id="rId11" imgW="1803400" imgH="19050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3" y="5818188"/>
                        <a:ext cx="3349625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05" name="Line 69"/>
          <p:cNvSpPr>
            <a:spLocks noChangeShapeType="1"/>
          </p:cNvSpPr>
          <p:nvPr/>
        </p:nvSpPr>
        <p:spPr bwMode="auto">
          <a:xfrm flipV="1">
            <a:off x="7608888" y="6161088"/>
            <a:ext cx="0" cy="304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6" name="Line 70"/>
          <p:cNvSpPr>
            <a:spLocks noChangeShapeType="1"/>
          </p:cNvSpPr>
          <p:nvPr/>
        </p:nvSpPr>
        <p:spPr bwMode="auto">
          <a:xfrm flipV="1">
            <a:off x="8229600" y="6172200"/>
            <a:ext cx="0" cy="304800"/>
          </a:xfrm>
          <a:prstGeom prst="line">
            <a:avLst/>
          </a:prstGeom>
          <a:noFill/>
          <a:ln w="635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7" name="Line 71"/>
          <p:cNvSpPr>
            <a:spLocks noChangeShapeType="1"/>
          </p:cNvSpPr>
          <p:nvPr/>
        </p:nvSpPr>
        <p:spPr bwMode="auto">
          <a:xfrm flipH="1">
            <a:off x="5486400" y="6477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08" name="Text Box 72"/>
          <p:cNvSpPr txBox="1">
            <a:spLocks noChangeArrowheads="1"/>
          </p:cNvSpPr>
          <p:nvPr/>
        </p:nvSpPr>
        <p:spPr bwMode="auto">
          <a:xfrm>
            <a:off x="5380038" y="6216650"/>
            <a:ext cx="1630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600"/>
              <a:t>remain constant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85800" y="2895600"/>
            <a:ext cx="575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Consider system at constant temperature and pressure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4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4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44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4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4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4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1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7" grpId="0" animBg="1"/>
      <p:bldP spid="14386" grpId="0" animBg="1"/>
      <p:bldP spid="14384" grpId="0" animBg="1"/>
      <p:bldP spid="14344" grpId="0"/>
      <p:bldP spid="14345" grpId="0" animBg="1"/>
      <p:bldP spid="14346" grpId="0"/>
      <p:bldP spid="14350" grpId="0" animBg="1"/>
      <p:bldP spid="14388" grpId="0" animBg="1"/>
      <p:bldP spid="14389" grpId="0"/>
      <p:bldP spid="14398" grpId="0" animBg="1"/>
      <p:bldP spid="14399" grpId="0"/>
      <p:bldP spid="14401" grpId="0"/>
      <p:bldP spid="14403" grpId="0" animBg="1"/>
      <p:bldP spid="14405" grpId="0" animBg="1"/>
      <p:bldP spid="14406" grpId="0" animBg="1"/>
      <p:bldP spid="14407" grpId="0" animBg="1"/>
      <p:bldP spid="14408" grpId="0"/>
      <p:bldP spid="143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066800" y="598488"/>
          <a:ext cx="226536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Equation" r:id="rId4" imgW="1218671" imgH="152334" progId="Equation.3">
                  <p:embed/>
                </p:oleObj>
              </mc:Choice>
              <mc:Fallback>
                <p:oleObj name="Equation" r:id="rId4" imgW="1218671" imgH="15233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98488"/>
                        <a:ext cx="2265363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04800" y="533400"/>
            <a:ext cx="717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From</a:t>
            </a: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3505200" y="63182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946525" y="533400"/>
            <a:ext cx="2300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Entropy change of </a:t>
            </a:r>
            <a:r>
              <a:rPr lang="en-US">
                <a:sym typeface="Symbol" pitchFamily="18" charset="2"/>
              </a:rPr>
              <a:t>:</a:t>
            </a:r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6400800" y="403225"/>
          <a:ext cx="21717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1" name="Equation" r:id="rId6" imgW="1167893" imgH="342751" progId="Equation.3">
                  <p:embed/>
                </p:oleObj>
              </mc:Choice>
              <mc:Fallback>
                <p:oleObj name="Equation" r:id="rId6" imgW="1167893" imgH="34275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03225"/>
                        <a:ext cx="2171700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81000" y="1984375"/>
            <a:ext cx="178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Entropy change</a:t>
            </a:r>
            <a:endParaRPr lang="en-US">
              <a:sym typeface="Symbol" pitchFamily="18" charset="2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365125" y="1331913"/>
            <a:ext cx="3727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Aim: Find the total entropy change </a:t>
            </a:r>
          </a:p>
        </p:txBody>
      </p:sp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4113213" y="1349375"/>
          <a:ext cx="17700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2" name="Equation" r:id="rId8" imgW="952087" imgH="190417" progId="Equation.3">
                  <p:embed/>
                </p:oleObj>
              </mc:Choice>
              <mc:Fallback>
                <p:oleObj name="Equation" r:id="rId8" imgW="952087" imgH="19041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3213" y="1349375"/>
                        <a:ext cx="1770062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927725" y="1322388"/>
            <a:ext cx="1939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and apply 2</a:t>
            </a:r>
            <a:r>
              <a:rPr lang="en-US" baseline="30000"/>
              <a:t>nd</a:t>
            </a:r>
            <a:r>
              <a:rPr lang="en-US"/>
              <a:t> law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2667000" y="1981200"/>
            <a:ext cx="177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of </a:t>
            </a:r>
            <a:r>
              <a:rPr lang="en-US">
                <a:sym typeface="Symbol" pitchFamily="18" charset="2"/>
              </a:rPr>
              <a:t>the reservoir:</a:t>
            </a:r>
            <a:endParaRPr lang="en-US"/>
          </a:p>
        </p:txBody>
      </p:sp>
      <p:graphicFrame>
        <p:nvGraphicFramePr>
          <p:cNvPr id="15375" name="Object 15"/>
          <p:cNvGraphicFramePr>
            <a:graphicFrameLocks noChangeAspect="1"/>
          </p:cNvGraphicFramePr>
          <p:nvPr/>
        </p:nvGraphicFramePr>
        <p:xfrm>
          <a:off x="2154238" y="2003425"/>
          <a:ext cx="5207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3" name="Equation" r:id="rId10" imgW="279400" imgH="190500" progId="Equation.3">
                  <p:embed/>
                </p:oleObj>
              </mc:Choice>
              <mc:Fallback>
                <p:oleObj name="Equation" r:id="rId10" imgW="279400" imgH="1905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2003425"/>
                        <a:ext cx="520700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6" name="Oval 16"/>
          <p:cNvSpPr>
            <a:spLocks noChangeArrowheads="1"/>
          </p:cNvSpPr>
          <p:nvPr/>
        </p:nvSpPr>
        <p:spPr bwMode="auto">
          <a:xfrm rot="-2632602">
            <a:off x="152400" y="20574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377" name="Object 17"/>
          <p:cNvGraphicFramePr>
            <a:graphicFrameLocks noChangeAspect="1"/>
          </p:cNvGraphicFramePr>
          <p:nvPr/>
        </p:nvGraphicFramePr>
        <p:xfrm>
          <a:off x="533400" y="2590800"/>
          <a:ext cx="14430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4" name="Equation" r:id="rId12" imgW="774364" imgH="406224" progId="Equation.3">
                  <p:embed/>
                </p:oleObj>
              </mc:Choice>
              <mc:Fallback>
                <p:oleObj name="Equation" r:id="rId12" imgW="774364" imgH="406224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1443038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8" name="Object 18"/>
          <p:cNvGraphicFramePr>
            <a:graphicFrameLocks noChangeAspect="1"/>
          </p:cNvGraphicFramePr>
          <p:nvPr/>
        </p:nvGraphicFramePr>
        <p:xfrm>
          <a:off x="2057400" y="2590800"/>
          <a:ext cx="12525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5" name="Equation" r:id="rId14" imgW="672808" imgH="406224" progId="Equation.3">
                  <p:embed/>
                </p:oleObj>
              </mc:Choice>
              <mc:Fallback>
                <p:oleObj name="Equation" r:id="rId14" imgW="672808" imgH="406224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0"/>
                        <a:ext cx="1252538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9" name="Object 19"/>
          <p:cNvGraphicFramePr>
            <a:graphicFrameLocks noChangeAspect="1"/>
          </p:cNvGraphicFramePr>
          <p:nvPr/>
        </p:nvGraphicFramePr>
        <p:xfrm>
          <a:off x="3395663" y="2622550"/>
          <a:ext cx="6858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6" name="Equation" r:id="rId16" imgW="368140" imgH="342751" progId="Equation.3">
                  <p:embed/>
                </p:oleObj>
              </mc:Choice>
              <mc:Fallback>
                <p:oleObj name="Equation" r:id="rId16" imgW="368140" imgH="342751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5663" y="2622550"/>
                        <a:ext cx="6858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381000" y="5443538"/>
            <a:ext cx="647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Heat Q</a:t>
            </a:r>
            <a:r>
              <a:rPr lang="en-US" baseline="-25000"/>
              <a:t>R</a:t>
            </a:r>
            <a:r>
              <a:rPr lang="en-US"/>
              <a:t> that, e.g., leaves the reservoir flows into the system </a:t>
            </a:r>
            <a:r>
              <a:rPr lang="en-US">
                <a:sym typeface="Symbol" pitchFamily="18" charset="2"/>
              </a:rPr>
              <a:t></a:t>
            </a:r>
          </a:p>
        </p:txBody>
      </p:sp>
      <p:sp>
        <p:nvSpPr>
          <p:cNvPr id="15381" name="AutoShape 21"/>
          <p:cNvSpPr>
            <a:spLocks noChangeArrowheads="1"/>
          </p:cNvSpPr>
          <p:nvPr/>
        </p:nvSpPr>
        <p:spPr bwMode="auto">
          <a:xfrm>
            <a:off x="6945313" y="551815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7391400" y="5311775"/>
            <a:ext cx="1143000" cy="609600"/>
            <a:chOff x="4759" y="3346"/>
            <a:chExt cx="720" cy="384"/>
          </a:xfrm>
        </p:grpSpPr>
        <p:sp>
          <p:nvSpPr>
            <p:cNvPr id="13349" name="Rectangle 23"/>
            <p:cNvSpPr>
              <a:spLocks noChangeArrowheads="1"/>
            </p:cNvSpPr>
            <p:nvPr/>
          </p:nvSpPr>
          <p:spPr bwMode="auto">
            <a:xfrm>
              <a:off x="4759" y="3346"/>
              <a:ext cx="720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0" name="Text Box 22"/>
            <p:cNvSpPr txBox="1">
              <a:spLocks noChangeArrowheads="1"/>
            </p:cNvSpPr>
            <p:nvPr/>
          </p:nvSpPr>
          <p:spPr bwMode="auto">
            <a:xfrm>
              <a:off x="4838" y="3417"/>
              <a:ext cx="6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Q = -Q</a:t>
              </a:r>
              <a:r>
                <a:rPr lang="en-US" baseline="-25000"/>
                <a:t>R</a:t>
              </a:r>
              <a:endParaRPr lang="en-US"/>
            </a:p>
          </p:txBody>
        </p:sp>
      </p:grpSp>
      <p:sp>
        <p:nvSpPr>
          <p:cNvPr id="15384" name="AutoShape 24"/>
          <p:cNvSpPr>
            <a:spLocks noChangeArrowheads="1"/>
          </p:cNvSpPr>
          <p:nvPr/>
        </p:nvSpPr>
        <p:spPr bwMode="auto">
          <a:xfrm>
            <a:off x="533400" y="3886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385" name="Object 25"/>
          <p:cNvGraphicFramePr>
            <a:graphicFrameLocks noChangeAspect="1"/>
          </p:cNvGraphicFramePr>
          <p:nvPr/>
        </p:nvGraphicFramePr>
        <p:xfrm>
          <a:off x="1066800" y="3810000"/>
          <a:ext cx="17700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7" name="Equation" r:id="rId18" imgW="952087" imgH="190417" progId="Equation.3">
                  <p:embed/>
                </p:oleObj>
              </mc:Choice>
              <mc:Fallback>
                <p:oleObj name="Equation" r:id="rId18" imgW="952087" imgH="190417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0"/>
                        <a:ext cx="17700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6" name="Object 26"/>
          <p:cNvGraphicFramePr>
            <a:graphicFrameLocks noChangeAspect="1"/>
          </p:cNvGraphicFramePr>
          <p:nvPr/>
        </p:nvGraphicFramePr>
        <p:xfrm>
          <a:off x="2819400" y="3657600"/>
          <a:ext cx="24558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8" name="Equation" r:id="rId19" imgW="1320227" imgH="342751" progId="Equation.3">
                  <p:embed/>
                </p:oleObj>
              </mc:Choice>
              <mc:Fallback>
                <p:oleObj name="Equation" r:id="rId19" imgW="1320227" imgH="342751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657600"/>
                        <a:ext cx="2455863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244975" y="4137025"/>
            <a:ext cx="2590800" cy="1066800"/>
            <a:chOff x="2832" y="2578"/>
            <a:chExt cx="1632" cy="672"/>
          </a:xfrm>
        </p:grpSpPr>
        <p:sp>
          <p:nvSpPr>
            <p:cNvPr id="13346" name="AutoShape 30"/>
            <p:cNvSpPr>
              <a:spLocks noChangeArrowheads="1"/>
            </p:cNvSpPr>
            <p:nvPr/>
          </p:nvSpPr>
          <p:spPr bwMode="auto">
            <a:xfrm>
              <a:off x="2832" y="2578"/>
              <a:ext cx="1632" cy="672"/>
            </a:xfrm>
            <a:prstGeom prst="upArrowCallout">
              <a:avLst>
                <a:gd name="adj1" fmla="val 29772"/>
                <a:gd name="adj2" fmla="val 20530"/>
                <a:gd name="adj3" fmla="val 18602"/>
                <a:gd name="adj4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7" name="Text Box 27"/>
            <p:cNvSpPr txBox="1">
              <a:spLocks noChangeArrowheads="1"/>
            </p:cNvSpPr>
            <p:nvPr/>
          </p:nvSpPr>
          <p:spPr bwMode="auto">
            <a:xfrm>
              <a:off x="3120" y="2783"/>
              <a:ext cx="8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With 1</a:t>
              </a:r>
              <a:r>
                <a:rPr lang="en-US" baseline="30000"/>
                <a:t>st</a:t>
              </a:r>
              <a:r>
                <a:rPr lang="en-US"/>
                <a:t> law:</a:t>
              </a:r>
            </a:p>
          </p:txBody>
        </p:sp>
        <p:graphicFrame>
          <p:nvGraphicFramePr>
            <p:cNvPr id="13348" name="Object 28"/>
            <p:cNvGraphicFramePr>
              <a:graphicFrameLocks noChangeAspect="1"/>
            </p:cNvGraphicFramePr>
            <p:nvPr/>
          </p:nvGraphicFramePr>
          <p:xfrm>
            <a:off x="2880" y="3023"/>
            <a:ext cx="1488" cy="1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9" name="Equation" r:id="rId21" imgW="1269449" imgH="165028" progId="Equation.3">
                    <p:embed/>
                  </p:oleObj>
                </mc:Choice>
                <mc:Fallback>
                  <p:oleObj name="Equation" r:id="rId21" imgW="1269449" imgH="165028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3023"/>
                          <a:ext cx="1488" cy="1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389" name="Object 29"/>
          <p:cNvGraphicFramePr>
            <a:graphicFrameLocks noChangeAspect="1"/>
          </p:cNvGraphicFramePr>
          <p:nvPr/>
        </p:nvGraphicFramePr>
        <p:xfrm>
          <a:off x="5410200" y="3689350"/>
          <a:ext cx="1652588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0" name="Equation" r:id="rId23" imgW="888614" imgH="342751" progId="Equation.3">
                  <p:embed/>
                </p:oleObj>
              </mc:Choice>
              <mc:Fallback>
                <p:oleObj name="Equation" r:id="rId23" imgW="888614" imgH="342751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689350"/>
                        <a:ext cx="1652588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3" name="AutoShape 33"/>
          <p:cNvSpPr>
            <a:spLocks noChangeArrowheads="1"/>
          </p:cNvSpPr>
          <p:nvPr/>
        </p:nvSpPr>
        <p:spPr bwMode="auto">
          <a:xfrm>
            <a:off x="609600" y="6248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600200" y="5943600"/>
            <a:ext cx="1676400" cy="762000"/>
            <a:chOff x="1008" y="3744"/>
            <a:chExt cx="1056" cy="480"/>
          </a:xfrm>
        </p:grpSpPr>
        <p:sp>
          <p:nvSpPr>
            <p:cNvPr id="13343" name="Rectangle 36"/>
            <p:cNvSpPr>
              <a:spLocks noChangeArrowheads="1"/>
            </p:cNvSpPr>
            <p:nvPr/>
          </p:nvSpPr>
          <p:spPr bwMode="auto">
            <a:xfrm>
              <a:off x="1008" y="3744"/>
              <a:ext cx="1056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3344" name="Object 34"/>
            <p:cNvGraphicFramePr>
              <a:graphicFrameLocks noChangeAspect="1"/>
            </p:cNvGraphicFramePr>
            <p:nvPr/>
          </p:nvGraphicFramePr>
          <p:xfrm>
            <a:off x="1091" y="3888"/>
            <a:ext cx="372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01" name="Equation" r:id="rId25" imgW="317225" imgH="190335" progId="Equation.3">
                    <p:embed/>
                  </p:oleObj>
                </mc:Choice>
                <mc:Fallback>
                  <p:oleObj name="Equation" r:id="rId25" imgW="317225" imgH="190335" progId="Equation.3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1" y="3888"/>
                          <a:ext cx="372" cy="2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45" name="Object 35"/>
            <p:cNvGraphicFramePr>
              <a:graphicFrameLocks noChangeAspect="1"/>
            </p:cNvGraphicFramePr>
            <p:nvPr/>
          </p:nvGraphicFramePr>
          <p:xfrm>
            <a:off x="1488" y="3778"/>
            <a:ext cx="491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402" name="Equation" r:id="rId27" imgW="418918" imgH="342751" progId="Equation.3">
                    <p:embed/>
                  </p:oleObj>
                </mc:Choice>
                <mc:Fallback>
                  <p:oleObj name="Equation" r:id="rId27" imgW="418918" imgH="342751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3778"/>
                          <a:ext cx="491" cy="4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914400" y="3124200"/>
            <a:ext cx="2514600" cy="609600"/>
            <a:chOff x="576" y="1968"/>
            <a:chExt cx="1584" cy="384"/>
          </a:xfrm>
        </p:grpSpPr>
        <p:sp>
          <p:nvSpPr>
            <p:cNvPr id="13341" name="AutoShape 39"/>
            <p:cNvSpPr>
              <a:spLocks noChangeArrowheads="1"/>
            </p:cNvSpPr>
            <p:nvPr/>
          </p:nvSpPr>
          <p:spPr bwMode="auto">
            <a:xfrm>
              <a:off x="576" y="1968"/>
              <a:ext cx="1584" cy="384"/>
            </a:xfrm>
            <a:prstGeom prst="upArrowCallout">
              <a:avLst>
                <a:gd name="adj1" fmla="val 27080"/>
                <a:gd name="adj2" fmla="val 30995"/>
                <a:gd name="adj3" fmla="val 16667"/>
                <a:gd name="adj4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2" name="Text Box 38"/>
            <p:cNvSpPr txBox="1">
              <a:spLocks noChangeArrowheads="1"/>
            </p:cNvSpPr>
            <p:nvPr/>
          </p:nvSpPr>
          <p:spPr bwMode="auto">
            <a:xfrm>
              <a:off x="624" y="2112"/>
              <a:ext cx="14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600">
                  <a:solidFill>
                    <a:srgbClr val="FF0000"/>
                  </a:solidFill>
                </a:rPr>
                <a:t>Heat reservoir: T=const.</a:t>
              </a:r>
            </a:p>
          </p:txBody>
        </p:sp>
      </p:grpSp>
      <p:sp>
        <p:nvSpPr>
          <p:cNvPr id="15401" name="Freeform 41"/>
          <p:cNvSpPr>
            <a:spLocks/>
          </p:cNvSpPr>
          <p:nvPr/>
        </p:nvSpPr>
        <p:spPr bwMode="auto">
          <a:xfrm>
            <a:off x="5638800" y="3429000"/>
            <a:ext cx="2108200" cy="1981200"/>
          </a:xfrm>
          <a:custGeom>
            <a:avLst/>
            <a:gdLst>
              <a:gd name="T0" fmla="*/ 2147483647 w 1424"/>
              <a:gd name="T1" fmla="*/ 2147483647 h 1216"/>
              <a:gd name="T2" fmla="*/ 2147483647 w 1424"/>
              <a:gd name="T3" fmla="*/ 2147483647 h 1216"/>
              <a:gd name="T4" fmla="*/ 2147483647 w 1424"/>
              <a:gd name="T5" fmla="*/ 2147483647 h 1216"/>
              <a:gd name="T6" fmla="*/ 2147483647 w 1424"/>
              <a:gd name="T7" fmla="*/ 2147483647 h 1216"/>
              <a:gd name="T8" fmla="*/ 2147483647 w 1424"/>
              <a:gd name="T9" fmla="*/ 2147483647 h 1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4"/>
              <a:gd name="T16" fmla="*/ 0 h 1216"/>
              <a:gd name="T17" fmla="*/ 1424 w 1424"/>
              <a:gd name="T18" fmla="*/ 1216 h 12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4" h="1216">
                <a:moveTo>
                  <a:pt x="1392" y="1216"/>
                </a:moveTo>
                <a:cubicBezTo>
                  <a:pt x="1408" y="904"/>
                  <a:pt x="1424" y="592"/>
                  <a:pt x="1392" y="400"/>
                </a:cubicBezTo>
                <a:cubicBezTo>
                  <a:pt x="1360" y="208"/>
                  <a:pt x="1400" y="128"/>
                  <a:pt x="1200" y="64"/>
                </a:cubicBezTo>
                <a:cubicBezTo>
                  <a:pt x="1000" y="0"/>
                  <a:pt x="384" y="0"/>
                  <a:pt x="192" y="16"/>
                </a:cubicBezTo>
                <a:cubicBezTo>
                  <a:pt x="0" y="32"/>
                  <a:pt x="24" y="96"/>
                  <a:pt x="48" y="160"/>
                </a:cubicBezTo>
              </a:path>
            </a:pathLst>
          </a:custGeom>
          <a:noFill/>
          <a:ln w="635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7" grpId="0" animBg="1"/>
      <p:bldP spid="15368" grpId="0"/>
      <p:bldP spid="15370" grpId="0"/>
      <p:bldP spid="15371" grpId="0"/>
      <p:bldP spid="15373" grpId="0"/>
      <p:bldP spid="15374" grpId="0"/>
      <p:bldP spid="15376" grpId="0" animBg="1"/>
      <p:bldP spid="15380" grpId="0"/>
      <p:bldP spid="15381" grpId="0" animBg="1"/>
      <p:bldP spid="15384" grpId="0" animBg="1"/>
      <p:bldP spid="15393" grpId="0" animBg="1"/>
      <p:bldP spid="154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88925" y="341313"/>
            <a:ext cx="3184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Entropy statement of 2</a:t>
            </a:r>
            <a:r>
              <a:rPr lang="en-US" baseline="30000"/>
              <a:t>nd</a:t>
            </a:r>
            <a:r>
              <a:rPr lang="en-US"/>
              <a:t> law: 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819400" y="914400"/>
            <a:ext cx="3505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3375025" y="381000"/>
          <a:ext cx="9683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Equation" r:id="rId4" imgW="520474" imgH="190417" progId="Equation.3">
                  <p:embed/>
                </p:oleObj>
              </mc:Choice>
              <mc:Fallback>
                <p:oleObj name="Equation" r:id="rId4" imgW="520474" imgH="19041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025" y="381000"/>
                        <a:ext cx="96837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990600" y="914400"/>
          <a:ext cx="9445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Equation" r:id="rId6" imgW="507780" imgH="342751" progId="Equation.3">
                  <p:embed/>
                </p:oleObj>
              </mc:Choice>
              <mc:Fallback>
                <p:oleObj name="Equation" r:id="rId6" imgW="507780" imgH="34275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14400"/>
                        <a:ext cx="944563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556125" y="341313"/>
            <a:ext cx="3727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for an adiabatically isolated system</a:t>
            </a:r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457200" y="114458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2286000" y="1143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3124200" y="1066800"/>
          <a:ext cx="8953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1" name="Equation" r:id="rId8" imgW="418918" imgH="152334" progId="Equation.3">
                  <p:embed/>
                </p:oleObj>
              </mc:Choice>
              <mc:Fallback>
                <p:oleObj name="Equation" r:id="rId8" imgW="418918" imgH="152334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066800"/>
                        <a:ext cx="8953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668338" y="1905000"/>
            <a:ext cx="7561262" cy="2590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1185863" y="2497138"/>
            <a:ext cx="672465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Gibbs free energy never increases in a process at fixed pressure</a:t>
            </a:r>
          </a:p>
          <a:p>
            <a:pPr eaLnBrk="1" hangingPunct="1"/>
            <a:r>
              <a:rPr lang="en-US"/>
              <a:t>in a system in contact with a heat reservoir.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Gibbs free energy will decrease if it can, since in doing so </a:t>
            </a:r>
          </a:p>
          <a:p>
            <a:pPr eaLnBrk="1" hangingPunct="1"/>
            <a:r>
              <a:rPr lang="en-US"/>
              <a:t>it causes the total entropy to increase.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4114800" y="1066800"/>
            <a:ext cx="2178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(</a:t>
            </a:r>
            <a:r>
              <a:rPr lang="en-US">
                <a:solidFill>
                  <a:schemeClr val="accent2"/>
                </a:solidFill>
              </a:rPr>
              <a:t>T=const, P=const.</a:t>
            </a:r>
            <a:r>
              <a:rPr lang="en-US"/>
              <a:t>)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501650" y="4495800"/>
            <a:ext cx="5543550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System with V=const. in contact with a heat reservoir</a:t>
            </a:r>
          </a:p>
          <a:p>
            <a:pPr eaLnBrk="1" hangingPunct="1"/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500">
                <a:solidFill>
                  <a:schemeClr val="accent2"/>
                </a:solidFill>
              </a:rPr>
              <a:t>Special case, very important for problems in solid state physics</a:t>
            </a:r>
            <a:endParaRPr lang="en-US" sz="1500">
              <a:solidFill>
                <a:schemeClr val="accent2"/>
              </a:solidFill>
              <a:sym typeface="Symbol" pitchFamily="18" charset="2"/>
            </a:endParaRPr>
          </a:p>
        </p:txBody>
      </p:sp>
      <p:sp>
        <p:nvSpPr>
          <p:cNvPr id="16403" name="Oval 19"/>
          <p:cNvSpPr>
            <a:spLocks noChangeArrowheads="1"/>
          </p:cNvSpPr>
          <p:nvPr/>
        </p:nvSpPr>
        <p:spPr bwMode="auto">
          <a:xfrm rot="-2632602">
            <a:off x="273050" y="4568825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609600" y="5494338"/>
          <a:ext cx="1557338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Equation" r:id="rId10" imgW="837836" imgH="152334" progId="Equation.3">
                  <p:embed/>
                </p:oleObj>
              </mc:Choice>
              <mc:Fallback>
                <p:oleObj name="Equation" r:id="rId10" imgW="837836" imgH="152334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494338"/>
                        <a:ext cx="1557338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5" name="AutoShape 21"/>
          <p:cNvSpPr>
            <a:spLocks noChangeArrowheads="1"/>
          </p:cNvSpPr>
          <p:nvPr/>
        </p:nvSpPr>
        <p:spPr bwMode="auto">
          <a:xfrm>
            <a:off x="2362200" y="5537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406" name="Object 22"/>
          <p:cNvGraphicFramePr>
            <a:graphicFrameLocks noChangeAspect="1"/>
          </p:cNvGraphicFramePr>
          <p:nvPr/>
        </p:nvGraphicFramePr>
        <p:xfrm>
          <a:off x="2895600" y="5284788"/>
          <a:ext cx="146367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3" name="Equation" r:id="rId12" imgW="787058" imgH="342751" progId="Equation.3">
                  <p:embed/>
                </p:oleObj>
              </mc:Choice>
              <mc:Fallback>
                <p:oleObj name="Equation" r:id="rId12" imgW="787058" imgH="342751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284788"/>
                        <a:ext cx="1463675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7" name="Object 23"/>
          <p:cNvGraphicFramePr>
            <a:graphicFrameLocks noChangeAspect="1"/>
          </p:cNvGraphicFramePr>
          <p:nvPr/>
        </p:nvGraphicFramePr>
        <p:xfrm>
          <a:off x="2514600" y="6178550"/>
          <a:ext cx="96837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4" name="Equation" r:id="rId14" imgW="520474" imgH="342751" progId="Equation.3">
                  <p:embed/>
                </p:oleObj>
              </mc:Choice>
              <mc:Fallback>
                <p:oleObj name="Equation" r:id="rId14" imgW="520474" imgH="342751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6178550"/>
                        <a:ext cx="96837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8" name="Object 24"/>
          <p:cNvGraphicFramePr>
            <a:graphicFrameLocks noChangeAspect="1"/>
          </p:cNvGraphicFramePr>
          <p:nvPr/>
        </p:nvGraphicFramePr>
        <p:xfrm>
          <a:off x="685800" y="6353175"/>
          <a:ext cx="17700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5" name="Equation" r:id="rId16" imgW="952087" imgH="190417" progId="Equation.3">
                  <p:embed/>
                </p:oleObj>
              </mc:Choice>
              <mc:Fallback>
                <p:oleObj name="Equation" r:id="rId16" imgW="952087" imgH="190417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353175"/>
                        <a:ext cx="17700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9" name="Object 25"/>
          <p:cNvGraphicFramePr>
            <a:graphicFrameLocks noChangeAspect="1"/>
          </p:cNvGraphicFramePr>
          <p:nvPr/>
        </p:nvGraphicFramePr>
        <p:xfrm>
          <a:off x="3505200" y="6167438"/>
          <a:ext cx="6619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6" name="Equation" r:id="rId18" imgW="355292" imgH="342603" progId="Equation.3">
                  <p:embed/>
                </p:oleObj>
              </mc:Choice>
              <mc:Fallback>
                <p:oleObj name="Equation" r:id="rId18" imgW="355292" imgH="342603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6167438"/>
                        <a:ext cx="66198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0" name="Object 26"/>
          <p:cNvGraphicFramePr>
            <a:graphicFrameLocks noChangeAspect="1"/>
          </p:cNvGraphicFramePr>
          <p:nvPr/>
        </p:nvGraphicFramePr>
        <p:xfrm>
          <a:off x="4267200" y="6143625"/>
          <a:ext cx="7334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7" name="Equation" r:id="rId20" imgW="393529" imgH="342751" progId="Equation.3">
                  <p:embed/>
                </p:oleObj>
              </mc:Choice>
              <mc:Fallback>
                <p:oleObj name="Equation" r:id="rId20" imgW="393529" imgH="342751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6143625"/>
                        <a:ext cx="73342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1" name="AutoShape 27"/>
          <p:cNvSpPr>
            <a:spLocks noChangeArrowheads="1"/>
          </p:cNvSpPr>
          <p:nvPr/>
        </p:nvSpPr>
        <p:spPr bwMode="auto">
          <a:xfrm>
            <a:off x="5181600" y="6400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5573713" y="6105525"/>
            <a:ext cx="3505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413" name="Object 29"/>
          <p:cNvGraphicFramePr>
            <a:graphicFrameLocks noChangeAspect="1"/>
          </p:cNvGraphicFramePr>
          <p:nvPr/>
        </p:nvGraphicFramePr>
        <p:xfrm>
          <a:off x="5918200" y="6257925"/>
          <a:ext cx="81438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8" name="Equation" r:id="rId22" imgW="380835" imgH="152334" progId="Equation.3">
                  <p:embed/>
                </p:oleObj>
              </mc:Choice>
              <mc:Fallback>
                <p:oleObj name="Equation" r:id="rId22" imgW="380835" imgH="152334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200" y="6257925"/>
                        <a:ext cx="814388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6869113" y="6257925"/>
            <a:ext cx="2178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(</a:t>
            </a:r>
            <a:r>
              <a:rPr lang="en-US">
                <a:solidFill>
                  <a:schemeClr val="accent2"/>
                </a:solidFill>
              </a:rPr>
              <a:t>T=const, V=const.</a:t>
            </a:r>
            <a:r>
              <a:rPr lang="en-US"/>
              <a:t>)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2819400" y="5889625"/>
            <a:ext cx="990600" cy="325438"/>
            <a:chOff x="1776" y="3710"/>
            <a:chExt cx="624" cy="205"/>
          </a:xfrm>
        </p:grpSpPr>
        <p:sp>
          <p:nvSpPr>
            <p:cNvPr id="14364" name="Freeform 32"/>
            <p:cNvSpPr>
              <a:spLocks/>
            </p:cNvSpPr>
            <p:nvPr/>
          </p:nvSpPr>
          <p:spPr bwMode="auto">
            <a:xfrm>
              <a:off x="1776" y="3867"/>
              <a:ext cx="624" cy="48"/>
            </a:xfrm>
            <a:custGeom>
              <a:avLst/>
              <a:gdLst>
                <a:gd name="T0" fmla="*/ 0 w 720"/>
                <a:gd name="T1" fmla="*/ 30 h 56"/>
                <a:gd name="T2" fmla="*/ 163 w 720"/>
                <a:gd name="T3" fmla="*/ 4 h 56"/>
                <a:gd name="T4" fmla="*/ 271 w 720"/>
                <a:gd name="T5" fmla="*/ 4 h 56"/>
                <a:gd name="T6" fmla="*/ 406 w 720"/>
                <a:gd name="T7" fmla="*/ 30 h 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56"/>
                <a:gd name="T14" fmla="*/ 720 w 720"/>
                <a:gd name="T15" fmla="*/ 56 h 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56">
                  <a:moveTo>
                    <a:pt x="0" y="56"/>
                  </a:moveTo>
                  <a:cubicBezTo>
                    <a:pt x="104" y="36"/>
                    <a:pt x="208" y="16"/>
                    <a:pt x="288" y="8"/>
                  </a:cubicBezTo>
                  <a:cubicBezTo>
                    <a:pt x="368" y="0"/>
                    <a:pt x="408" y="0"/>
                    <a:pt x="480" y="8"/>
                  </a:cubicBezTo>
                  <a:cubicBezTo>
                    <a:pt x="552" y="16"/>
                    <a:pt x="636" y="36"/>
                    <a:pt x="720" y="56"/>
                  </a:cubicBezTo>
                </a:path>
              </a:pathLst>
            </a:custGeom>
            <a:noFill/>
            <a:ln w="6350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Text Box 35"/>
            <p:cNvSpPr txBox="1">
              <a:spLocks noChangeArrowheads="1"/>
            </p:cNvSpPr>
            <p:nvPr/>
          </p:nvSpPr>
          <p:spPr bwMode="auto">
            <a:xfrm>
              <a:off x="1865" y="3710"/>
              <a:ext cx="50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400"/>
                <a:t>Q = -Q</a:t>
              </a:r>
              <a:r>
                <a:rPr lang="en-US" sz="1400" baseline="-25000"/>
                <a:t>R</a:t>
              </a:r>
              <a:endParaRPr lang="en-US" sz="1400"/>
            </a:p>
          </p:txBody>
        </p:sp>
      </p:grpSp>
      <p:graphicFrame>
        <p:nvGraphicFramePr>
          <p:cNvPr id="16421" name="Object 37"/>
          <p:cNvGraphicFramePr>
            <a:graphicFrameLocks noChangeAspect="1"/>
          </p:cNvGraphicFramePr>
          <p:nvPr/>
        </p:nvGraphicFramePr>
        <p:xfrm>
          <a:off x="4419600" y="5311775"/>
          <a:ext cx="96837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9" name="Equation" r:id="rId24" imgW="520474" imgH="342751" progId="Equation.3">
                  <p:embed/>
                </p:oleObj>
              </mc:Choice>
              <mc:Fallback>
                <p:oleObj name="Equation" r:id="rId24" imgW="520474" imgH="342751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311775"/>
                        <a:ext cx="96837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90" grpId="0" animBg="1"/>
      <p:bldP spid="16393" grpId="0"/>
      <p:bldP spid="16394" grpId="0" animBg="1"/>
      <p:bldP spid="16395" grpId="0" animBg="1"/>
      <p:bldP spid="16398" grpId="0" animBg="1"/>
      <p:bldP spid="16399" grpId="0"/>
      <p:bldP spid="16401" grpId="0"/>
      <p:bldP spid="16402" grpId="0"/>
      <p:bldP spid="16403" grpId="0" animBg="1"/>
      <p:bldP spid="16405" grpId="0" animBg="1"/>
      <p:bldP spid="16411" grpId="0" animBg="1"/>
      <p:bldP spid="16412" grpId="0" animBg="1"/>
      <p:bldP spid="164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7" name="Rectangle 51" descr="Wide upward diagonal"/>
          <p:cNvSpPr>
            <a:spLocks noChangeArrowheads="1"/>
          </p:cNvSpPr>
          <p:nvPr/>
        </p:nvSpPr>
        <p:spPr bwMode="auto">
          <a:xfrm>
            <a:off x="855663" y="2554288"/>
            <a:ext cx="3810000" cy="27432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974725" y="2706688"/>
            <a:ext cx="3581400" cy="24685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/>
              <a:t>System</a:t>
            </a:r>
          </a:p>
          <a:p>
            <a:pPr algn="ctr"/>
            <a:r>
              <a:rPr lang="en-US">
                <a:sym typeface="Symbol" pitchFamily="18" charset="2"/>
              </a:rPr>
              <a:t></a:t>
            </a:r>
          </a:p>
          <a:p>
            <a:pPr algn="ctr"/>
            <a:endParaRPr lang="en-US">
              <a:sym typeface="Symbol" pitchFamily="18" charset="2"/>
            </a:endParaRPr>
          </a:p>
          <a:p>
            <a:pPr algn="ctr"/>
            <a:endParaRPr lang="en-US">
              <a:sym typeface="Symbol" pitchFamily="18" charset="2"/>
            </a:endParaRP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1431925" y="4164013"/>
            <a:ext cx="27432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  <a:p>
            <a:pPr algn="ctr"/>
            <a:r>
              <a:rPr lang="en-US" b="1"/>
              <a:t>Heat Reservoir R</a:t>
            </a: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804863" y="304800"/>
            <a:ext cx="7424737" cy="647700"/>
            <a:chOff x="768" y="192"/>
            <a:chExt cx="3888" cy="408"/>
          </a:xfrm>
        </p:grpSpPr>
        <p:sp>
          <p:nvSpPr>
            <p:cNvPr id="15388" name="Rectangle 5"/>
            <p:cNvSpPr>
              <a:spLocks noChangeArrowheads="1"/>
            </p:cNvSpPr>
            <p:nvPr/>
          </p:nvSpPr>
          <p:spPr bwMode="auto">
            <a:xfrm>
              <a:off x="768" y="192"/>
              <a:ext cx="3888" cy="40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Text Box 6"/>
            <p:cNvSpPr txBox="1">
              <a:spLocks noChangeArrowheads="1"/>
            </p:cNvSpPr>
            <p:nvPr/>
          </p:nvSpPr>
          <p:spPr bwMode="auto">
            <a:xfrm>
              <a:off x="905" y="234"/>
              <a:ext cx="37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Intuitive interpretation of Helmholtz free energy</a:t>
              </a:r>
            </a:p>
          </p:txBody>
        </p:sp>
      </p:grpSp>
      <p:sp>
        <p:nvSpPr>
          <p:cNvPr id="14345" name="Oval 9"/>
          <p:cNvSpPr>
            <a:spLocks noChangeArrowheads="1"/>
          </p:cNvSpPr>
          <p:nvPr/>
        </p:nvSpPr>
        <p:spPr bwMode="auto">
          <a:xfrm rot="-2632602">
            <a:off x="304800" y="13716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60400" y="1301750"/>
            <a:ext cx="3827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What is “free” about the free energy</a:t>
            </a:r>
          </a:p>
        </p:txBody>
      </p:sp>
      <p:pic>
        <p:nvPicPr>
          <p:cNvPr id="14347" name="Picture 11" descr="Question mark with shadow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181100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329" name="Group 17"/>
          <p:cNvGrpSpPr>
            <a:grpSpLocks/>
          </p:cNvGrpSpPr>
          <p:nvPr/>
        </p:nvGrpSpPr>
        <p:grpSpPr bwMode="auto">
          <a:xfrm rot="-5400000">
            <a:off x="2171700" y="2955926"/>
            <a:ext cx="1273175" cy="1143000"/>
            <a:chOff x="1008" y="2208"/>
            <a:chExt cx="1536" cy="720"/>
          </a:xfrm>
        </p:grpSpPr>
        <p:sp>
          <p:nvSpPr>
            <p:cNvPr id="15385" name="Line 18"/>
            <p:cNvSpPr>
              <a:spLocks noChangeShapeType="1"/>
            </p:cNvSpPr>
            <p:nvPr/>
          </p:nvSpPr>
          <p:spPr bwMode="auto">
            <a:xfrm>
              <a:off x="1022" y="2208"/>
              <a:ext cx="0" cy="72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Line 19"/>
            <p:cNvSpPr>
              <a:spLocks noChangeShapeType="1"/>
            </p:cNvSpPr>
            <p:nvPr/>
          </p:nvSpPr>
          <p:spPr bwMode="auto">
            <a:xfrm>
              <a:off x="1008" y="2208"/>
              <a:ext cx="1536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Line 20"/>
            <p:cNvSpPr>
              <a:spLocks noChangeShapeType="1"/>
            </p:cNvSpPr>
            <p:nvPr/>
          </p:nvSpPr>
          <p:spPr bwMode="auto">
            <a:xfrm>
              <a:off x="1008" y="2928"/>
              <a:ext cx="1536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0" name="Text Box 26"/>
          <p:cNvSpPr txBox="1">
            <a:spLocks noChangeArrowheads="1"/>
          </p:cNvSpPr>
          <p:nvPr/>
        </p:nvSpPr>
        <p:spPr bwMode="auto">
          <a:xfrm>
            <a:off x="2259013" y="4181475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 b="1">
                <a:solidFill>
                  <a:schemeClr val="bg1"/>
                </a:solidFill>
              </a:rPr>
              <a:t>T=const.</a:t>
            </a:r>
          </a:p>
        </p:txBody>
      </p:sp>
      <p:graphicFrame>
        <p:nvGraphicFramePr>
          <p:cNvPr id="14400" name="Object 64"/>
          <p:cNvGraphicFramePr>
            <a:graphicFrameLocks noChangeAspect="1"/>
          </p:cNvGraphicFramePr>
          <p:nvPr/>
        </p:nvGraphicFramePr>
        <p:xfrm>
          <a:off x="5151438" y="2554288"/>
          <a:ext cx="167481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name="Equation" r:id="rId5" imgW="901440" imgH="228600" progId="Equation.DSMT4">
                  <p:embed/>
                </p:oleObj>
              </mc:Choice>
              <mc:Fallback>
                <p:oleObj name="Equation" r:id="rId5" imgW="901440" imgH="228600" progId="Equation.DSMT4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2554288"/>
                        <a:ext cx="1674812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46125" y="1895475"/>
            <a:ext cx="34890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Consider </a:t>
            </a:r>
            <a:r>
              <a:rPr lang="en-US" dirty="0" smtClean="0"/>
              <a:t>a system </a:t>
            </a:r>
            <a:r>
              <a:rPr lang="en-US" dirty="0"/>
              <a:t>at constant </a:t>
            </a:r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6" name="Straight Connector 5"/>
          <p:cNvCxnSpPr>
            <a:stCxn id="15386" idx="1"/>
            <a:endCxn id="15387" idx="1"/>
          </p:cNvCxnSpPr>
          <p:nvPr/>
        </p:nvCxnSpPr>
        <p:spPr>
          <a:xfrm>
            <a:off x="2238375" y="2890838"/>
            <a:ext cx="1143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157788" y="3055938"/>
          <a:ext cx="2005012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2" name="Equation" r:id="rId7" imgW="1079280" imgH="241200" progId="Equation.DSMT4">
                  <p:embed/>
                </p:oleObj>
              </mc:Choice>
              <mc:Fallback>
                <p:oleObj name="Equation" r:id="rId7" imgW="1079280" imgH="241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788" y="3055938"/>
                        <a:ext cx="2005012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135563" y="3594100"/>
          <a:ext cx="271303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3" name="Equation" r:id="rId9" imgW="1460160" imgH="279360" progId="Equation.DSMT4">
                  <p:embed/>
                </p:oleObj>
              </mc:Choice>
              <mc:Fallback>
                <p:oleObj name="Equation" r:id="rId9" imgW="1460160" imgH="2793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5563" y="3594100"/>
                        <a:ext cx="271303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181600" y="4127500"/>
          <a:ext cx="24066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4" name="Equation" r:id="rId11" imgW="1295280" imgH="279360" progId="Equation.DSMT4">
                  <p:embed/>
                </p:oleObj>
              </mc:Choice>
              <mc:Fallback>
                <p:oleObj name="Equation" r:id="rId11" imgW="1295280" imgH="2793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127500"/>
                        <a:ext cx="240665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32"/>
          <p:cNvGrpSpPr>
            <a:grpSpLocks/>
          </p:cNvGrpSpPr>
          <p:nvPr/>
        </p:nvGrpSpPr>
        <p:grpSpPr bwMode="auto">
          <a:xfrm>
            <a:off x="5257800" y="4702175"/>
            <a:ext cx="1143000" cy="609600"/>
            <a:chOff x="4759" y="3346"/>
            <a:chExt cx="720" cy="384"/>
          </a:xfrm>
        </p:grpSpPr>
        <p:sp>
          <p:nvSpPr>
            <p:cNvPr id="15383" name="Rectangle 23"/>
            <p:cNvSpPr>
              <a:spLocks noChangeArrowheads="1"/>
            </p:cNvSpPr>
            <p:nvPr/>
          </p:nvSpPr>
          <p:spPr bwMode="auto">
            <a:xfrm>
              <a:off x="4759" y="3346"/>
              <a:ext cx="720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Text Box 22"/>
            <p:cNvSpPr txBox="1">
              <a:spLocks noChangeArrowheads="1"/>
            </p:cNvSpPr>
            <p:nvPr/>
          </p:nvSpPr>
          <p:spPr bwMode="auto">
            <a:xfrm>
              <a:off x="4838" y="3417"/>
              <a:ext cx="6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Q = -Q</a:t>
              </a:r>
              <a:r>
                <a:rPr lang="en-US" baseline="-25000"/>
                <a:t>R</a:t>
              </a:r>
              <a:endParaRPr lang="en-US"/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15988" y="5562600"/>
          <a:ext cx="188753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" name="Equation" r:id="rId13" imgW="1015920" imgH="279360" progId="Equation.DSMT4">
                  <p:embed/>
                </p:oleObj>
              </mc:Choice>
              <mc:Fallback>
                <p:oleObj name="Equation" r:id="rId13" imgW="1015920" imgH="2793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988" y="5562600"/>
                        <a:ext cx="188753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13"/>
          <p:cNvSpPr>
            <a:spLocks noChangeArrowheads="1"/>
          </p:cNvSpPr>
          <p:nvPr/>
        </p:nvSpPr>
        <p:spPr bwMode="auto">
          <a:xfrm>
            <a:off x="914400" y="6096000"/>
            <a:ext cx="1382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with 1</a:t>
            </a:r>
            <a:r>
              <a:rPr lang="en-US" baseline="30000"/>
              <a:t>st</a:t>
            </a:r>
            <a:r>
              <a:rPr lang="en-US"/>
              <a:t> law 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287588" y="6070600"/>
          <a:ext cx="205263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6" name="Equation" r:id="rId15" imgW="1104840" imgH="241200" progId="Equation.DSMT4">
                  <p:embed/>
                </p:oleObj>
              </mc:Choice>
              <mc:Fallback>
                <p:oleObj name="Equation" r:id="rId15" imgW="1104840" imgH="241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6070600"/>
                        <a:ext cx="2052637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AutoShape 33"/>
          <p:cNvSpPr>
            <a:spLocks noChangeArrowheads="1"/>
          </p:cNvSpPr>
          <p:nvPr/>
        </p:nvSpPr>
        <p:spPr bwMode="auto">
          <a:xfrm>
            <a:off x="4467225" y="5715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956175" y="5575300"/>
          <a:ext cx="304482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7" name="Equation" r:id="rId17" imgW="1638000" imgH="279360" progId="Equation.DSMT4">
                  <p:embed/>
                </p:oleObj>
              </mc:Choice>
              <mc:Fallback>
                <p:oleObj name="Equation" r:id="rId17" imgW="1638000" imgH="2793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6175" y="5575300"/>
                        <a:ext cx="304482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7" grpId="0" animBg="1"/>
      <p:bldP spid="14386" grpId="0" animBg="1"/>
      <p:bldP spid="14384" grpId="0" animBg="1"/>
      <p:bldP spid="14345" grpId="0" animBg="1"/>
      <p:bldP spid="14346" grpId="0"/>
      <p:bldP spid="14349" grpId="0"/>
      <p:bldP spid="56" grpId="0"/>
      <p:bldP spid="5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utoShape 14"/>
          <p:cNvSpPr>
            <a:spLocks noChangeArrowheads="1"/>
          </p:cNvSpPr>
          <p:nvPr/>
        </p:nvSpPr>
        <p:spPr bwMode="auto">
          <a:xfrm>
            <a:off x="695325" y="1609725"/>
            <a:ext cx="7561263" cy="2590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1" name="AutoShape 33"/>
          <p:cNvSpPr>
            <a:spLocks noChangeArrowheads="1"/>
          </p:cNvSpPr>
          <p:nvPr/>
        </p:nvSpPr>
        <p:spPr bwMode="auto">
          <a:xfrm>
            <a:off x="365125" y="50482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968375" y="381000"/>
          <a:ext cx="30908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4" imgW="1663560" imgH="253800" progId="Equation.DSMT4">
                  <p:embed/>
                </p:oleObj>
              </mc:Choice>
              <mc:Fallback>
                <p:oleObj name="Equation" r:id="rId4" imgW="1663560" imgH="2538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381000"/>
                        <a:ext cx="309086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66800" y="990600"/>
          <a:ext cx="11795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quation" r:id="rId6" imgW="634680" imgH="177480" progId="Equation.DSMT4">
                  <p:embed/>
                </p:oleObj>
              </mc:Choice>
              <mc:Fallback>
                <p:oleObj name="Equation" r:id="rId6" imgW="63468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90600"/>
                        <a:ext cx="11795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AutoShape 33"/>
          <p:cNvSpPr>
            <a:spLocks noChangeArrowheads="1"/>
          </p:cNvSpPr>
          <p:nvPr/>
        </p:nvSpPr>
        <p:spPr bwMode="auto">
          <a:xfrm>
            <a:off x="212725" y="2133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2057400"/>
          <a:ext cx="25574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Equation" r:id="rId8" imgW="774360" imgH="228600" progId="Equation.DSMT4">
                  <p:embed/>
                </p:oleObj>
              </mc:Choice>
              <mc:Fallback>
                <p:oleObj name="Equation" r:id="rId8" imgW="77436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057400"/>
                        <a:ext cx="25574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1150134" y="2886075"/>
            <a:ext cx="669927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/>
              <a:t>The maximum amount of work one can obtain from a system at </a:t>
            </a:r>
          </a:p>
          <a:p>
            <a:pPr algn="ctr"/>
            <a:r>
              <a:rPr lang="en-US" dirty="0"/>
              <a:t>constant temperature </a:t>
            </a:r>
            <a:r>
              <a:rPr lang="en-US" dirty="0" smtClean="0"/>
              <a:t>is </a:t>
            </a:r>
            <a:r>
              <a:rPr lang="en-US" dirty="0"/>
              <a:t>given by </a:t>
            </a:r>
            <a:endParaRPr lang="en-US" dirty="0" smtClean="0"/>
          </a:p>
          <a:p>
            <a:pPr algn="ctr"/>
            <a:r>
              <a:rPr lang="en-US" dirty="0" smtClean="0"/>
              <a:t>the </a:t>
            </a:r>
            <a:r>
              <a:rPr lang="en-US" b="1" dirty="0">
                <a:solidFill>
                  <a:srgbClr val="FF0000"/>
                </a:solidFill>
              </a:rPr>
              <a:t>decrease in the </a:t>
            </a:r>
            <a:r>
              <a:rPr lang="en-US" b="1" dirty="0" smtClean="0">
                <a:solidFill>
                  <a:srgbClr val="FF0000"/>
                </a:solidFill>
              </a:rPr>
              <a:t>Helmholtz </a:t>
            </a:r>
            <a:r>
              <a:rPr lang="en-US" b="1" dirty="0">
                <a:solidFill>
                  <a:srgbClr val="FF0000"/>
                </a:solidFill>
              </a:rPr>
              <a:t>free energy</a:t>
            </a: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710565" y="4421386"/>
            <a:ext cx="40469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If we keep </a:t>
            </a:r>
            <a:r>
              <a:rPr lang="en-US" i="1" dirty="0" smtClean="0"/>
              <a:t>V</a:t>
            </a:r>
            <a:r>
              <a:rPr lang="en-US" dirty="0" smtClean="0"/>
              <a:t>=</a:t>
            </a:r>
            <a:r>
              <a:rPr lang="en-US" dirty="0" err="1" smtClean="0"/>
              <a:t>const</a:t>
            </a:r>
            <a:r>
              <a:rPr lang="en-US" dirty="0" smtClean="0"/>
              <a:t> for a </a:t>
            </a:r>
            <a:r>
              <a:rPr lang="en-US" i="1" dirty="0" smtClean="0"/>
              <a:t>PVT</a:t>
            </a:r>
            <a:r>
              <a:rPr lang="en-US" dirty="0" smtClean="0"/>
              <a:t> system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AutoShape 33"/>
          <p:cNvSpPr>
            <a:spLocks noChangeArrowheads="1"/>
          </p:cNvSpPr>
          <p:nvPr/>
        </p:nvSpPr>
        <p:spPr bwMode="auto">
          <a:xfrm>
            <a:off x="4856480" y="451385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250834"/>
              </p:ext>
            </p:extLst>
          </p:nvPr>
        </p:nvGraphicFramePr>
        <p:xfrm>
          <a:off x="5330825" y="4460875"/>
          <a:ext cx="16033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Equation" r:id="rId10" imgW="863280" imgH="177480" progId="Equation.DSMT4">
                  <p:embed/>
                </p:oleObj>
              </mc:Choice>
              <mc:Fallback>
                <p:oleObj name="Equation" r:id="rId10" imgW="86328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825" y="4460875"/>
                        <a:ext cx="1603375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utoShape 33"/>
          <p:cNvSpPr>
            <a:spLocks noChangeArrowheads="1"/>
          </p:cNvSpPr>
          <p:nvPr/>
        </p:nvSpPr>
        <p:spPr bwMode="auto">
          <a:xfrm>
            <a:off x="365125" y="5410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470772"/>
              </p:ext>
            </p:extLst>
          </p:nvPr>
        </p:nvGraphicFramePr>
        <p:xfrm>
          <a:off x="914400" y="5357812"/>
          <a:ext cx="8953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Equation" r:id="rId12" imgW="482400" imgH="177480" progId="Equation.DSMT4">
                  <p:embed/>
                </p:oleObj>
              </mc:Choice>
              <mc:Fallback>
                <p:oleObj name="Equation" r:id="rId12" imgW="482400" imgH="177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357812"/>
                        <a:ext cx="8953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utoShape 33"/>
          <p:cNvSpPr>
            <a:spLocks noChangeArrowheads="1"/>
          </p:cNvSpPr>
          <p:nvPr/>
        </p:nvSpPr>
        <p:spPr bwMode="auto">
          <a:xfrm>
            <a:off x="2057400" y="54483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49398"/>
              </p:ext>
            </p:extLst>
          </p:nvPr>
        </p:nvGraphicFramePr>
        <p:xfrm>
          <a:off x="2620963" y="5337175"/>
          <a:ext cx="9191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Equation" r:id="rId14" imgW="495000" imgH="241200" progId="Equation.DSMT4">
                  <p:embed/>
                </p:oleObj>
              </mc:Choice>
              <mc:Fallback>
                <p:oleObj name="Equation" r:id="rId14" imgW="49500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5337175"/>
                        <a:ext cx="9191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3659792" y="5339834"/>
            <a:ext cx="2698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as we have seen before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1" grpId="0" animBg="1"/>
      <p:bldP spid="34" grpId="0" animBg="1"/>
      <p:bldP spid="37" grpId="0"/>
      <p:bldP spid="9" grpId="0"/>
      <p:bldP spid="10" grpId="0" animBg="1"/>
      <p:bldP spid="12" grpId="0" animBg="1"/>
      <p:bldP spid="14" grpId="0" animBg="1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838200" y="304800"/>
            <a:ext cx="7620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295400" y="544513"/>
            <a:ext cx="6584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Summary:</a:t>
            </a:r>
            <a:r>
              <a:rPr lang="en-US" sz="2000" b="1"/>
              <a:t> Thermodynamic potentials for PVT systems</a:t>
            </a:r>
            <a:endParaRPr lang="en-US"/>
          </a:p>
        </p:txBody>
      </p:sp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0" y="1600200"/>
            <a:ext cx="9144000" cy="4957763"/>
            <a:chOff x="0" y="1008"/>
            <a:chExt cx="5760" cy="3123"/>
          </a:xfrm>
        </p:grpSpPr>
        <p:sp>
          <p:nvSpPr>
            <p:cNvPr id="17417" name="Rectangle 32"/>
            <p:cNvSpPr>
              <a:spLocks noChangeArrowheads="1"/>
            </p:cNvSpPr>
            <p:nvPr/>
          </p:nvSpPr>
          <p:spPr bwMode="auto">
            <a:xfrm>
              <a:off x="4560" y="3520"/>
              <a:ext cx="1200" cy="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T=const,P=const</a:t>
              </a:r>
            </a:p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7418" name="Rectangle 31"/>
            <p:cNvSpPr>
              <a:spLocks noChangeArrowheads="1"/>
            </p:cNvSpPr>
            <p:nvPr/>
          </p:nvSpPr>
          <p:spPr bwMode="auto">
            <a:xfrm>
              <a:off x="3335" y="3520"/>
              <a:ext cx="1225" cy="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T=const,V=const</a:t>
              </a:r>
            </a:p>
            <a:p>
              <a:pPr algn="ctr">
                <a:spcBef>
                  <a:spcPct val="20000"/>
                </a:spcBef>
              </a:pPr>
              <a:endParaRPr lang="en-US"/>
            </a:p>
          </p:txBody>
        </p:sp>
        <p:sp>
          <p:nvSpPr>
            <p:cNvPr id="17419" name="Rectangle 30"/>
            <p:cNvSpPr>
              <a:spLocks noChangeArrowheads="1"/>
            </p:cNvSpPr>
            <p:nvPr/>
          </p:nvSpPr>
          <p:spPr bwMode="auto">
            <a:xfrm>
              <a:off x="2224" y="3520"/>
              <a:ext cx="1111" cy="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Isobaric process</a:t>
              </a:r>
            </a:p>
            <a:p>
              <a:pPr algn="ctr">
                <a:spcBef>
                  <a:spcPct val="20000"/>
                </a:spcBef>
              </a:pPr>
              <a:endParaRPr lang="en-US"/>
            </a:p>
          </p:txBody>
        </p:sp>
        <p:sp>
          <p:nvSpPr>
            <p:cNvPr id="17420" name="Rectangle 29"/>
            <p:cNvSpPr>
              <a:spLocks noChangeArrowheads="1"/>
            </p:cNvSpPr>
            <p:nvPr/>
          </p:nvSpPr>
          <p:spPr bwMode="auto">
            <a:xfrm>
              <a:off x="1061" y="3520"/>
              <a:ext cx="1163" cy="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1</a:t>
              </a:r>
              <a:r>
                <a:rPr lang="en-US" baseline="30000"/>
                <a:t>st</a:t>
              </a:r>
              <a:r>
                <a:rPr lang="en-US"/>
                <a:t> law:</a:t>
              </a:r>
            </a:p>
            <a:p>
              <a:pPr algn="ctr">
                <a:spcBef>
                  <a:spcPct val="20000"/>
                </a:spcBef>
              </a:pPr>
              <a:endParaRPr lang="en-US"/>
            </a:p>
          </p:txBody>
        </p:sp>
        <p:sp>
          <p:nvSpPr>
            <p:cNvPr id="17421" name="Rectangle 28"/>
            <p:cNvSpPr>
              <a:spLocks noChangeArrowheads="1"/>
            </p:cNvSpPr>
            <p:nvPr/>
          </p:nvSpPr>
          <p:spPr bwMode="auto">
            <a:xfrm>
              <a:off x="0" y="3520"/>
              <a:ext cx="1061" cy="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Properties</a:t>
              </a:r>
            </a:p>
          </p:txBody>
        </p:sp>
        <p:sp>
          <p:nvSpPr>
            <p:cNvPr id="17422" name="Rectangle 27"/>
            <p:cNvSpPr>
              <a:spLocks noChangeArrowheads="1"/>
            </p:cNvSpPr>
            <p:nvPr/>
          </p:nvSpPr>
          <p:spPr bwMode="auto">
            <a:xfrm>
              <a:off x="4560" y="3008"/>
              <a:ext cx="1200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7423" name="Rectangle 26"/>
            <p:cNvSpPr>
              <a:spLocks noChangeArrowheads="1"/>
            </p:cNvSpPr>
            <p:nvPr/>
          </p:nvSpPr>
          <p:spPr bwMode="auto">
            <a:xfrm>
              <a:off x="3335" y="3008"/>
              <a:ext cx="1225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7424" name="Rectangle 25"/>
            <p:cNvSpPr>
              <a:spLocks noChangeArrowheads="1"/>
            </p:cNvSpPr>
            <p:nvPr/>
          </p:nvSpPr>
          <p:spPr bwMode="auto">
            <a:xfrm>
              <a:off x="2224" y="3008"/>
              <a:ext cx="1111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7425" name="Rectangle 24"/>
            <p:cNvSpPr>
              <a:spLocks noChangeArrowheads="1"/>
            </p:cNvSpPr>
            <p:nvPr/>
          </p:nvSpPr>
          <p:spPr bwMode="auto">
            <a:xfrm>
              <a:off x="1061" y="3008"/>
              <a:ext cx="1163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7426" name="Rectangle 23"/>
            <p:cNvSpPr>
              <a:spLocks noChangeArrowheads="1"/>
            </p:cNvSpPr>
            <p:nvPr/>
          </p:nvSpPr>
          <p:spPr bwMode="auto">
            <a:xfrm>
              <a:off x="0" y="3008"/>
              <a:ext cx="1061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Maxwell</a:t>
              </a:r>
            </a:p>
            <a:p>
              <a:pPr algn="ctr">
                <a:spcBef>
                  <a:spcPct val="20000"/>
                </a:spcBef>
              </a:pPr>
              <a:r>
                <a:rPr lang="en-US"/>
                <a:t>relations</a:t>
              </a:r>
            </a:p>
          </p:txBody>
        </p:sp>
        <p:sp>
          <p:nvSpPr>
            <p:cNvPr id="17427" name="Rectangle 22"/>
            <p:cNvSpPr>
              <a:spLocks noChangeArrowheads="1"/>
            </p:cNvSpPr>
            <p:nvPr/>
          </p:nvSpPr>
          <p:spPr bwMode="auto">
            <a:xfrm>
              <a:off x="4560" y="2496"/>
              <a:ext cx="1200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7428" name="Rectangle 21"/>
            <p:cNvSpPr>
              <a:spLocks noChangeArrowheads="1"/>
            </p:cNvSpPr>
            <p:nvPr/>
          </p:nvSpPr>
          <p:spPr bwMode="auto">
            <a:xfrm>
              <a:off x="3335" y="2496"/>
              <a:ext cx="1225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7429" name="Rectangle 20"/>
            <p:cNvSpPr>
              <a:spLocks noChangeArrowheads="1"/>
            </p:cNvSpPr>
            <p:nvPr/>
          </p:nvSpPr>
          <p:spPr bwMode="auto">
            <a:xfrm>
              <a:off x="2224" y="2496"/>
              <a:ext cx="1111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7430" name="Rectangle 19"/>
            <p:cNvSpPr>
              <a:spLocks noChangeArrowheads="1"/>
            </p:cNvSpPr>
            <p:nvPr/>
          </p:nvSpPr>
          <p:spPr bwMode="auto">
            <a:xfrm>
              <a:off x="1061" y="2496"/>
              <a:ext cx="1163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7431" name="Rectangle 18"/>
            <p:cNvSpPr>
              <a:spLocks noChangeArrowheads="1"/>
            </p:cNvSpPr>
            <p:nvPr/>
          </p:nvSpPr>
          <p:spPr bwMode="auto">
            <a:xfrm>
              <a:off x="0" y="2496"/>
              <a:ext cx="1061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Vector field components</a:t>
              </a:r>
            </a:p>
          </p:txBody>
        </p:sp>
        <p:sp>
          <p:nvSpPr>
            <p:cNvPr id="17432" name="Rectangle 17"/>
            <p:cNvSpPr>
              <a:spLocks noChangeArrowheads="1"/>
            </p:cNvSpPr>
            <p:nvPr/>
          </p:nvSpPr>
          <p:spPr bwMode="auto">
            <a:xfrm>
              <a:off x="4560" y="2150"/>
              <a:ext cx="1200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dG=-SdT+VdP</a:t>
              </a:r>
            </a:p>
          </p:txBody>
        </p:sp>
        <p:sp>
          <p:nvSpPr>
            <p:cNvPr id="17433" name="Rectangle 16"/>
            <p:cNvSpPr>
              <a:spLocks noChangeArrowheads="1"/>
            </p:cNvSpPr>
            <p:nvPr/>
          </p:nvSpPr>
          <p:spPr bwMode="auto">
            <a:xfrm>
              <a:off x="3335" y="2150"/>
              <a:ext cx="1225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dF=-SdT-PdV</a:t>
              </a:r>
            </a:p>
          </p:txBody>
        </p:sp>
        <p:sp>
          <p:nvSpPr>
            <p:cNvPr id="17434" name="Rectangle 15"/>
            <p:cNvSpPr>
              <a:spLocks noChangeArrowheads="1"/>
            </p:cNvSpPr>
            <p:nvPr/>
          </p:nvSpPr>
          <p:spPr bwMode="auto">
            <a:xfrm>
              <a:off x="2224" y="2150"/>
              <a:ext cx="1111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dH=TdS+VdP</a:t>
              </a:r>
            </a:p>
          </p:txBody>
        </p:sp>
        <p:sp>
          <p:nvSpPr>
            <p:cNvPr id="17435" name="Rectangle 14"/>
            <p:cNvSpPr>
              <a:spLocks noChangeArrowheads="1"/>
            </p:cNvSpPr>
            <p:nvPr/>
          </p:nvSpPr>
          <p:spPr bwMode="auto">
            <a:xfrm>
              <a:off x="1061" y="2150"/>
              <a:ext cx="1163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dU=TdS-PdV</a:t>
              </a:r>
            </a:p>
          </p:txBody>
        </p:sp>
        <p:sp>
          <p:nvSpPr>
            <p:cNvPr id="17436" name="Rectangle 13"/>
            <p:cNvSpPr>
              <a:spLocks noChangeArrowheads="1"/>
            </p:cNvSpPr>
            <p:nvPr/>
          </p:nvSpPr>
          <p:spPr bwMode="auto">
            <a:xfrm>
              <a:off x="0" y="2150"/>
              <a:ext cx="1061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/>
                <a:t>differential</a:t>
              </a:r>
            </a:p>
          </p:txBody>
        </p:sp>
        <p:sp>
          <p:nvSpPr>
            <p:cNvPr id="17437" name="Rectangle 12"/>
            <p:cNvSpPr>
              <a:spLocks noChangeArrowheads="1"/>
            </p:cNvSpPr>
            <p:nvPr/>
          </p:nvSpPr>
          <p:spPr bwMode="auto">
            <a:xfrm>
              <a:off x="4560" y="1008"/>
              <a:ext cx="1200" cy="1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Gibbs free energy</a:t>
              </a:r>
            </a:p>
            <a:p>
              <a:pPr algn="ctr">
                <a:spcBef>
                  <a:spcPct val="20000"/>
                </a:spcBef>
              </a:pPr>
              <a:r>
                <a:rPr lang="en-US"/>
                <a:t>G(T,P)</a:t>
              </a:r>
            </a:p>
            <a:p>
              <a:pPr algn="ctr">
                <a:spcBef>
                  <a:spcPct val="20000"/>
                </a:spcBef>
              </a:pPr>
              <a:r>
                <a:rPr lang="en-US"/>
                <a:t>G=U –TS+PV</a:t>
              </a:r>
            </a:p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7438" name="Rectangle 11"/>
            <p:cNvSpPr>
              <a:spLocks noChangeArrowheads="1"/>
            </p:cNvSpPr>
            <p:nvPr/>
          </p:nvSpPr>
          <p:spPr bwMode="auto">
            <a:xfrm>
              <a:off x="3335" y="1008"/>
              <a:ext cx="1225" cy="1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Helmholtz free energy</a:t>
              </a:r>
            </a:p>
            <a:p>
              <a:pPr algn="ctr">
                <a:spcBef>
                  <a:spcPct val="20000"/>
                </a:spcBef>
              </a:pPr>
              <a:r>
                <a:rPr lang="en-US"/>
                <a:t>F(T,V)</a:t>
              </a:r>
            </a:p>
            <a:p>
              <a:pPr algn="ctr">
                <a:spcBef>
                  <a:spcPct val="20000"/>
                </a:spcBef>
              </a:pPr>
              <a:r>
                <a:rPr lang="en-US"/>
                <a:t>F=U -TS</a:t>
              </a:r>
            </a:p>
          </p:txBody>
        </p:sp>
        <p:sp>
          <p:nvSpPr>
            <p:cNvPr id="17439" name="Rectangle 10"/>
            <p:cNvSpPr>
              <a:spLocks noChangeArrowheads="1"/>
            </p:cNvSpPr>
            <p:nvPr/>
          </p:nvSpPr>
          <p:spPr bwMode="auto">
            <a:xfrm>
              <a:off x="2224" y="1008"/>
              <a:ext cx="1111" cy="1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Enthalpy</a:t>
              </a:r>
            </a:p>
            <a:p>
              <a:pPr algn="ctr">
                <a:spcBef>
                  <a:spcPct val="20000"/>
                </a:spcBef>
              </a:pPr>
              <a:r>
                <a:rPr lang="en-US"/>
                <a:t>H(S,P)</a:t>
              </a:r>
            </a:p>
            <a:p>
              <a:pPr algn="ctr">
                <a:spcBef>
                  <a:spcPct val="20000"/>
                </a:spcBef>
              </a:pPr>
              <a:r>
                <a:rPr lang="en-US"/>
                <a:t>H=U+PV</a:t>
              </a:r>
            </a:p>
          </p:txBody>
        </p:sp>
        <p:sp>
          <p:nvSpPr>
            <p:cNvPr id="17440" name="Rectangle 9"/>
            <p:cNvSpPr>
              <a:spLocks noChangeArrowheads="1"/>
            </p:cNvSpPr>
            <p:nvPr/>
          </p:nvSpPr>
          <p:spPr bwMode="auto">
            <a:xfrm>
              <a:off x="1061" y="1008"/>
              <a:ext cx="1163" cy="1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Internal energy</a:t>
              </a:r>
            </a:p>
            <a:p>
              <a:pPr algn="ctr">
                <a:spcBef>
                  <a:spcPct val="20000"/>
                </a:spcBef>
              </a:pPr>
              <a:r>
                <a:rPr lang="en-US"/>
                <a:t>U(S,V)</a:t>
              </a:r>
            </a:p>
          </p:txBody>
        </p:sp>
        <p:sp>
          <p:nvSpPr>
            <p:cNvPr id="17441" name="Rectangle 8"/>
            <p:cNvSpPr>
              <a:spLocks noChangeArrowheads="1"/>
            </p:cNvSpPr>
            <p:nvPr/>
          </p:nvSpPr>
          <p:spPr bwMode="auto">
            <a:xfrm>
              <a:off x="0" y="1008"/>
              <a:ext cx="1061" cy="1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/>
            </a:p>
            <a:p>
              <a:pPr algn="ctr">
                <a:spcBef>
                  <a:spcPct val="20000"/>
                </a:spcBef>
              </a:pPr>
              <a:r>
                <a:rPr lang="en-US"/>
                <a:t>Potential</a:t>
              </a:r>
            </a:p>
          </p:txBody>
        </p:sp>
        <p:sp>
          <p:nvSpPr>
            <p:cNvPr id="17442" name="Line 33"/>
            <p:cNvSpPr>
              <a:spLocks noChangeShapeType="1"/>
            </p:cNvSpPr>
            <p:nvPr/>
          </p:nvSpPr>
          <p:spPr bwMode="auto">
            <a:xfrm>
              <a:off x="0" y="1008"/>
              <a:ext cx="576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Line 34"/>
            <p:cNvSpPr>
              <a:spLocks noChangeShapeType="1"/>
            </p:cNvSpPr>
            <p:nvPr/>
          </p:nvSpPr>
          <p:spPr bwMode="auto">
            <a:xfrm>
              <a:off x="0" y="2150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Line 35"/>
            <p:cNvSpPr>
              <a:spLocks noChangeShapeType="1"/>
            </p:cNvSpPr>
            <p:nvPr/>
          </p:nvSpPr>
          <p:spPr bwMode="auto">
            <a:xfrm>
              <a:off x="0" y="2496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Line 36"/>
            <p:cNvSpPr>
              <a:spLocks noChangeShapeType="1"/>
            </p:cNvSpPr>
            <p:nvPr/>
          </p:nvSpPr>
          <p:spPr bwMode="auto">
            <a:xfrm>
              <a:off x="0" y="3008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6" name="Line 37"/>
            <p:cNvSpPr>
              <a:spLocks noChangeShapeType="1"/>
            </p:cNvSpPr>
            <p:nvPr/>
          </p:nvSpPr>
          <p:spPr bwMode="auto">
            <a:xfrm>
              <a:off x="0" y="3520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8"/>
            <p:cNvSpPr>
              <a:spLocks noChangeShapeType="1"/>
            </p:cNvSpPr>
            <p:nvPr/>
          </p:nvSpPr>
          <p:spPr bwMode="auto">
            <a:xfrm>
              <a:off x="0" y="4131"/>
              <a:ext cx="576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Line 39"/>
            <p:cNvSpPr>
              <a:spLocks noChangeShapeType="1"/>
            </p:cNvSpPr>
            <p:nvPr/>
          </p:nvSpPr>
          <p:spPr bwMode="auto">
            <a:xfrm>
              <a:off x="0" y="1008"/>
              <a:ext cx="0" cy="312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Line 40"/>
            <p:cNvSpPr>
              <a:spLocks noChangeShapeType="1"/>
            </p:cNvSpPr>
            <p:nvPr/>
          </p:nvSpPr>
          <p:spPr bwMode="auto">
            <a:xfrm>
              <a:off x="1061" y="1008"/>
              <a:ext cx="0" cy="3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Line 41"/>
            <p:cNvSpPr>
              <a:spLocks noChangeShapeType="1"/>
            </p:cNvSpPr>
            <p:nvPr/>
          </p:nvSpPr>
          <p:spPr bwMode="auto">
            <a:xfrm>
              <a:off x="2224" y="1008"/>
              <a:ext cx="0" cy="3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Line 42"/>
            <p:cNvSpPr>
              <a:spLocks noChangeShapeType="1"/>
            </p:cNvSpPr>
            <p:nvPr/>
          </p:nvSpPr>
          <p:spPr bwMode="auto">
            <a:xfrm>
              <a:off x="3335" y="1008"/>
              <a:ext cx="0" cy="3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3"/>
            <p:cNvSpPr>
              <a:spLocks noChangeShapeType="1"/>
            </p:cNvSpPr>
            <p:nvPr/>
          </p:nvSpPr>
          <p:spPr bwMode="auto">
            <a:xfrm>
              <a:off x="4560" y="1008"/>
              <a:ext cx="0" cy="31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Line 44"/>
            <p:cNvSpPr>
              <a:spLocks noChangeShapeType="1"/>
            </p:cNvSpPr>
            <p:nvPr/>
          </p:nvSpPr>
          <p:spPr bwMode="auto">
            <a:xfrm>
              <a:off x="5760" y="1008"/>
              <a:ext cx="0" cy="312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7454" name="Object 90"/>
            <p:cNvGraphicFramePr>
              <a:graphicFrameLocks noChangeAspect="1"/>
            </p:cNvGraphicFramePr>
            <p:nvPr/>
          </p:nvGraphicFramePr>
          <p:xfrm>
            <a:off x="1152" y="2594"/>
            <a:ext cx="528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8" name="Equation" r:id="rId4" imgW="647419" imgH="406224" progId="Equation.3">
                    <p:embed/>
                  </p:oleObj>
                </mc:Choice>
                <mc:Fallback>
                  <p:oleObj name="Equation" r:id="rId4" imgW="647419" imgH="406224" progId="Equation.3">
                    <p:embed/>
                    <p:pic>
                      <p:nvPicPr>
                        <p:cNvPr id="0" name="Object 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594"/>
                          <a:ext cx="528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55" name="Object 91"/>
            <p:cNvGraphicFramePr>
              <a:graphicFrameLocks noChangeAspect="1"/>
            </p:cNvGraphicFramePr>
            <p:nvPr/>
          </p:nvGraphicFramePr>
          <p:xfrm>
            <a:off x="1632" y="2617"/>
            <a:ext cx="600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9" name="Equation" r:id="rId6" imgW="736280" imgH="406224" progId="Equation.3">
                    <p:embed/>
                  </p:oleObj>
                </mc:Choice>
                <mc:Fallback>
                  <p:oleObj name="Equation" r:id="rId6" imgW="736280" imgH="406224" progId="Equation.3">
                    <p:embed/>
                    <p:pic>
                      <p:nvPicPr>
                        <p:cNvPr id="0" name="Object 9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2617"/>
                          <a:ext cx="600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56" name="Object 92"/>
            <p:cNvGraphicFramePr>
              <a:graphicFrameLocks noChangeAspect="1"/>
            </p:cNvGraphicFramePr>
            <p:nvPr/>
          </p:nvGraphicFramePr>
          <p:xfrm>
            <a:off x="2256" y="2630"/>
            <a:ext cx="507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0" name="Equation" r:id="rId8" imgW="622030" imgH="406224" progId="Equation.3">
                    <p:embed/>
                  </p:oleObj>
                </mc:Choice>
                <mc:Fallback>
                  <p:oleObj name="Equation" r:id="rId8" imgW="622030" imgH="406224" progId="Equation.3">
                    <p:embed/>
                    <p:pic>
                      <p:nvPicPr>
                        <p:cNvPr id="0" name="Object 9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2630"/>
                          <a:ext cx="507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57" name="Object 93"/>
            <p:cNvGraphicFramePr>
              <a:graphicFrameLocks noChangeAspect="1"/>
            </p:cNvGraphicFramePr>
            <p:nvPr/>
          </p:nvGraphicFramePr>
          <p:xfrm>
            <a:off x="2753" y="2626"/>
            <a:ext cx="559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1" name="Equation" r:id="rId10" imgW="685502" imgH="406224" progId="Equation.3">
                    <p:embed/>
                  </p:oleObj>
                </mc:Choice>
                <mc:Fallback>
                  <p:oleObj name="Equation" r:id="rId10" imgW="685502" imgH="406224" progId="Equation.3">
                    <p:embed/>
                    <p:pic>
                      <p:nvPicPr>
                        <p:cNvPr id="0" name="Object 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3" y="2626"/>
                          <a:ext cx="559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58" name="Object 94"/>
            <p:cNvGraphicFramePr>
              <a:graphicFrameLocks noChangeAspect="1"/>
            </p:cNvGraphicFramePr>
            <p:nvPr/>
          </p:nvGraphicFramePr>
          <p:xfrm>
            <a:off x="3346" y="2620"/>
            <a:ext cx="559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2" name="Equation" r:id="rId12" imgW="685502" imgH="406224" progId="Equation.3">
                    <p:embed/>
                  </p:oleObj>
                </mc:Choice>
                <mc:Fallback>
                  <p:oleObj name="Equation" r:id="rId12" imgW="685502" imgH="406224" progId="Equation.3">
                    <p:embed/>
                    <p:pic>
                      <p:nvPicPr>
                        <p:cNvPr id="0" name="Object 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6" y="2620"/>
                          <a:ext cx="559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59" name="Object 95"/>
            <p:cNvGraphicFramePr>
              <a:graphicFrameLocks noChangeAspect="1"/>
            </p:cNvGraphicFramePr>
            <p:nvPr/>
          </p:nvGraphicFramePr>
          <p:xfrm>
            <a:off x="3878" y="2606"/>
            <a:ext cx="621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3" name="Equation" r:id="rId14" imgW="761669" imgH="406224" progId="Equation.3">
                    <p:embed/>
                  </p:oleObj>
                </mc:Choice>
                <mc:Fallback>
                  <p:oleObj name="Equation" r:id="rId14" imgW="761669" imgH="406224" progId="Equation.3">
                    <p:embed/>
                    <p:pic>
                      <p:nvPicPr>
                        <p:cNvPr id="0" name="Object 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2606"/>
                          <a:ext cx="621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60" name="Object 96"/>
            <p:cNvGraphicFramePr>
              <a:graphicFrameLocks noChangeAspect="1"/>
            </p:cNvGraphicFramePr>
            <p:nvPr/>
          </p:nvGraphicFramePr>
          <p:xfrm>
            <a:off x="4560" y="2596"/>
            <a:ext cx="558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4" name="Equation" r:id="rId16" imgW="685502" imgH="406224" progId="Equation.3">
                    <p:embed/>
                  </p:oleObj>
                </mc:Choice>
                <mc:Fallback>
                  <p:oleObj name="Equation" r:id="rId16" imgW="685502" imgH="406224" progId="Equation.3">
                    <p:embed/>
                    <p:pic>
                      <p:nvPicPr>
                        <p:cNvPr id="0" name="Object 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0" y="2596"/>
                          <a:ext cx="558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61" name="Object 97"/>
            <p:cNvGraphicFramePr>
              <a:graphicFrameLocks noChangeAspect="1"/>
            </p:cNvGraphicFramePr>
            <p:nvPr/>
          </p:nvGraphicFramePr>
          <p:xfrm>
            <a:off x="5040" y="2592"/>
            <a:ext cx="579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5" name="Equation" r:id="rId18" imgW="710891" imgH="406224" progId="Equation.3">
                    <p:embed/>
                  </p:oleObj>
                </mc:Choice>
                <mc:Fallback>
                  <p:oleObj name="Equation" r:id="rId18" imgW="710891" imgH="406224" progId="Equation.3">
                    <p:embed/>
                    <p:pic>
                      <p:nvPicPr>
                        <p:cNvPr id="0" name="Object 9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0" y="2592"/>
                          <a:ext cx="579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62" name="Object 100"/>
            <p:cNvGraphicFramePr>
              <a:graphicFrameLocks noChangeAspect="1"/>
            </p:cNvGraphicFramePr>
            <p:nvPr/>
          </p:nvGraphicFramePr>
          <p:xfrm>
            <a:off x="1296" y="3120"/>
            <a:ext cx="807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6" name="Equation" r:id="rId20" imgW="990170" imgH="406224" progId="Equation.3">
                    <p:embed/>
                  </p:oleObj>
                </mc:Choice>
                <mc:Fallback>
                  <p:oleObj name="Equation" r:id="rId20" imgW="990170" imgH="406224" progId="Equation.3">
                    <p:embed/>
                    <p:pic>
                      <p:nvPicPr>
                        <p:cNvPr id="0" name="Object 10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120"/>
                          <a:ext cx="807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63" name="Object 102"/>
            <p:cNvGraphicFramePr>
              <a:graphicFrameLocks noChangeAspect="1"/>
            </p:cNvGraphicFramePr>
            <p:nvPr/>
          </p:nvGraphicFramePr>
          <p:xfrm>
            <a:off x="3525" y="3120"/>
            <a:ext cx="765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7" name="Equation" r:id="rId22" imgW="939392" imgH="406224" progId="Equation.3">
                    <p:embed/>
                  </p:oleObj>
                </mc:Choice>
                <mc:Fallback>
                  <p:oleObj name="Equation" r:id="rId22" imgW="939392" imgH="406224" progId="Equation.3">
                    <p:embed/>
                    <p:pic>
                      <p:nvPicPr>
                        <p:cNvPr id="0" name="Object 1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5" y="3120"/>
                          <a:ext cx="765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64" name="Object 103"/>
            <p:cNvGraphicFramePr>
              <a:graphicFrameLocks noChangeAspect="1"/>
            </p:cNvGraphicFramePr>
            <p:nvPr/>
          </p:nvGraphicFramePr>
          <p:xfrm>
            <a:off x="4656" y="3120"/>
            <a:ext cx="807" cy="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8" name="Equation" r:id="rId24" imgW="990170" imgH="406224" progId="Equation.3">
                    <p:embed/>
                  </p:oleObj>
                </mc:Choice>
                <mc:Fallback>
                  <p:oleObj name="Equation" r:id="rId24" imgW="990170" imgH="406224" progId="Equation.3">
                    <p:embed/>
                    <p:pic>
                      <p:nvPicPr>
                        <p:cNvPr id="0" name="Object 1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3120"/>
                          <a:ext cx="807" cy="3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65" name="Object 108"/>
            <p:cNvGraphicFramePr>
              <a:graphicFrameLocks noChangeAspect="1"/>
            </p:cNvGraphicFramePr>
            <p:nvPr/>
          </p:nvGraphicFramePr>
          <p:xfrm>
            <a:off x="1344" y="3744"/>
            <a:ext cx="720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9" name="Equation" r:id="rId26" imgW="685502" imgH="165028" progId="Equation.3">
                    <p:embed/>
                  </p:oleObj>
                </mc:Choice>
                <mc:Fallback>
                  <p:oleObj name="Equation" r:id="rId26" imgW="685502" imgH="165028" progId="Equation.3">
                    <p:embed/>
                    <p:pic>
                      <p:nvPicPr>
                        <p:cNvPr id="0" name="Object 1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3744"/>
                          <a:ext cx="720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66" name="Object 112"/>
            <p:cNvGraphicFramePr>
              <a:graphicFrameLocks noChangeAspect="1"/>
            </p:cNvGraphicFramePr>
            <p:nvPr/>
          </p:nvGraphicFramePr>
          <p:xfrm>
            <a:off x="2575" y="3907"/>
            <a:ext cx="466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30" name="Equation" r:id="rId28" imgW="444114" imgH="164957" progId="Equation.3">
                    <p:embed/>
                  </p:oleObj>
                </mc:Choice>
                <mc:Fallback>
                  <p:oleObj name="Equation" r:id="rId28" imgW="444114" imgH="164957" progId="Equation.3">
                    <p:embed/>
                    <p:pic>
                      <p:nvPicPr>
                        <p:cNvPr id="0" name="Object 1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5" y="3907"/>
                          <a:ext cx="466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67" name="Object 115"/>
            <p:cNvGraphicFramePr>
              <a:graphicFrameLocks noChangeAspect="1"/>
            </p:cNvGraphicFramePr>
            <p:nvPr/>
          </p:nvGraphicFramePr>
          <p:xfrm>
            <a:off x="3729" y="3847"/>
            <a:ext cx="399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31" name="Equation" r:id="rId30" imgW="380835" imgH="152334" progId="Equation.3">
                    <p:embed/>
                  </p:oleObj>
                </mc:Choice>
                <mc:Fallback>
                  <p:oleObj name="Equation" r:id="rId30" imgW="380835" imgH="152334" progId="Equation.3">
                    <p:embed/>
                    <p:pic>
                      <p:nvPicPr>
                        <p:cNvPr id="0" name="Object 1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9" y="3847"/>
                          <a:ext cx="399" cy="1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68" name="Object 120"/>
            <p:cNvGraphicFramePr>
              <a:graphicFrameLocks noChangeAspect="1"/>
            </p:cNvGraphicFramePr>
            <p:nvPr/>
          </p:nvGraphicFramePr>
          <p:xfrm>
            <a:off x="4972" y="3840"/>
            <a:ext cx="439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32" name="Equation" r:id="rId32" imgW="418918" imgH="152334" progId="Equation.3">
                    <p:embed/>
                  </p:oleObj>
                </mc:Choice>
                <mc:Fallback>
                  <p:oleObj name="Equation" r:id="rId32" imgW="418918" imgH="152334" progId="Equation.3">
                    <p:embed/>
                    <p:pic>
                      <p:nvPicPr>
                        <p:cNvPr id="0" name="Object 1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2" y="3840"/>
                          <a:ext cx="439" cy="1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69" name="Object 122"/>
            <p:cNvGraphicFramePr>
              <a:graphicFrameLocks noChangeAspect="1"/>
            </p:cNvGraphicFramePr>
            <p:nvPr/>
          </p:nvGraphicFramePr>
          <p:xfrm>
            <a:off x="2400" y="3120"/>
            <a:ext cx="760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33" name="Formel" r:id="rId34" imgW="1206500" imgH="520700" progId="Equation.3">
                    <p:embed/>
                  </p:oleObj>
                </mc:Choice>
                <mc:Fallback>
                  <p:oleObj name="Formel" r:id="rId34" imgW="1206500" imgH="520700" progId="Equation.3">
                    <p:embed/>
                    <p:pic>
                      <p:nvPicPr>
                        <p:cNvPr id="0" name="Object 1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3120"/>
                          <a:ext cx="760" cy="3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" name="Rectangle 60"/>
          <p:cNvSpPr/>
          <p:nvPr/>
        </p:nvSpPr>
        <p:spPr>
          <a:xfrm>
            <a:off x="3505200" y="3429000"/>
            <a:ext cx="5638800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676400" y="3962400"/>
            <a:ext cx="18288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283200" y="3429000"/>
            <a:ext cx="3962400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239000" y="3429000"/>
            <a:ext cx="1905000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304800"/>
            <a:ext cx="6400800" cy="647700"/>
            <a:chOff x="624" y="192"/>
            <a:chExt cx="4032" cy="408"/>
          </a:xfrm>
        </p:grpSpPr>
        <p:sp>
          <p:nvSpPr>
            <p:cNvPr id="18480" name="Rectangle 5"/>
            <p:cNvSpPr>
              <a:spLocks noChangeArrowheads="1"/>
            </p:cNvSpPr>
            <p:nvPr/>
          </p:nvSpPr>
          <p:spPr bwMode="auto">
            <a:xfrm>
              <a:off x="624" y="192"/>
              <a:ext cx="4032" cy="40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Text Box 6"/>
            <p:cNvSpPr txBox="1">
              <a:spLocks noChangeArrowheads="1"/>
            </p:cNvSpPr>
            <p:nvPr/>
          </p:nvSpPr>
          <p:spPr bwMode="auto">
            <a:xfrm>
              <a:off x="816" y="234"/>
              <a:ext cx="37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Open Systems and Chemical Potentials</a:t>
              </a:r>
            </a:p>
          </p:txBody>
        </p:sp>
      </p:grpSp>
      <p:sp>
        <p:nvSpPr>
          <p:cNvPr id="18440" name="Oval 8"/>
          <p:cNvSpPr>
            <a:spLocks noChangeArrowheads="1"/>
          </p:cNvSpPr>
          <p:nvPr/>
        </p:nvSpPr>
        <p:spPr bwMode="auto">
          <a:xfrm rot="-2632602">
            <a:off x="304800" y="13716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46125" y="1331913"/>
            <a:ext cx="153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Open system</a:t>
            </a: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2387600" y="14097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879725" y="1331913"/>
            <a:ext cx="4959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Particle exchange with the surrounding allowed</a:t>
            </a:r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2832100" y="1866900"/>
            <a:ext cx="1143000" cy="2303463"/>
            <a:chOff x="1784" y="1176"/>
            <a:chExt cx="720" cy="1451"/>
          </a:xfrm>
        </p:grpSpPr>
        <p:grpSp>
          <p:nvGrpSpPr>
            <p:cNvPr id="18467" name="Group 12"/>
            <p:cNvGrpSpPr>
              <a:grpSpLocks/>
            </p:cNvGrpSpPr>
            <p:nvPr/>
          </p:nvGrpSpPr>
          <p:grpSpPr bwMode="auto">
            <a:xfrm>
              <a:off x="1784" y="1824"/>
              <a:ext cx="720" cy="803"/>
              <a:chOff x="1303" y="2707"/>
              <a:chExt cx="720" cy="803"/>
            </a:xfrm>
          </p:grpSpPr>
          <p:sp>
            <p:nvSpPr>
              <p:cNvPr id="18475" name="Rectangle 13"/>
              <p:cNvSpPr>
                <a:spLocks noChangeArrowheads="1"/>
              </p:cNvSpPr>
              <p:nvPr/>
            </p:nvSpPr>
            <p:spPr bwMode="auto">
              <a:xfrm rot="-5400000">
                <a:off x="1615" y="2491"/>
                <a:ext cx="96" cy="720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476" name="Group 14"/>
              <p:cNvGrpSpPr>
                <a:grpSpLocks/>
              </p:cNvGrpSpPr>
              <p:nvPr/>
            </p:nvGrpSpPr>
            <p:grpSpPr bwMode="auto">
              <a:xfrm rot="-5400000">
                <a:off x="1261" y="2749"/>
                <a:ext cx="803" cy="720"/>
                <a:chOff x="1008" y="2208"/>
                <a:chExt cx="1536" cy="720"/>
              </a:xfrm>
            </p:grpSpPr>
            <p:sp>
              <p:nvSpPr>
                <p:cNvPr id="18477" name="Line 15"/>
                <p:cNvSpPr>
                  <a:spLocks noChangeShapeType="1"/>
                </p:cNvSpPr>
                <p:nvPr/>
              </p:nvSpPr>
              <p:spPr bwMode="auto">
                <a:xfrm>
                  <a:off x="1022" y="2208"/>
                  <a:ext cx="0" cy="72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8" name="Line 16"/>
                <p:cNvSpPr>
                  <a:spLocks noChangeShapeType="1"/>
                </p:cNvSpPr>
                <p:nvPr/>
              </p:nvSpPr>
              <p:spPr bwMode="auto">
                <a:xfrm>
                  <a:off x="1008" y="2208"/>
                  <a:ext cx="1536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9" name="Line 17"/>
                <p:cNvSpPr>
                  <a:spLocks noChangeShapeType="1"/>
                </p:cNvSpPr>
                <p:nvPr/>
              </p:nvSpPr>
              <p:spPr bwMode="auto">
                <a:xfrm>
                  <a:off x="1008" y="2928"/>
                  <a:ext cx="1536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468" name="Group 18"/>
            <p:cNvGrpSpPr>
              <a:grpSpLocks/>
            </p:cNvGrpSpPr>
            <p:nvPr/>
          </p:nvGrpSpPr>
          <p:grpSpPr bwMode="auto">
            <a:xfrm>
              <a:off x="1992" y="1176"/>
              <a:ext cx="308" cy="739"/>
              <a:chOff x="1508" y="2064"/>
              <a:chExt cx="308" cy="739"/>
            </a:xfrm>
          </p:grpSpPr>
          <p:graphicFrame>
            <p:nvGraphicFramePr>
              <p:cNvPr id="18469" name="Object 19"/>
              <p:cNvGraphicFramePr>
                <a:graphicFrameLocks noChangeAspect="1"/>
              </p:cNvGraphicFramePr>
              <p:nvPr/>
            </p:nvGraphicFramePr>
            <p:xfrm>
              <a:off x="1508" y="2064"/>
              <a:ext cx="308" cy="4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85" name="Photo Editor Photo" r:id="rId4" imgW="1123810" imgH="1647619" progId="MSPhotoEd.3">
                      <p:embed/>
                    </p:oleObj>
                  </mc:Choice>
                  <mc:Fallback>
                    <p:oleObj name="Photo Editor Photo" r:id="rId4" imgW="1123810" imgH="1647619" progId="MSPhotoEd.3">
                      <p:embed/>
                      <p:pic>
                        <p:nvPicPr>
                          <p:cNvPr id="0" name="Object 1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08" y="2064"/>
                            <a:ext cx="308" cy="45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8470" name="Group 20"/>
              <p:cNvGrpSpPr>
                <a:grpSpLocks/>
              </p:cNvGrpSpPr>
              <p:nvPr/>
            </p:nvGrpSpPr>
            <p:grpSpPr bwMode="auto">
              <a:xfrm rot="-5400000">
                <a:off x="1481" y="2563"/>
                <a:ext cx="336" cy="144"/>
                <a:chOff x="1344" y="2572"/>
                <a:chExt cx="960" cy="184"/>
              </a:xfrm>
            </p:grpSpPr>
            <p:sp>
              <p:nvSpPr>
                <p:cNvPr id="18472" name="Line 21"/>
                <p:cNvSpPr>
                  <a:spLocks noChangeShapeType="1"/>
                </p:cNvSpPr>
                <p:nvPr/>
              </p:nvSpPr>
              <p:spPr bwMode="auto">
                <a:xfrm>
                  <a:off x="1344" y="2572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3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344" y="2708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4" name="Rectangle 23"/>
                <p:cNvSpPr>
                  <a:spLocks noChangeArrowheads="1"/>
                </p:cNvSpPr>
                <p:nvPr/>
              </p:nvSpPr>
              <p:spPr bwMode="auto">
                <a:xfrm>
                  <a:off x="1392" y="2616"/>
                  <a:ext cx="912" cy="9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471" name="Line 24"/>
              <p:cNvSpPr>
                <a:spLocks noChangeShapeType="1"/>
              </p:cNvSpPr>
              <p:nvPr/>
            </p:nvSpPr>
            <p:spPr bwMode="auto">
              <a:xfrm>
                <a:off x="1515" y="2467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2146300" y="4191000"/>
            <a:ext cx="27432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  <a:p>
            <a:pPr algn="ctr"/>
            <a:r>
              <a:rPr lang="en-US" b="1"/>
              <a:t>Heat Reservoir R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832100" y="4191000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 b="1">
                <a:solidFill>
                  <a:schemeClr val="bg1"/>
                </a:solidFill>
              </a:rPr>
              <a:t>T=const.</a:t>
            </a:r>
          </a:p>
        </p:txBody>
      </p: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3911600" y="2552700"/>
            <a:ext cx="2768600" cy="1536700"/>
            <a:chOff x="2464" y="1608"/>
            <a:chExt cx="1744" cy="968"/>
          </a:xfrm>
        </p:grpSpPr>
        <p:sp>
          <p:nvSpPr>
            <p:cNvPr id="18447" name="Line 27"/>
            <p:cNvSpPr>
              <a:spLocks noChangeShapeType="1"/>
            </p:cNvSpPr>
            <p:nvPr/>
          </p:nvSpPr>
          <p:spPr bwMode="auto">
            <a:xfrm>
              <a:off x="2504" y="2152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28"/>
            <p:cNvSpPr>
              <a:spLocks noChangeShapeType="1"/>
            </p:cNvSpPr>
            <p:nvPr/>
          </p:nvSpPr>
          <p:spPr bwMode="auto">
            <a:xfrm>
              <a:off x="2504" y="2256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Rectangle 29"/>
            <p:cNvSpPr>
              <a:spLocks noChangeArrowheads="1"/>
            </p:cNvSpPr>
            <p:nvPr/>
          </p:nvSpPr>
          <p:spPr bwMode="auto">
            <a:xfrm>
              <a:off x="2464" y="2168"/>
              <a:ext cx="288" cy="72"/>
            </a:xfrm>
            <a:prstGeom prst="rect">
              <a:avLst/>
            </a:prstGeom>
            <a:solidFill>
              <a:srgbClr val="FCCD04">
                <a:alpha val="3882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8450" name="Picture 39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624" y="2168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1" name="Picture 41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8" y="2304"/>
              <a:ext cx="49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2" name="Picture 42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0" y="2072"/>
              <a:ext cx="49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3" name="Picture 43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624" y="1728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4" name="Picture 44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8" y="1848"/>
              <a:ext cx="49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5" name="Picture 45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0" y="1616"/>
              <a:ext cx="49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6" name="Picture 46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344" y="2168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7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2" y="2304"/>
              <a:ext cx="49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48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4" y="2072"/>
              <a:ext cx="49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9" name="Picture 49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344" y="1728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0" name="Picture 50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2" y="1848"/>
              <a:ext cx="49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1" name="Picture 51" descr="gas particles move about much more than liquids and solid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4" y="1616"/>
              <a:ext cx="49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62" name="Line 53"/>
            <p:cNvSpPr>
              <a:spLocks noChangeShapeType="1"/>
            </p:cNvSpPr>
            <p:nvPr/>
          </p:nvSpPr>
          <p:spPr bwMode="auto">
            <a:xfrm flipV="1">
              <a:off x="2752" y="1632"/>
              <a:ext cx="0" cy="5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Line 54"/>
            <p:cNvSpPr>
              <a:spLocks noChangeShapeType="1"/>
            </p:cNvSpPr>
            <p:nvPr/>
          </p:nvSpPr>
          <p:spPr bwMode="auto">
            <a:xfrm>
              <a:off x="2744" y="1632"/>
              <a:ext cx="14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Line 55"/>
            <p:cNvSpPr>
              <a:spLocks noChangeShapeType="1"/>
            </p:cNvSpPr>
            <p:nvPr/>
          </p:nvSpPr>
          <p:spPr bwMode="auto">
            <a:xfrm>
              <a:off x="4184" y="1632"/>
              <a:ext cx="0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Line 56"/>
            <p:cNvSpPr>
              <a:spLocks noChangeShapeType="1"/>
            </p:cNvSpPr>
            <p:nvPr/>
          </p:nvSpPr>
          <p:spPr bwMode="auto">
            <a:xfrm flipH="1">
              <a:off x="2744" y="2544"/>
              <a:ext cx="14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Line 58"/>
            <p:cNvSpPr>
              <a:spLocks noChangeShapeType="1"/>
            </p:cNvSpPr>
            <p:nvPr/>
          </p:nvSpPr>
          <p:spPr bwMode="auto">
            <a:xfrm flipV="1">
              <a:off x="2744" y="225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93" name="AutoShape 61"/>
          <p:cNvSpPr>
            <a:spLocks noChangeArrowheads="1"/>
          </p:cNvSpPr>
          <p:nvPr/>
        </p:nvSpPr>
        <p:spPr bwMode="auto">
          <a:xfrm>
            <a:off x="762000" y="560228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94" name="Text Box 62"/>
          <p:cNvSpPr txBox="1">
            <a:spLocks noChangeArrowheads="1"/>
          </p:cNvSpPr>
          <p:nvPr/>
        </p:nvSpPr>
        <p:spPr bwMode="auto">
          <a:xfrm>
            <a:off x="1279525" y="5562600"/>
            <a:ext cx="680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Thermodynamic potentials depend on variable particle number  N</a:t>
            </a:r>
          </a:p>
        </p:txBody>
      </p:sp>
      <p:sp>
        <p:nvSpPr>
          <p:cNvPr id="18495" name="Text Box 63"/>
          <p:cNvSpPr txBox="1">
            <a:spLocks noChangeArrowheads="1"/>
          </p:cNvSpPr>
          <p:nvPr/>
        </p:nvSpPr>
        <p:spPr bwMode="auto">
          <a:xfrm>
            <a:off x="1355725" y="6208713"/>
            <a:ext cx="2413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Example: U=U(S,V,N)</a:t>
            </a:r>
          </a:p>
        </p:txBody>
      </p:sp>
      <p:sp>
        <p:nvSpPr>
          <p:cNvPr id="18498" name="Text Box 66"/>
          <p:cNvSpPr txBox="1">
            <a:spLocks noChangeArrowheads="1"/>
          </p:cNvSpPr>
          <p:nvPr/>
        </p:nvSpPr>
        <p:spPr bwMode="auto">
          <a:xfrm>
            <a:off x="4578350" y="2246313"/>
            <a:ext cx="189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Particle reservoir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5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4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  <p:bldP spid="18441" grpId="0" build="allAtOnce"/>
      <p:bldP spid="18442" grpId="0" animBg="1"/>
      <p:bldP spid="18443" grpId="0"/>
      <p:bldP spid="18457" grpId="0" animBg="1"/>
      <p:bldP spid="18458" grpId="0"/>
      <p:bldP spid="18493" grpId="0" animBg="1"/>
      <p:bldP spid="18494" grpId="0"/>
      <p:bldP spid="18495" grpId="0"/>
      <p:bldP spid="1849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191000" y="609600"/>
            <a:ext cx="2209800" cy="1828800"/>
          </a:xfrm>
          <a:prstGeom prst="rect">
            <a:avLst/>
          </a:prstGeom>
          <a:solidFill>
            <a:srgbClr val="FCCD04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057400" y="609600"/>
            <a:ext cx="2133600" cy="1828800"/>
            <a:chOff x="1296" y="384"/>
            <a:chExt cx="1344" cy="1152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1296" y="384"/>
              <a:ext cx="1344" cy="1152"/>
            </a:xfrm>
            <a:prstGeom prst="rect">
              <a:avLst/>
            </a:prstGeom>
            <a:solidFill>
              <a:srgbClr val="FCCD04">
                <a:alpha val="3098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             U(  S,  V,  N)</a:t>
              </a:r>
            </a:p>
          </p:txBody>
        </p:sp>
        <p:sp>
          <p:nvSpPr>
            <p:cNvPr id="4" name="Line 8"/>
            <p:cNvSpPr>
              <a:spLocks noChangeShapeType="1"/>
            </p:cNvSpPr>
            <p:nvPr/>
          </p:nvSpPr>
          <p:spPr bwMode="auto">
            <a:xfrm flipH="1">
              <a:off x="1296" y="384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9"/>
            <p:cNvSpPr>
              <a:spLocks noChangeShapeType="1"/>
            </p:cNvSpPr>
            <p:nvPr/>
          </p:nvSpPr>
          <p:spPr bwMode="auto">
            <a:xfrm flipH="1">
              <a:off x="1296" y="1536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1296" y="384"/>
              <a:ext cx="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6400800" y="6096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4191000" y="609600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4191000" y="2438400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251325" y="1331913"/>
            <a:ext cx="1549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=  </a:t>
            </a:r>
            <a:r>
              <a:rPr lang="en-US">
                <a:solidFill>
                  <a:srgbClr val="FF0000"/>
                </a:solidFill>
              </a:rPr>
              <a:t>2</a:t>
            </a:r>
            <a:r>
              <a:rPr lang="en-US"/>
              <a:t> U(S,V,N)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4191000" y="6096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3035300" y="1346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3378200" y="1346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702050" y="13477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746125" y="2855913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In general: </a:t>
            </a:r>
          </a:p>
        </p:txBody>
      </p:sp>
      <p:graphicFrame>
        <p:nvGraphicFramePr>
          <p:cNvPr id="19476" name="Object 20"/>
          <p:cNvGraphicFramePr>
            <a:graphicFrameLocks noChangeAspect="1"/>
          </p:cNvGraphicFramePr>
          <p:nvPr/>
        </p:nvGraphicFramePr>
        <p:xfrm>
          <a:off x="2057400" y="2819400"/>
          <a:ext cx="4724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6" name="Equation" r:id="rId4" imgW="1739900" imgH="190500" progId="Equation.3">
                  <p:embed/>
                </p:oleObj>
              </mc:Choice>
              <mc:Fallback>
                <p:oleObj name="Equation" r:id="rId4" imgW="1739900" imgH="1905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19400"/>
                        <a:ext cx="47244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7" name="Oval 21"/>
          <p:cNvSpPr>
            <a:spLocks noChangeArrowheads="1"/>
          </p:cNvSpPr>
          <p:nvPr/>
        </p:nvSpPr>
        <p:spPr bwMode="auto">
          <a:xfrm rot="-2632602">
            <a:off x="228600" y="29337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AutoShape 23"/>
          <p:cNvSpPr>
            <a:spLocks noChangeArrowheads="1"/>
          </p:cNvSpPr>
          <p:nvPr/>
        </p:nvSpPr>
        <p:spPr bwMode="auto">
          <a:xfrm>
            <a:off x="304800" y="3810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74676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481" name="Object 25"/>
          <p:cNvGraphicFramePr>
            <a:graphicFrameLocks noChangeAspect="1"/>
          </p:cNvGraphicFramePr>
          <p:nvPr/>
        </p:nvGraphicFramePr>
        <p:xfrm>
          <a:off x="7543800" y="2667000"/>
          <a:ext cx="4365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7" name="Equation" r:id="rId6" imgW="203024" imgH="355292" progId="Equation.3">
                  <p:embed/>
                </p:oleObj>
              </mc:Choice>
              <mc:Fallback>
                <p:oleObj name="Equation" r:id="rId6" imgW="203024" imgH="355292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667000"/>
                        <a:ext cx="4365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2" name="Object 26"/>
          <p:cNvGraphicFramePr>
            <a:graphicFrameLocks noChangeAspect="1"/>
          </p:cNvGraphicFramePr>
          <p:nvPr/>
        </p:nvGraphicFramePr>
        <p:xfrm>
          <a:off x="685800" y="3581400"/>
          <a:ext cx="69342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8" name="Equation" r:id="rId8" imgW="3594100" imgH="444500" progId="Equation.3">
                  <p:embed/>
                </p:oleObj>
              </mc:Choice>
              <mc:Fallback>
                <p:oleObj name="Equation" r:id="rId8" imgW="3594100" imgH="4445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81400"/>
                        <a:ext cx="6934200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83" name="Object 27"/>
          <p:cNvGraphicFramePr>
            <a:graphicFrameLocks noChangeAspect="1"/>
          </p:cNvGraphicFramePr>
          <p:nvPr/>
        </p:nvGraphicFramePr>
        <p:xfrm>
          <a:off x="7696200" y="3802063"/>
          <a:ext cx="14478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9" name="Equation" r:id="rId10" imgW="685800" imgH="190500" progId="Equation.3">
                  <p:embed/>
                </p:oleObj>
              </mc:Choice>
              <mc:Fallback>
                <p:oleObj name="Equation" r:id="rId10" imgW="685800" imgH="1905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3802063"/>
                        <a:ext cx="14478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4" name="AutoShape 28"/>
          <p:cNvSpPr>
            <a:spLocks/>
          </p:cNvSpPr>
          <p:nvPr/>
        </p:nvSpPr>
        <p:spPr bwMode="auto">
          <a:xfrm rot="-5400000">
            <a:off x="2362200" y="4191000"/>
            <a:ext cx="304800" cy="457200"/>
          </a:xfrm>
          <a:prstGeom prst="leftBrace">
            <a:avLst>
              <a:gd name="adj1" fmla="val 12500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2374900" y="45593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S</a:t>
            </a:r>
          </a:p>
        </p:txBody>
      </p:sp>
      <p:sp>
        <p:nvSpPr>
          <p:cNvPr id="19486" name="AutoShape 30"/>
          <p:cNvSpPr>
            <a:spLocks/>
          </p:cNvSpPr>
          <p:nvPr/>
        </p:nvSpPr>
        <p:spPr bwMode="auto">
          <a:xfrm rot="-5400000">
            <a:off x="4724400" y="4191000"/>
            <a:ext cx="304800" cy="457200"/>
          </a:xfrm>
          <a:prstGeom prst="leftBrace">
            <a:avLst>
              <a:gd name="adj1" fmla="val 12500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4737100" y="45593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V</a:t>
            </a:r>
          </a:p>
        </p:txBody>
      </p:sp>
      <p:sp>
        <p:nvSpPr>
          <p:cNvPr id="19488" name="AutoShape 32"/>
          <p:cNvSpPr>
            <a:spLocks/>
          </p:cNvSpPr>
          <p:nvPr/>
        </p:nvSpPr>
        <p:spPr bwMode="auto">
          <a:xfrm rot="-5400000">
            <a:off x="7086600" y="4191000"/>
            <a:ext cx="304800" cy="457200"/>
          </a:xfrm>
          <a:prstGeom prst="leftBrace">
            <a:avLst>
              <a:gd name="adj1" fmla="val 12500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7099300" y="45593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N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669925" y="5141913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holds </a:t>
            </a: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1371600" y="51435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ym typeface="Symbol" pitchFamily="18" charset="2"/>
              </a:rPr>
              <a:t>  and in particular for =1</a:t>
            </a:r>
          </a:p>
        </p:txBody>
      </p:sp>
      <p:sp>
        <p:nvSpPr>
          <p:cNvPr id="19492" name="AutoShape 36"/>
          <p:cNvSpPr>
            <a:spLocks noChangeArrowheads="1"/>
          </p:cNvSpPr>
          <p:nvPr/>
        </p:nvSpPr>
        <p:spPr bwMode="auto">
          <a:xfrm>
            <a:off x="381000" y="6096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493" name="Object 37"/>
          <p:cNvGraphicFramePr>
            <a:graphicFrameLocks noChangeAspect="1"/>
          </p:cNvGraphicFramePr>
          <p:nvPr/>
        </p:nvGraphicFramePr>
        <p:xfrm>
          <a:off x="1865313" y="5738813"/>
          <a:ext cx="514508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0" name="Equation" r:id="rId12" imgW="2667000" imgH="419100" progId="Equation.3">
                  <p:embed/>
                </p:oleObj>
              </mc:Choice>
              <mc:Fallback>
                <p:oleObj name="Equation" r:id="rId12" imgW="2667000" imgH="4191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5738813"/>
                        <a:ext cx="514508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2393950" y="3160713"/>
            <a:ext cx="3930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(</a:t>
            </a:r>
            <a:r>
              <a:rPr lang="en-US">
                <a:solidFill>
                  <a:schemeClr val="accent2"/>
                </a:solidFill>
              </a:rPr>
              <a:t>homogeneous function of first order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6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9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animBg="1"/>
      <p:bldP spid="19467" grpId="0" animBg="1"/>
      <p:bldP spid="19468" grpId="0" animBg="1"/>
      <p:bldP spid="19469" grpId="0" animBg="1"/>
      <p:bldP spid="19470" grpId="0"/>
      <p:bldP spid="19471" grpId="0" animBg="1"/>
      <p:bldP spid="19471" grpId="1" animBg="1"/>
      <p:bldP spid="19472" grpId="0"/>
      <p:bldP spid="19473" grpId="0"/>
      <p:bldP spid="19474" grpId="0"/>
      <p:bldP spid="19475" grpId="0"/>
      <p:bldP spid="19477" grpId="0" animBg="1"/>
      <p:bldP spid="19479" grpId="0" animBg="1"/>
      <p:bldP spid="19480" grpId="0" animBg="1"/>
      <p:bldP spid="19484" grpId="0" animBg="1"/>
      <p:bldP spid="19485" grpId="0"/>
      <p:bldP spid="19486" grpId="0" animBg="1"/>
      <p:bldP spid="19487" grpId="0"/>
      <p:bldP spid="19488" grpId="0" animBg="1"/>
      <p:bldP spid="19489" grpId="0"/>
      <p:bldP spid="19490" grpId="0"/>
      <p:bldP spid="19491" grpId="0"/>
      <p:bldP spid="19492" grpId="0" animBg="1"/>
      <p:bldP spid="1949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2057400" y="3505200"/>
            <a:ext cx="45720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4800600" y="1752600"/>
            <a:ext cx="4038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066800" y="304800"/>
          <a:ext cx="514508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Equation" r:id="rId4" imgW="2667000" imgH="419100" progId="Equation.3">
                  <p:embed/>
                </p:oleObj>
              </mc:Choice>
              <mc:Fallback>
                <p:oleObj name="Equation" r:id="rId4" imgW="26670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4800"/>
                        <a:ext cx="5145088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Line 5"/>
          <p:cNvSpPr>
            <a:spLocks noChangeShapeType="1"/>
          </p:cNvSpPr>
          <p:nvPr/>
        </p:nvSpPr>
        <p:spPr bwMode="auto">
          <a:xfrm flipV="1">
            <a:off x="1981200" y="114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1981200" y="15240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981200" y="1233488"/>
            <a:ext cx="4006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keep N constant as in closed systems</a:t>
            </a:r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533400" y="2133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1219200" y="1860550"/>
          <a:ext cx="14700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Equation" r:id="rId6" imgW="761669" imgH="418918" progId="Equation.3">
                  <p:embed/>
                </p:oleObj>
              </mc:Choice>
              <mc:Fallback>
                <p:oleObj name="Equation" r:id="rId6" imgW="761669" imgH="418918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860550"/>
                        <a:ext cx="14700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2925763" y="1830388"/>
          <a:ext cx="181133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Equation" r:id="rId8" imgW="939800" imgH="457200" progId="Equation.DSMT4">
                  <p:embed/>
                </p:oleObj>
              </mc:Choice>
              <mc:Fallback>
                <p:oleObj name="Equation" r:id="rId8" imgW="9398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1830388"/>
                        <a:ext cx="1811337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4953000" y="1828800"/>
          <a:ext cx="14446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Equation" r:id="rId10" imgW="749300" imgH="419100" progId="Equation.3">
                  <p:embed/>
                </p:oleObj>
              </mc:Choice>
              <mc:Fallback>
                <p:oleObj name="Equation" r:id="rId10" imgW="7493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828800"/>
                        <a:ext cx="14446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6553200" y="2057400"/>
            <a:ext cx="206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Chemical potential</a:t>
            </a:r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533400" y="4038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95" name="Object 15"/>
          <p:cNvGraphicFramePr>
            <a:graphicFrameLocks noChangeAspect="1"/>
          </p:cNvGraphicFramePr>
          <p:nvPr/>
        </p:nvGraphicFramePr>
        <p:xfrm>
          <a:off x="2438400" y="3810000"/>
          <a:ext cx="3733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Equation" r:id="rId12" imgW="1422400" imgH="190500" progId="Equation.3">
                  <p:embed/>
                </p:oleObj>
              </mc:Choice>
              <mc:Fallback>
                <p:oleObj name="Equation" r:id="rId12" imgW="1422400" imgH="1905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810000"/>
                        <a:ext cx="37338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2057400" y="5486400"/>
          <a:ext cx="44958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Equation" r:id="rId14" imgW="2476500" imgH="419100" progId="Equation.3">
                  <p:embed/>
                </p:oleObj>
              </mc:Choice>
              <mc:Fallback>
                <p:oleObj name="Equation" r:id="rId14" imgW="2476500" imgH="4191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486400"/>
                        <a:ext cx="44958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2514600" y="4495800"/>
          <a:ext cx="29718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Equation" r:id="rId16" imgW="1231366" imgH="190417" progId="Equation.3">
                  <p:embed/>
                </p:oleObj>
              </mc:Choice>
              <mc:Fallback>
                <p:oleObj name="Equation" r:id="rId16" imgW="1231366" imgH="190417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495800"/>
                        <a:ext cx="297180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0" name="Line 20"/>
          <p:cNvSpPr>
            <a:spLocks noChangeShapeType="1"/>
          </p:cNvSpPr>
          <p:nvPr/>
        </p:nvSpPr>
        <p:spPr bwMode="auto">
          <a:xfrm flipH="1">
            <a:off x="2971800" y="4876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H="1" flipV="1">
            <a:off x="4114800" y="48768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H="1" flipV="1">
            <a:off x="5029200" y="4953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9" grpId="0" animBg="1"/>
      <p:bldP spid="20492" grpId="0" animBg="1"/>
      <p:bldP spid="20485" grpId="0" animBg="1"/>
      <p:bldP spid="20486" grpId="0" animBg="1"/>
      <p:bldP spid="20487" grpId="0"/>
      <p:bldP spid="20488" grpId="0" animBg="1"/>
      <p:bldP spid="20493" grpId="0"/>
      <p:bldP spid="20494" grpId="0" animBg="1"/>
      <p:bldP spid="20500" grpId="0" animBg="1"/>
      <p:bldP spid="20502" grpId="0" animBg="1"/>
      <p:bldP spid="205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360488" y="533400"/>
            <a:ext cx="3690937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38200" y="685800"/>
            <a:ext cx="424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The  thermodynamic potential U=U(S,V)</a:t>
            </a: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 rot="-2632602">
            <a:off x="457200" y="7620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 rot="-2632602">
            <a:off x="914400" y="16764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295400" y="1600200"/>
            <a:ext cx="417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Consider first law in differential notation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562600" y="1644650"/>
          <a:ext cx="13843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4" imgW="787058" imgH="177723" progId="Equation.3">
                  <p:embed/>
                </p:oleObj>
              </mc:Choice>
              <mc:Fallback>
                <p:oleObj name="Equation" r:id="rId4" imgW="787058" imgH="17772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644650"/>
                        <a:ext cx="13843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295400" y="2438400"/>
            <a:ext cx="213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inexact differentials</a:t>
            </a:r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3581400" y="2165350"/>
          <a:ext cx="42545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6" imgW="241195" imgH="545863" progId="Equation.3">
                  <p:embed/>
                </p:oleObj>
              </mc:Choice>
              <mc:Fallback>
                <p:oleObj name="Equation" r:id="rId6" imgW="241195" imgH="54586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165350"/>
                        <a:ext cx="425450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AutoShape 12"/>
          <p:cNvSpPr>
            <a:spLocks/>
          </p:cNvSpPr>
          <p:nvPr/>
        </p:nvSpPr>
        <p:spPr bwMode="auto">
          <a:xfrm>
            <a:off x="4038600" y="2133600"/>
            <a:ext cx="228600" cy="1066800"/>
          </a:xfrm>
          <a:prstGeom prst="rightBrace">
            <a:avLst>
              <a:gd name="adj1" fmla="val 38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343400" y="2349500"/>
            <a:ext cx="1327150" cy="533400"/>
            <a:chOff x="2736" y="1480"/>
            <a:chExt cx="836" cy="336"/>
          </a:xfrm>
        </p:grpSpPr>
        <p:sp>
          <p:nvSpPr>
            <p:cNvPr id="5" name="AutoShape 13"/>
            <p:cNvSpPr>
              <a:spLocks noChangeArrowheads="1"/>
            </p:cNvSpPr>
            <p:nvPr/>
          </p:nvSpPr>
          <p:spPr bwMode="auto">
            <a:xfrm>
              <a:off x="2756" y="1480"/>
              <a:ext cx="816" cy="336"/>
            </a:xfrm>
            <a:prstGeom prst="rightArrow">
              <a:avLst>
                <a:gd name="adj1" fmla="val 50000"/>
                <a:gd name="adj2" fmla="val 60714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2736" y="1536"/>
              <a:ext cx="82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400" b="1">
                  <a:solidFill>
                    <a:schemeClr val="accent2"/>
                  </a:solidFill>
                </a:rPr>
                <a:t>expressed by</a:t>
              </a:r>
            </a:p>
          </p:txBody>
        </p:sp>
      </p:grp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5702300" y="2395538"/>
            <a:ext cx="1962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exact differentials</a:t>
            </a:r>
          </a:p>
        </p:txBody>
      </p:sp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7720013" y="2133600"/>
          <a:ext cx="1052512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8" imgW="596641" imgH="545863" progId="Equation.3">
                  <p:embed/>
                </p:oleObj>
              </mc:Choice>
              <mc:Fallback>
                <p:oleObj name="Equation" r:id="rId8" imgW="596641" imgH="545863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0013" y="2133600"/>
                        <a:ext cx="1052512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7608888" y="1447800"/>
            <a:ext cx="1066800" cy="741363"/>
          </a:xfrm>
          <a:prstGeom prst="downArrowCallout">
            <a:avLst>
              <a:gd name="adj1" fmla="val 22264"/>
              <a:gd name="adj2" fmla="val 35974"/>
              <a:gd name="adj3" fmla="val 17986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7696200" y="1524000"/>
            <a:ext cx="885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law</a:t>
            </a:r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2514600" y="3962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3200400" y="3810000"/>
            <a:ext cx="2514600" cy="609600"/>
            <a:chOff x="2016" y="2400"/>
            <a:chExt cx="1584" cy="384"/>
          </a:xfrm>
        </p:grpSpPr>
        <p:sp>
          <p:nvSpPr>
            <p:cNvPr id="7" name="Rectangle 22"/>
            <p:cNvSpPr>
              <a:spLocks noChangeArrowheads="1"/>
            </p:cNvSpPr>
            <p:nvPr/>
          </p:nvSpPr>
          <p:spPr bwMode="auto">
            <a:xfrm>
              <a:off x="2016" y="2400"/>
              <a:ext cx="1584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8" name="Object 21"/>
            <p:cNvGraphicFramePr>
              <a:graphicFrameLocks noChangeAspect="1"/>
            </p:cNvGraphicFramePr>
            <p:nvPr/>
          </p:nvGraphicFramePr>
          <p:xfrm>
            <a:off x="2112" y="2448"/>
            <a:ext cx="1392" cy="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5" name="Equation" r:id="rId10" imgW="888614" imgH="165028" progId="Equation.3">
                    <p:embed/>
                  </p:oleObj>
                </mc:Choice>
                <mc:Fallback>
                  <p:oleObj name="Equation" r:id="rId10" imgW="888614" imgH="165028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2448"/>
                          <a:ext cx="1392" cy="2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905000" y="4762500"/>
            <a:ext cx="5334000" cy="647700"/>
            <a:chOff x="1056" y="192"/>
            <a:chExt cx="3360" cy="408"/>
          </a:xfrm>
        </p:grpSpPr>
        <p:sp>
          <p:nvSpPr>
            <p:cNvPr id="9" name="Rectangle 24"/>
            <p:cNvSpPr>
              <a:spLocks noChangeArrowheads="1"/>
            </p:cNvSpPr>
            <p:nvPr/>
          </p:nvSpPr>
          <p:spPr bwMode="auto">
            <a:xfrm>
              <a:off x="1056" y="192"/>
              <a:ext cx="3360" cy="40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1488" y="234"/>
              <a:ext cx="25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Legendre Transformations</a:t>
              </a:r>
            </a:p>
          </p:txBody>
        </p:sp>
      </p:grpSp>
      <p:sp>
        <p:nvSpPr>
          <p:cNvPr id="3098" name="Oval 26"/>
          <p:cNvSpPr>
            <a:spLocks noChangeArrowheads="1"/>
          </p:cNvSpPr>
          <p:nvPr/>
        </p:nvSpPr>
        <p:spPr bwMode="auto">
          <a:xfrm rot="-2632602">
            <a:off x="762000" y="60198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99" name="Object 27"/>
          <p:cNvGraphicFramePr>
            <a:graphicFrameLocks noChangeAspect="1"/>
          </p:cNvGraphicFramePr>
          <p:nvPr/>
        </p:nvGraphicFramePr>
        <p:xfrm>
          <a:off x="1295400" y="5889625"/>
          <a:ext cx="22098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12" imgW="888614" imgH="165028" progId="Equation.3">
                  <p:embed/>
                </p:oleObj>
              </mc:Choice>
              <mc:Fallback>
                <p:oleObj name="Equation" r:id="rId12" imgW="888614" imgH="165028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889625"/>
                        <a:ext cx="22098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4114800" y="5943600"/>
            <a:ext cx="420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dU: differential of the function U=U(S,V)</a:t>
            </a:r>
          </a:p>
        </p:txBody>
      </p:sp>
      <p:sp>
        <p:nvSpPr>
          <p:cNvPr id="3102" name="AutoShape 30"/>
          <p:cNvSpPr>
            <a:spLocks noChangeArrowheads="1"/>
          </p:cNvSpPr>
          <p:nvPr/>
        </p:nvSpPr>
        <p:spPr bwMode="auto">
          <a:xfrm>
            <a:off x="3581400" y="6019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7848600" y="624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>
            <a:off x="8077200" y="624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 flipH="1">
            <a:off x="5791200" y="65532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5741988" y="6249988"/>
            <a:ext cx="2127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natural coordinates</a:t>
            </a:r>
          </a:p>
        </p:txBody>
      </p:sp>
      <p:sp>
        <p:nvSpPr>
          <p:cNvPr id="3108" name="AutoShape 36"/>
          <p:cNvSpPr>
            <a:spLocks/>
          </p:cNvSpPr>
          <p:nvPr/>
        </p:nvSpPr>
        <p:spPr bwMode="auto">
          <a:xfrm flipH="1">
            <a:off x="7620000" y="2057400"/>
            <a:ext cx="228600" cy="1066800"/>
          </a:xfrm>
          <a:prstGeom prst="rightBrace">
            <a:avLst>
              <a:gd name="adj1" fmla="val 38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5791200" y="3276600"/>
            <a:ext cx="338613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accent2"/>
                </a:solidFill>
              </a:rPr>
              <a:t>Note: exact refers here to the </a:t>
            </a:r>
          </a:p>
          <a:p>
            <a:pPr eaLnBrk="1" hangingPunct="1"/>
            <a:r>
              <a:rPr lang="en-US" sz="1400">
                <a:solidFill>
                  <a:schemeClr val="accent2"/>
                </a:solidFill>
              </a:rPr>
              <a:t>          coordinate differentials dS and dV.</a:t>
            </a:r>
          </a:p>
          <a:p>
            <a:pPr eaLnBrk="1" hangingPunct="1"/>
            <a:r>
              <a:rPr lang="en-US" sz="1400">
                <a:solidFill>
                  <a:schemeClr val="accent2"/>
                </a:solidFill>
              </a:rPr>
              <a:t>          T dS and PdV are inexact </a:t>
            </a:r>
          </a:p>
          <a:p>
            <a:pPr eaLnBrk="1" hangingPunct="1"/>
            <a:r>
              <a:rPr lang="en-US" sz="1400">
                <a:solidFill>
                  <a:schemeClr val="accent2"/>
                </a:solidFill>
              </a:rPr>
              <a:t>          as we showed previously.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8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6" grpId="0"/>
      <p:bldP spid="3077" grpId="0" animBg="1"/>
      <p:bldP spid="3079" grpId="0" animBg="1"/>
      <p:bldP spid="3080" grpId="0"/>
      <p:bldP spid="3082" grpId="0"/>
      <p:bldP spid="3084" grpId="0" animBg="1"/>
      <p:bldP spid="3088" grpId="0"/>
      <p:bldP spid="3090" grpId="0" animBg="1"/>
      <p:bldP spid="3091" grpId="0"/>
      <p:bldP spid="3092" grpId="0" animBg="1"/>
      <p:bldP spid="3098" grpId="0" animBg="1"/>
      <p:bldP spid="3101" grpId="0"/>
      <p:bldP spid="3102" grpId="0" animBg="1"/>
      <p:bldP spid="3103" grpId="0" animBg="1"/>
      <p:bldP spid="3104" grpId="0" animBg="1"/>
      <p:bldP spid="3105" grpId="0" animBg="1"/>
      <p:bldP spid="3106" grpId="0"/>
      <p:bldP spid="3108" grpId="0" animBg="1"/>
      <p:bldP spid="310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3556000" y="6223000"/>
            <a:ext cx="304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AutoShape 29"/>
          <p:cNvSpPr>
            <a:spLocks noChangeArrowheads="1"/>
          </p:cNvSpPr>
          <p:nvPr/>
        </p:nvSpPr>
        <p:spPr bwMode="auto">
          <a:xfrm>
            <a:off x="5867400" y="54229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5715000" y="5181600"/>
            <a:ext cx="3048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 rot="-2632602">
            <a:off x="304800" y="5080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822325" y="417513"/>
            <a:ext cx="4633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Intuitive meaning of the chemical potential </a:t>
            </a:r>
            <a:r>
              <a:rPr lang="el-GR">
                <a:cs typeface="Arial" pitchFamily="34" charset="0"/>
              </a:rPr>
              <a:t>μ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838200" y="1143000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First law:</a:t>
            </a:r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1981200" y="1143000"/>
          <a:ext cx="17526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Equation" r:id="rId4" imgW="787058" imgH="177723" progId="Equation.3">
                  <p:embed/>
                </p:oleObj>
              </mc:Choice>
              <mc:Fallback>
                <p:oleObj name="Equation" r:id="rId4" imgW="787058" imgH="17772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143000"/>
                        <a:ext cx="175260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175125" y="1179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with</a:t>
            </a:r>
          </a:p>
        </p:txBody>
      </p:sp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5221288" y="1143000"/>
          <a:ext cx="121602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Equation" r:id="rId6" imgW="545626" imgH="177646" progId="Equation.3">
                  <p:embed/>
                </p:oleObj>
              </mc:Choice>
              <mc:Fallback>
                <p:oleObj name="Equation" r:id="rId6" imgW="545626" imgH="177646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1143000"/>
                        <a:ext cx="1216025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1447800" y="1981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2068513" y="1905000"/>
          <a:ext cx="1893887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3" name="Equation" r:id="rId8" imgW="850531" imgH="165028" progId="Equation.3">
                  <p:embed/>
                </p:oleObj>
              </mc:Choice>
              <mc:Fallback>
                <p:oleObj name="Equation" r:id="rId8" imgW="850531" imgH="165028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513" y="1905000"/>
                        <a:ext cx="1893887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6" name="Line 12"/>
          <p:cNvSpPr>
            <a:spLocks noChangeShapeType="1"/>
          </p:cNvSpPr>
          <p:nvPr/>
        </p:nvSpPr>
        <p:spPr bwMode="auto">
          <a:xfrm flipV="1">
            <a:off x="3733800" y="2362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2971800" y="28194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1219200" y="3505200"/>
            <a:ext cx="238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mechanical work PdV</a:t>
            </a:r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3733800" y="28194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4019550" y="3505200"/>
            <a:ext cx="3186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work </a:t>
            </a:r>
            <a:r>
              <a:rPr lang="el-GR">
                <a:cs typeface="Arial" pitchFamily="34" charset="0"/>
              </a:rPr>
              <a:t>μ</a:t>
            </a:r>
            <a:r>
              <a:rPr lang="en-US">
                <a:cs typeface="Arial" pitchFamily="34" charset="0"/>
              </a:rPr>
              <a:t>dN required to change </a:t>
            </a:r>
          </a:p>
          <a:p>
            <a:pPr eaLnBrk="1" hangingPunct="1"/>
            <a:r>
              <a:rPr lang="en-US">
                <a:cs typeface="Arial" pitchFamily="34" charset="0"/>
              </a:rPr>
              <a:t># of particles by dN</a:t>
            </a:r>
            <a:endParaRPr lang="el-GR">
              <a:cs typeface="Arial" pitchFamily="34" charset="0"/>
            </a:endParaRP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3276600" y="304800"/>
            <a:ext cx="22098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3641725" y="3503613"/>
            <a:ext cx="31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21523" name="Oval 19"/>
          <p:cNvSpPr>
            <a:spLocks noChangeArrowheads="1"/>
          </p:cNvSpPr>
          <p:nvPr/>
        </p:nvSpPr>
        <p:spPr bwMode="auto">
          <a:xfrm rot="-2632602">
            <a:off x="304800" y="4549775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746125" y="4510088"/>
            <a:ext cx="7308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How do the other potentials change when particle exchange is allowed</a:t>
            </a:r>
          </a:p>
        </p:txBody>
      </p:sp>
      <p:pic>
        <p:nvPicPr>
          <p:cNvPr id="21525" name="Picture 21" descr="Question mark with shadow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4318000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1219200" y="5257800"/>
            <a:ext cx="3289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Helmholtz free energy F=U-TS</a:t>
            </a:r>
          </a:p>
        </p:txBody>
      </p:sp>
      <p:sp>
        <p:nvSpPr>
          <p:cNvPr id="21528" name="Oval 24"/>
          <p:cNvSpPr>
            <a:spLocks noChangeArrowheads="1"/>
          </p:cNvSpPr>
          <p:nvPr/>
        </p:nvSpPr>
        <p:spPr bwMode="auto">
          <a:xfrm rot="-2632602">
            <a:off x="838200" y="53340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29" name="Object 25"/>
          <p:cNvGraphicFramePr>
            <a:graphicFrameLocks noChangeAspect="1"/>
          </p:cNvGraphicFramePr>
          <p:nvPr/>
        </p:nvGraphicFramePr>
        <p:xfrm>
          <a:off x="3581400" y="5811838"/>
          <a:ext cx="41656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4" name="Equation" r:id="rId11" imgW="1816100" imgH="190500" progId="Equation.3">
                  <p:embed/>
                </p:oleObj>
              </mc:Choice>
              <mc:Fallback>
                <p:oleObj name="Equation" r:id="rId11" imgW="1816100" imgH="1905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811838"/>
                        <a:ext cx="4165600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0" name="Object 26"/>
          <p:cNvGraphicFramePr>
            <a:graphicFrameLocks noChangeAspect="1"/>
          </p:cNvGraphicFramePr>
          <p:nvPr/>
        </p:nvGraphicFramePr>
        <p:xfrm>
          <a:off x="5791200" y="5257800"/>
          <a:ext cx="29718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5" name="Equation" r:id="rId13" imgW="1231366" imgH="190417" progId="Equation.3">
                  <p:embed/>
                </p:oleObj>
              </mc:Choice>
              <mc:Fallback>
                <p:oleObj name="Equation" r:id="rId13" imgW="1231366" imgH="190417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257800"/>
                        <a:ext cx="297180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2971800" y="6400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35" name="Object 31"/>
          <p:cNvGraphicFramePr>
            <a:graphicFrameLocks noChangeAspect="1"/>
          </p:cNvGraphicFramePr>
          <p:nvPr/>
        </p:nvGraphicFramePr>
        <p:xfrm>
          <a:off x="3632200" y="6269038"/>
          <a:ext cx="29432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6" name="Equation" r:id="rId15" imgW="1282700" imgH="190500" progId="Equation.3">
                  <p:embed/>
                </p:oleObj>
              </mc:Choice>
              <mc:Fallback>
                <p:oleObj name="Equation" r:id="rId15" imgW="1282700" imgH="1905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6269038"/>
                        <a:ext cx="29432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7" grpId="0" animBg="1"/>
      <p:bldP spid="21533" grpId="0" animBg="1"/>
      <p:bldP spid="21532" grpId="0" animBg="1"/>
      <p:bldP spid="21508" grpId="0" animBg="1"/>
      <p:bldP spid="21509" grpId="0"/>
      <p:bldP spid="21510" grpId="0"/>
      <p:bldP spid="21512" grpId="0"/>
      <p:bldP spid="21514" grpId="0" animBg="1"/>
      <p:bldP spid="21516" grpId="0" animBg="1"/>
      <p:bldP spid="21517" grpId="0" animBg="1"/>
      <p:bldP spid="21518" grpId="0"/>
      <p:bldP spid="21519" grpId="0" animBg="1"/>
      <p:bldP spid="21520" grpId="0"/>
      <p:bldP spid="21521" grpId="0" animBg="1"/>
      <p:bldP spid="21522" grpId="0"/>
      <p:bldP spid="21523" grpId="0" animBg="1"/>
      <p:bldP spid="21524" grpId="0"/>
      <p:bldP spid="21527" grpId="0"/>
      <p:bldP spid="21528" grpId="0" animBg="1"/>
      <p:bldP spid="215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4965700" y="5956300"/>
            <a:ext cx="41275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1066800" y="2743200"/>
            <a:ext cx="3505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14400" y="533400"/>
            <a:ext cx="340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Gibbs free energy G=U -TS+PV</a:t>
            </a: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 rot="-2632602">
            <a:off x="533400" y="6096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3238500" y="1282700"/>
          <a:ext cx="22828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Equation" r:id="rId4" imgW="964781" imgH="165028" progId="Equation.3">
                  <p:embed/>
                </p:oleObj>
              </mc:Choice>
              <mc:Fallback>
                <p:oleObj name="Equation" r:id="rId4" imgW="964781" imgH="16502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1282700"/>
                        <a:ext cx="228282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066800" y="1295400"/>
          <a:ext cx="21336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0" name="Equation" r:id="rId6" imgW="901309" imgH="190417" progId="Equation.3">
                  <p:embed/>
                </p:oleObj>
              </mc:Choice>
              <mc:Fallback>
                <p:oleObj name="Equation" r:id="rId6" imgW="901309" imgH="19041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95400"/>
                        <a:ext cx="21336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3594100" y="1960563"/>
            <a:ext cx="3048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3609975" y="2032000"/>
          <a:ext cx="294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1" name="Equation" r:id="rId8" imgW="1282700" imgH="190500" progId="Equation.3">
                  <p:embed/>
                </p:oleObj>
              </mc:Choice>
              <mc:Fallback>
                <p:oleObj name="Equation" r:id="rId8" imgW="1282700" imgH="190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2032000"/>
                        <a:ext cx="294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3505200" y="1676400"/>
            <a:ext cx="381000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1219200" y="2895600"/>
          <a:ext cx="30940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2" name="Equation" r:id="rId10" imgW="1308100" imgH="190500" progId="Equation.3">
                  <p:embed/>
                </p:oleObj>
              </mc:Choice>
              <mc:Fallback>
                <p:oleObj name="Equation" r:id="rId10" imgW="1308100" imgH="190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95600"/>
                        <a:ext cx="3094038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457200" y="2997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990600" y="4419600"/>
          <a:ext cx="3744913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3" name="Equation" r:id="rId12" imgW="1943100" imgH="419100" progId="Equation.3">
                  <p:embed/>
                </p:oleObj>
              </mc:Choice>
              <mc:Fallback>
                <p:oleObj name="Equation" r:id="rId12" imgW="1943100" imgH="4191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419600"/>
                        <a:ext cx="3744913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914400" y="3962400"/>
            <a:ext cx="1674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Properties of </a:t>
            </a:r>
            <a:r>
              <a:rPr lang="el-GR">
                <a:cs typeface="Arial" pitchFamily="34" charset="0"/>
              </a:rPr>
              <a:t>μ</a:t>
            </a:r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 rot="-2632602">
            <a:off x="533400" y="40386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974725" y="5370513"/>
            <a:ext cx="641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With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3886200" y="5359400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and  </a:t>
            </a:r>
          </a:p>
        </p:txBody>
      </p:sp>
      <p:graphicFrame>
        <p:nvGraphicFramePr>
          <p:cNvPr id="22547" name="Object 19"/>
          <p:cNvGraphicFramePr>
            <a:graphicFrameLocks noChangeAspect="1"/>
          </p:cNvGraphicFramePr>
          <p:nvPr/>
        </p:nvGraphicFramePr>
        <p:xfrm>
          <a:off x="4648200" y="5383213"/>
          <a:ext cx="2252663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4" name="Equation" r:id="rId14" imgW="977476" imgH="177723" progId="Equation.3">
                  <p:embed/>
                </p:oleObj>
              </mc:Choice>
              <mc:Fallback>
                <p:oleObj name="Equation" r:id="rId14" imgW="977476" imgH="177723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383213"/>
                        <a:ext cx="2252663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8" name="Object 20"/>
          <p:cNvGraphicFramePr>
            <a:graphicFrameLocks noChangeAspect="1"/>
          </p:cNvGraphicFramePr>
          <p:nvPr/>
        </p:nvGraphicFramePr>
        <p:xfrm>
          <a:off x="1676400" y="5380038"/>
          <a:ext cx="2017713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5" name="Equation" r:id="rId16" imgW="914400" imgH="152400" progId="Equation.3">
                  <p:embed/>
                </p:oleObj>
              </mc:Choice>
              <mc:Fallback>
                <p:oleObj name="Equation" r:id="rId16" imgW="914400" imgH="1524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380038"/>
                        <a:ext cx="2017713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9" name="AutoShape 21"/>
          <p:cNvSpPr>
            <a:spLocks noChangeArrowheads="1"/>
          </p:cNvSpPr>
          <p:nvPr/>
        </p:nvSpPr>
        <p:spPr bwMode="auto">
          <a:xfrm>
            <a:off x="533400" y="6096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219200" y="5867400"/>
            <a:ext cx="1219200" cy="838200"/>
            <a:chOff x="2064" y="3696"/>
            <a:chExt cx="768" cy="528"/>
          </a:xfrm>
        </p:grpSpPr>
        <p:sp>
          <p:nvSpPr>
            <p:cNvPr id="4" name="Rectangle 23"/>
            <p:cNvSpPr>
              <a:spLocks noChangeArrowheads="1"/>
            </p:cNvSpPr>
            <p:nvPr/>
          </p:nvSpPr>
          <p:spPr bwMode="auto">
            <a:xfrm>
              <a:off x="2064" y="3696"/>
              <a:ext cx="768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" name="Object 22"/>
            <p:cNvGraphicFramePr>
              <a:graphicFrameLocks noChangeAspect="1"/>
            </p:cNvGraphicFramePr>
            <p:nvPr/>
          </p:nvGraphicFramePr>
          <p:xfrm>
            <a:off x="2208" y="3744"/>
            <a:ext cx="432" cy="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96" name="Equation" r:id="rId18" imgW="380835" imgH="355446" progId="Equation.3">
                    <p:embed/>
                  </p:oleObj>
                </mc:Choice>
                <mc:Fallback>
                  <p:oleObj name="Equation" r:id="rId18" imgW="380835" imgH="355446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744"/>
                          <a:ext cx="432" cy="4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2133600" y="647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2133600" y="61087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AutoShape 28"/>
          <p:cNvSpPr>
            <a:spLocks/>
          </p:cNvSpPr>
          <p:nvPr/>
        </p:nvSpPr>
        <p:spPr bwMode="auto">
          <a:xfrm>
            <a:off x="2755900" y="610870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2841625" y="6132513"/>
            <a:ext cx="165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both extensive</a:t>
            </a:r>
          </a:p>
        </p:txBody>
      </p:sp>
      <p:sp>
        <p:nvSpPr>
          <p:cNvPr id="22558" name="AutoShape 30"/>
          <p:cNvSpPr>
            <a:spLocks noChangeArrowheads="1"/>
          </p:cNvSpPr>
          <p:nvPr/>
        </p:nvSpPr>
        <p:spPr bwMode="auto">
          <a:xfrm>
            <a:off x="4495800" y="6223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59" name="Object 31"/>
          <p:cNvGraphicFramePr>
            <a:graphicFrameLocks noChangeAspect="1"/>
          </p:cNvGraphicFramePr>
          <p:nvPr/>
        </p:nvGraphicFramePr>
        <p:xfrm>
          <a:off x="4953000" y="6096000"/>
          <a:ext cx="13716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7" name="Equation" r:id="rId20" imgW="609336" imgH="190417" progId="Equation.3">
                  <p:embed/>
                </p:oleObj>
              </mc:Choice>
              <mc:Fallback>
                <p:oleObj name="Equation" r:id="rId20" imgW="609336" imgH="190417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6096000"/>
                        <a:ext cx="13716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6324600" y="6132513"/>
            <a:ext cx="284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intensive (</a:t>
            </a:r>
            <a:r>
              <a:rPr lang="en-US" sz="1600">
                <a:solidFill>
                  <a:schemeClr val="accent2"/>
                </a:solidFill>
              </a:rPr>
              <a:t>independent of N</a:t>
            </a:r>
            <a:r>
              <a:rPr lang="en-US"/>
              <a:t>)</a:t>
            </a: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3263900" y="0"/>
            <a:ext cx="457200" cy="622300"/>
            <a:chOff x="2056" y="0"/>
            <a:chExt cx="288" cy="392"/>
          </a:xfrm>
        </p:grpSpPr>
        <p:sp>
          <p:nvSpPr>
            <p:cNvPr id="6" name="AutoShape 35"/>
            <p:cNvSpPr>
              <a:spLocks/>
            </p:cNvSpPr>
            <p:nvPr/>
          </p:nvSpPr>
          <p:spPr bwMode="auto">
            <a:xfrm rot="5400000">
              <a:off x="2104" y="152"/>
              <a:ext cx="192" cy="288"/>
            </a:xfrm>
            <a:prstGeom prst="leftBrace">
              <a:avLst>
                <a:gd name="adj1" fmla="val 12500"/>
                <a:gd name="adj2" fmla="val 50000"/>
              </a:avLst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36"/>
            <p:cNvSpPr txBox="1">
              <a:spLocks noChangeArrowheads="1"/>
            </p:cNvSpPr>
            <p:nvPr/>
          </p:nvSpPr>
          <p:spPr bwMode="auto">
            <a:xfrm>
              <a:off x="2120" y="0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0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1" grpId="0" animBg="1"/>
      <p:bldP spid="22541" grpId="0" animBg="1"/>
      <p:bldP spid="22532" grpId="0"/>
      <p:bldP spid="22533" grpId="0" animBg="1"/>
      <p:bldP spid="22536" grpId="0" animBg="1"/>
      <p:bldP spid="22538" grpId="0" animBg="1"/>
      <p:bldP spid="22540" grpId="0" animBg="1"/>
      <p:bldP spid="22543" grpId="0"/>
      <p:bldP spid="22544" grpId="0" animBg="1"/>
      <p:bldP spid="22545" grpId="0"/>
      <p:bldP spid="22546" grpId="0"/>
      <p:bldP spid="22549" grpId="0" animBg="1"/>
      <p:bldP spid="22554" grpId="0" animBg="1"/>
      <p:bldP spid="22555" grpId="0" animBg="1"/>
      <p:bldP spid="22556" grpId="0" animBg="1"/>
      <p:bldP spid="22557" grpId="0"/>
      <p:bldP spid="22558" grpId="0" animBg="1"/>
      <p:bldP spid="2256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6" name="Rectangle 24" descr="Diagonal weit nach oben"/>
          <p:cNvSpPr>
            <a:spLocks noChangeArrowheads="1"/>
          </p:cNvSpPr>
          <p:nvPr/>
        </p:nvSpPr>
        <p:spPr bwMode="auto">
          <a:xfrm>
            <a:off x="1752600" y="1828800"/>
            <a:ext cx="4953000" cy="2286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2057400" y="2057400"/>
            <a:ext cx="4343400" cy="182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90800" y="304800"/>
            <a:ext cx="3962400" cy="647700"/>
            <a:chOff x="864" y="192"/>
            <a:chExt cx="2496" cy="408"/>
          </a:xfrm>
        </p:grpSpPr>
        <p:sp>
          <p:nvSpPr>
            <p:cNvPr id="23596" name="Rectangle 6"/>
            <p:cNvSpPr>
              <a:spLocks noChangeArrowheads="1"/>
            </p:cNvSpPr>
            <p:nvPr/>
          </p:nvSpPr>
          <p:spPr bwMode="auto">
            <a:xfrm>
              <a:off x="864" y="192"/>
              <a:ext cx="2496" cy="40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997" y="234"/>
              <a:ext cx="2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chemeClr val="bg1"/>
                  </a:solidFill>
                </a:rPr>
                <a:t>Equilibrium Conditions</a:t>
              </a:r>
            </a:p>
          </p:txBody>
        </p:sp>
      </p:grp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4191000" y="2057400"/>
            <a:ext cx="2209800" cy="1828800"/>
          </a:xfrm>
          <a:prstGeom prst="rect">
            <a:avLst/>
          </a:prstGeom>
          <a:solidFill>
            <a:srgbClr val="FCCD04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057400" y="2057400"/>
            <a:ext cx="2133600" cy="1828800"/>
            <a:chOff x="1296" y="384"/>
            <a:chExt cx="1344" cy="1152"/>
          </a:xfrm>
        </p:grpSpPr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>
              <a:off x="1296" y="384"/>
              <a:ext cx="1344" cy="1152"/>
            </a:xfrm>
            <a:prstGeom prst="rect">
              <a:avLst/>
            </a:prstGeom>
            <a:solidFill>
              <a:srgbClr val="FCCD04">
                <a:alpha val="3098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            </a:t>
              </a:r>
            </a:p>
          </p:txBody>
        </p:sp>
        <p:sp>
          <p:nvSpPr>
            <p:cNvPr id="7" name="Line 12"/>
            <p:cNvSpPr>
              <a:spLocks noChangeShapeType="1"/>
            </p:cNvSpPr>
            <p:nvPr/>
          </p:nvSpPr>
          <p:spPr bwMode="auto">
            <a:xfrm flipH="1">
              <a:off x="1296" y="384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Line 13"/>
            <p:cNvSpPr>
              <a:spLocks noChangeShapeType="1"/>
            </p:cNvSpPr>
            <p:nvPr/>
          </p:nvSpPr>
          <p:spPr bwMode="auto">
            <a:xfrm flipH="1">
              <a:off x="1296" y="1536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Line 14"/>
            <p:cNvSpPr>
              <a:spLocks noChangeShapeType="1"/>
            </p:cNvSpPr>
            <p:nvPr/>
          </p:nvSpPr>
          <p:spPr bwMode="auto">
            <a:xfrm>
              <a:off x="1296" y="384"/>
              <a:ext cx="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6400800" y="2057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4191000" y="2057400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4191000" y="3886200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4267200" y="2057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Rectangle 25" descr="Diagonal weit nach oben"/>
          <p:cNvSpPr>
            <a:spLocks noChangeArrowheads="1"/>
          </p:cNvSpPr>
          <p:nvPr/>
        </p:nvSpPr>
        <p:spPr bwMode="auto">
          <a:xfrm>
            <a:off x="4165600" y="1828800"/>
            <a:ext cx="254000" cy="2286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1752600" y="1447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136525" y="1103313"/>
            <a:ext cx="236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Adiabatically isolating</a:t>
            </a:r>
          </a:p>
          <a:p>
            <a:pPr eaLnBrk="1" hangingPunct="1"/>
            <a:r>
              <a:rPr lang="en-US"/>
              <a:t>rigid wall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117725" y="2093913"/>
            <a:ext cx="1136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System1:</a:t>
            </a:r>
          </a:p>
          <a:p>
            <a:pPr eaLnBrk="1" hangingPunct="1"/>
            <a:r>
              <a:rPr lang="en-US"/>
              <a:t>T</a:t>
            </a:r>
            <a:r>
              <a:rPr lang="en-US" baseline="-25000"/>
              <a:t>1</a:t>
            </a:r>
            <a:r>
              <a:rPr lang="en-US"/>
              <a:t>,P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>
                <a:sym typeface="Symbol" pitchFamily="18" charset="2"/>
              </a:rPr>
              <a:t></a:t>
            </a:r>
            <a:r>
              <a:rPr lang="en-US" baseline="-25000">
                <a:sym typeface="Symbol" pitchFamily="18" charset="2"/>
              </a:rPr>
              <a:t>1</a:t>
            </a:r>
            <a:endParaRPr lang="en-US">
              <a:sym typeface="Symbol" pitchFamily="18" charset="2"/>
            </a:endParaRP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5181600" y="2057400"/>
            <a:ext cx="1136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System2:</a:t>
            </a:r>
          </a:p>
          <a:p>
            <a:pPr eaLnBrk="1" hangingPunct="1"/>
            <a:r>
              <a:rPr lang="en-US"/>
              <a:t>T</a:t>
            </a:r>
            <a:r>
              <a:rPr lang="en-US" baseline="-25000"/>
              <a:t>2</a:t>
            </a:r>
            <a:r>
              <a:rPr lang="en-US"/>
              <a:t>,P</a:t>
            </a:r>
            <a:r>
              <a:rPr lang="en-US" baseline="-25000"/>
              <a:t>2</a:t>
            </a:r>
            <a:r>
              <a:rPr lang="en-US"/>
              <a:t>, </a:t>
            </a:r>
            <a:r>
              <a:rPr lang="en-US">
                <a:sym typeface="Symbol" pitchFamily="18" charset="2"/>
              </a:rPr>
              <a:t></a:t>
            </a:r>
            <a:r>
              <a:rPr lang="en-US" baseline="-25000">
                <a:sym typeface="Symbol" pitchFamily="18" charset="2"/>
              </a:rPr>
              <a:t>2</a:t>
            </a:r>
            <a:endParaRPr lang="en-US">
              <a:sym typeface="Symbol" pitchFamily="18" charset="2"/>
            </a:endParaRPr>
          </a:p>
        </p:txBody>
      </p:sp>
      <p:sp>
        <p:nvSpPr>
          <p:cNvPr id="23582" name="Oval 30"/>
          <p:cNvSpPr>
            <a:spLocks noChangeArrowheads="1"/>
          </p:cNvSpPr>
          <p:nvPr/>
        </p:nvSpPr>
        <p:spPr bwMode="auto">
          <a:xfrm>
            <a:off x="4343400" y="3200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Oval 31"/>
          <p:cNvSpPr>
            <a:spLocks noChangeArrowheads="1"/>
          </p:cNvSpPr>
          <p:nvPr/>
        </p:nvSpPr>
        <p:spPr bwMode="auto">
          <a:xfrm>
            <a:off x="4724400" y="2743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4" name="Oval 32"/>
          <p:cNvSpPr>
            <a:spLocks noChangeArrowheads="1"/>
          </p:cNvSpPr>
          <p:nvPr/>
        </p:nvSpPr>
        <p:spPr bwMode="auto">
          <a:xfrm>
            <a:off x="4953000" y="2590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Oval 33"/>
          <p:cNvSpPr>
            <a:spLocks noChangeArrowheads="1"/>
          </p:cNvSpPr>
          <p:nvPr/>
        </p:nvSpPr>
        <p:spPr bwMode="auto">
          <a:xfrm>
            <a:off x="5029200" y="3581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6" name="Oval 34"/>
          <p:cNvSpPr>
            <a:spLocks noChangeArrowheads="1"/>
          </p:cNvSpPr>
          <p:nvPr/>
        </p:nvSpPr>
        <p:spPr bwMode="auto">
          <a:xfrm>
            <a:off x="5334000" y="3124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Oval 35"/>
          <p:cNvSpPr>
            <a:spLocks noChangeArrowheads="1"/>
          </p:cNvSpPr>
          <p:nvPr/>
        </p:nvSpPr>
        <p:spPr bwMode="auto">
          <a:xfrm>
            <a:off x="5867400" y="2895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8" name="Oval 36"/>
          <p:cNvSpPr>
            <a:spLocks noChangeArrowheads="1"/>
          </p:cNvSpPr>
          <p:nvPr/>
        </p:nvSpPr>
        <p:spPr bwMode="auto">
          <a:xfrm>
            <a:off x="2286000" y="2895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9" name="Oval 37"/>
          <p:cNvSpPr>
            <a:spLocks noChangeArrowheads="1"/>
          </p:cNvSpPr>
          <p:nvPr/>
        </p:nvSpPr>
        <p:spPr bwMode="auto">
          <a:xfrm>
            <a:off x="2286000" y="3505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Oval 38"/>
          <p:cNvSpPr>
            <a:spLocks noChangeArrowheads="1"/>
          </p:cNvSpPr>
          <p:nvPr/>
        </p:nvSpPr>
        <p:spPr bwMode="auto">
          <a:xfrm>
            <a:off x="3048000" y="3048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1" name="Oval 39"/>
          <p:cNvSpPr>
            <a:spLocks noChangeArrowheads="1"/>
          </p:cNvSpPr>
          <p:nvPr/>
        </p:nvSpPr>
        <p:spPr bwMode="auto">
          <a:xfrm>
            <a:off x="3581400" y="2514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Oval 40"/>
          <p:cNvSpPr>
            <a:spLocks noChangeArrowheads="1"/>
          </p:cNvSpPr>
          <p:nvPr/>
        </p:nvSpPr>
        <p:spPr bwMode="auto">
          <a:xfrm>
            <a:off x="3124200" y="3581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Oval 41"/>
          <p:cNvSpPr>
            <a:spLocks noChangeArrowheads="1"/>
          </p:cNvSpPr>
          <p:nvPr/>
        </p:nvSpPr>
        <p:spPr bwMode="auto">
          <a:xfrm>
            <a:off x="3886200" y="3352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3810000" y="2057400"/>
            <a:ext cx="914400" cy="609600"/>
            <a:chOff x="3072" y="3024"/>
            <a:chExt cx="576" cy="384"/>
          </a:xfrm>
        </p:grpSpPr>
        <p:sp>
          <p:nvSpPr>
            <p:cNvPr id="8" name="AutoShape 42"/>
            <p:cNvSpPr>
              <a:spLocks noChangeArrowheads="1"/>
            </p:cNvSpPr>
            <p:nvPr/>
          </p:nvSpPr>
          <p:spPr bwMode="auto">
            <a:xfrm>
              <a:off x="3072" y="3024"/>
              <a:ext cx="576" cy="384"/>
            </a:xfrm>
            <a:prstGeom prst="leftRightArrow">
              <a:avLst>
                <a:gd name="adj1" fmla="val 50000"/>
                <a:gd name="adj2" fmla="val 30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" name="Object 43"/>
            <p:cNvGraphicFramePr>
              <a:graphicFrameLocks noChangeAspect="1"/>
            </p:cNvGraphicFramePr>
            <p:nvPr/>
          </p:nvGraphicFramePr>
          <p:xfrm>
            <a:off x="3240" y="3128"/>
            <a:ext cx="240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10" name="Formel" r:id="rId4" imgW="266353" imgH="215619" progId="Equation.3">
                    <p:embed/>
                  </p:oleObj>
                </mc:Choice>
                <mc:Fallback>
                  <p:oleObj name="Formel" r:id="rId4" imgW="266353" imgH="215619" progId="Equation.3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0" y="3128"/>
                          <a:ext cx="240" cy="1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97" name="Oval 45"/>
          <p:cNvSpPr>
            <a:spLocks noChangeArrowheads="1"/>
          </p:cNvSpPr>
          <p:nvPr/>
        </p:nvSpPr>
        <p:spPr bwMode="auto">
          <a:xfrm>
            <a:off x="3962400" y="2743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Oval 46"/>
          <p:cNvSpPr>
            <a:spLocks noChangeArrowheads="1"/>
          </p:cNvSpPr>
          <p:nvPr/>
        </p:nvSpPr>
        <p:spPr bwMode="auto">
          <a:xfrm>
            <a:off x="5715000" y="3581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212725" y="4379913"/>
            <a:ext cx="78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From </a:t>
            </a:r>
          </a:p>
        </p:txBody>
      </p:sp>
      <p:sp>
        <p:nvSpPr>
          <p:cNvPr id="23601" name="AutoShape 49"/>
          <p:cNvSpPr>
            <a:spLocks noChangeArrowheads="1"/>
          </p:cNvSpPr>
          <p:nvPr/>
        </p:nvSpPr>
        <p:spPr bwMode="auto">
          <a:xfrm>
            <a:off x="457200" y="5410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1066800" y="5334000"/>
            <a:ext cx="348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differentials of entropy change  </a:t>
            </a:r>
          </a:p>
        </p:txBody>
      </p:sp>
      <p:graphicFrame>
        <p:nvGraphicFramePr>
          <p:cNvPr id="23603" name="Object 51"/>
          <p:cNvGraphicFramePr>
            <a:graphicFrameLocks noChangeAspect="1"/>
          </p:cNvGraphicFramePr>
          <p:nvPr/>
        </p:nvGraphicFramePr>
        <p:xfrm>
          <a:off x="1066800" y="4368800"/>
          <a:ext cx="29718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1" name="Equation" r:id="rId6" imgW="1231366" imgH="190417" progId="Equation.3">
                  <p:embed/>
                </p:oleObj>
              </mc:Choice>
              <mc:Fallback>
                <p:oleObj name="Equation" r:id="rId6" imgW="1231366" imgH="190417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368800"/>
                        <a:ext cx="297180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05" name="Object 53"/>
          <p:cNvGraphicFramePr>
            <a:graphicFrameLocks noChangeAspect="1"/>
          </p:cNvGraphicFramePr>
          <p:nvPr/>
        </p:nvGraphicFramePr>
        <p:xfrm>
          <a:off x="4800600" y="4876800"/>
          <a:ext cx="23622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2" name="Formel" r:id="rId8" imgW="2057400" imgH="495300" progId="Equation.3">
                  <p:embed/>
                </p:oleObj>
              </mc:Choice>
              <mc:Fallback>
                <p:oleObj name="Formel" r:id="rId8" imgW="2057400" imgH="49530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876800"/>
                        <a:ext cx="23622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06" name="AutoShape 54"/>
          <p:cNvSpPr>
            <a:spLocks/>
          </p:cNvSpPr>
          <p:nvPr/>
        </p:nvSpPr>
        <p:spPr bwMode="auto">
          <a:xfrm>
            <a:off x="4572000" y="4876800"/>
            <a:ext cx="152400" cy="1295400"/>
          </a:xfrm>
          <a:prstGeom prst="leftBrace">
            <a:avLst>
              <a:gd name="adj1" fmla="val 7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608" name="Object 56"/>
          <p:cNvGraphicFramePr>
            <a:graphicFrameLocks noChangeAspect="1"/>
          </p:cNvGraphicFramePr>
          <p:nvPr/>
        </p:nvGraphicFramePr>
        <p:xfrm>
          <a:off x="4876800" y="5651500"/>
          <a:ext cx="22225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3" name="Formel" r:id="rId10" imgW="2222500" imgH="495300" progId="Equation.DSMT4">
                  <p:embed/>
                </p:oleObj>
              </mc:Choice>
              <mc:Fallback>
                <p:oleObj name="Formel" r:id="rId10" imgW="2222500" imgH="49530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651500"/>
                        <a:ext cx="22225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path" presetSubtype="0" accel="50000" decel="5000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05 -3.33333E-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0.03889 -0.12963 L 0.12917 0.14259 L 0.33055 -0.12778 L 0.44722 0.02777 L 0.35417 0.13888 L 0.14444 -0.12778 L 0.00278 0.13888 L -0.02361 0.10185 " pathEditMode="relative" ptsTypes="AAAAAAAAA">
                                      <p:cBhvr>
                                        <p:cTn id="111" dur="20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7 L 0.02188 0.04954 L 0.17587 -0.12963 L 0.08611 -0.21713 L -0.02621 -0.15162 L 0.05729 0.04745 L 0.17448 -0.0713 L 0.0724 -0.21551 L -0.02621 -0.13148 " pathEditMode="relative" rAng="0" ptsTypes="AAAAAAAAA">
                                      <p:cBhvr>
                                        <p:cTn id="113" dur="2000" fill="hold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-8380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-0.11944 -0.05556 L 0.04167 -0.22778 L 0.25417 0.03889 L 0.35695 -0.08148 L 0.25695 -0.22593 L 0.11945 -0.05 L 0.15 0.03703 " pathEditMode="relative" ptsTypes="AAAAAAAA">
                                      <p:cBhvr>
                                        <p:cTn id="115" dur="20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6.2963E-6 L -0.01945 0.06667 L -0.12361 -0.20184 L -0.20139 -0.16666 L -0.07917 0.07038 L -0.00139 -0.19999 L 0.03889 -0.08703 L -0.00139 0.06482 L -0.05278 -0.09073 " pathEditMode="relative" ptsTypes="AAAAAAAAA">
                                      <p:cBhvr>
                                        <p:cTn id="117" dur="2000" fill="hold"/>
                                        <p:tgtEl>
                                          <p:spTgt spid="23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0.30417 0.15556 L 0.27222 0.1963 L 0.1375 -0.05185 L -0.10972 0.06667 " pathEditMode="relative" ptsTypes="AAAAA">
                                      <p:cBhvr>
                                        <p:cTn id="119" dur="2000" fill="hold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85185E-6 L -0.12222 0.05741 L -0.03889 0.11852 L 0.12778 -0.05926 L 0.02639 -0.14445 L -0.09861 0.11852 L -0.11389 0.09259 L 0.12917 -0.06296 L 0.09583 -0.14815 L -0.08056 0.01666 " pathEditMode="relative" ptsTypes="AAAAAAAAAA">
                                      <p:cBhvr>
                                        <p:cTn id="121" dur="2000" fill="hold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25139 0.01482 L -0.00972 -0.03148 L -0.25 -0.05926 L -0.01389 -0.09259 L -0.25139 -0.12037 L -0.14167 -0.17037 L 0.03194 0.03519 " pathEditMode="relative" ptsTypes="AAAAAAAA">
                                      <p:cBhvr>
                                        <p:cTn id="123" dur="20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0.14305 -0.15556 L 0.10694 -0.22407 L 0.01527 0.04074 L -0.04028 -0.22593 L -0.0875 -0.09259 L -0.00695 0.03889 L 0.14722 -0.12963 L 0.07639 -0.22963 L -0.0875 -0.00185 L -0.03889 0.03333 " pathEditMode="relative" ptsTypes="AAAAAAAAAAA">
                                      <p:cBhvr>
                                        <p:cTn id="125" dur="20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1.85185E-6 L 0.11528 0.02593 L 0.05139 0.10185 L -0.10278 -0.16111 L -0.12222 -0.13518 L -0.02639 0.1 L 0.02917 -0.16296 L 0.1125 -0.03703 L -0.05556 0.10185 L -0.17083 0.00371 " pathEditMode="relative" ptsTypes="AAAAAAAAAA">
                                      <p:cBhvr>
                                        <p:cTn id="127" dur="20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08611 -0.12778 L -0.17916 -0.05185 L 0.05417 0.12222 L 0.03334 0.13704 L -0.1125 -0.12778 L -0.17777 -0.01296 L -0.08611 0.13518 L 0.05556 0.03704 L -0.07361 -0.12963 L -0.17777 0.00741 L -0.10833 0.07963 " pathEditMode="relative" ptsTypes="AAAAAAAAAAAA">
                                      <p:cBhvr>
                                        <p:cTn id="129" dur="20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14815E-6 L 0.03889 0.17963 L 0.08611 -0.08518 L 0.14306 0.18149 L 0.15278 0.11297 L 0.10973 -0.08333 L 0.04723 0.18149 L -0.03333 -0.08333 L -0.07639 0.02038 L 0.00417 0.18149 L 0.05834 0.01667 " pathEditMode="relative" ptsTypes="AAAAAAAAAAA">
                                      <p:cBhvr>
                                        <p:cTn id="131" dur="20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-0.10556 -0.22963 L -0.18889 0.03333 L -0.36389 -0.22778 L -0.40417 -0.16482 L -0.29445 0.03704 L -0.02361 -0.22963 L 0.06944 -0.12037 L 0.02916 -0.06111 " pathEditMode="relative" ptsTypes="AAAAAAAAA">
                                      <p:cBhvr>
                                        <p:cTn id="133" dur="2000" fill="hold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0.09479 0.15255 L 0.26094 0.03588 L 0.14149 -0.09745 L -0.07952 0.14908 L -0.21129 0.04121 L -0.06181 -0.09745 L 0.1592 0.02755 " pathEditMode="relative" rAng="0" ptsTypes="AAAAAAAA">
                                      <p:cBhvr>
                                        <p:cTn id="135" dur="2000" fill="hold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3" y="2755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2036 L -0.02083 -0.09445 L -0.04861 -7.03704E-6 L 0.05834 0.17221 L 0.17778 -0.04445 L 0.12223 -0.09075 L 0.025 -0.02223 " pathEditMode="relative" ptsTypes="AAAAAAA">
                                      <p:cBhvr>
                                        <p:cTn id="137" dur="20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3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2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3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3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3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3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6" grpId="0" animBg="1"/>
      <p:bldP spid="23575" grpId="0" animBg="1"/>
      <p:bldP spid="23561" grpId="0" animBg="1"/>
      <p:bldP spid="23567" grpId="0" animBg="1"/>
      <p:bldP spid="23568" grpId="0" animBg="1"/>
      <p:bldP spid="23569" grpId="0" animBg="1"/>
      <p:bldP spid="23571" grpId="0" animBg="1"/>
      <p:bldP spid="23571" grpId="1" animBg="1"/>
      <p:bldP spid="23577" grpId="0" animBg="1"/>
      <p:bldP spid="23577" grpId="1" animBg="1"/>
      <p:bldP spid="23578" grpId="0" animBg="1"/>
      <p:bldP spid="23579" grpId="0"/>
      <p:bldP spid="23580" grpId="0"/>
      <p:bldP spid="23581" grpId="0"/>
      <p:bldP spid="23582" grpId="0" animBg="1"/>
      <p:bldP spid="23582" grpId="1" animBg="1"/>
      <p:bldP spid="23583" grpId="0" animBg="1"/>
      <p:bldP spid="23583" grpId="1" animBg="1"/>
      <p:bldP spid="23584" grpId="0" animBg="1"/>
      <p:bldP spid="23584" grpId="1" animBg="1"/>
      <p:bldP spid="23585" grpId="0" animBg="1"/>
      <p:bldP spid="23585" grpId="1" animBg="1"/>
      <p:bldP spid="23586" grpId="0" animBg="1"/>
      <p:bldP spid="23586" grpId="1" animBg="1"/>
      <p:bldP spid="23587" grpId="0" animBg="1"/>
      <p:bldP spid="23587" grpId="1" animBg="1"/>
      <p:bldP spid="23588" grpId="0" animBg="1"/>
      <p:bldP spid="23588" grpId="1" animBg="1"/>
      <p:bldP spid="23589" grpId="0" animBg="1"/>
      <p:bldP spid="23589" grpId="1" animBg="1"/>
      <p:bldP spid="23590" grpId="0" animBg="1"/>
      <p:bldP spid="23590" grpId="1" animBg="1"/>
      <p:bldP spid="23591" grpId="0" animBg="1"/>
      <p:bldP spid="23591" grpId="1" animBg="1"/>
      <p:bldP spid="23592" grpId="0" animBg="1"/>
      <p:bldP spid="23592" grpId="1" animBg="1"/>
      <p:bldP spid="23593" grpId="0" animBg="1"/>
      <p:bldP spid="23593" grpId="1" animBg="1"/>
      <p:bldP spid="23597" grpId="0" animBg="1"/>
      <p:bldP spid="23597" grpId="1" animBg="1"/>
      <p:bldP spid="23598" grpId="0" animBg="1"/>
      <p:bldP spid="23598" grpId="1" animBg="1"/>
      <p:bldP spid="23598" grpId="2" animBg="1"/>
      <p:bldP spid="23599" grpId="0"/>
      <p:bldP spid="23601" grpId="0" animBg="1"/>
      <p:bldP spid="23602" grpId="0"/>
      <p:bldP spid="2360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Oval 4"/>
          <p:cNvSpPr>
            <a:spLocks noChangeArrowheads="1"/>
          </p:cNvSpPr>
          <p:nvPr/>
        </p:nvSpPr>
        <p:spPr bwMode="auto">
          <a:xfrm rot="-2632602">
            <a:off x="533400" y="6096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27125" y="569913"/>
            <a:ext cx="239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Total entropy change </a:t>
            </a: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3505200" y="558800"/>
          <a:ext cx="26289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1" name="Formel" r:id="rId4" imgW="1294838" imgH="215806" progId="Equation.DSMT4">
                  <p:embed/>
                </p:oleObj>
              </mc:Choice>
              <mc:Fallback>
                <p:oleObj name="Formel" r:id="rId4" imgW="1294838" imgH="21580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58800"/>
                        <a:ext cx="26289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5257800" y="1066800"/>
            <a:ext cx="1066800" cy="838200"/>
          </a:xfrm>
          <a:prstGeom prst="upArrowCallout">
            <a:avLst>
              <a:gd name="adj1" fmla="val 31818"/>
              <a:gd name="adj2" fmla="val 31818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law</a:t>
            </a: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>
            <a:off x="533400" y="2362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050925" y="2246313"/>
            <a:ext cx="1543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In equilibrium</a:t>
            </a:r>
          </a:p>
        </p:txBody>
      </p:sp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2667000" y="2222500"/>
          <a:ext cx="2311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Formel" r:id="rId6" imgW="1269449" imgH="215806" progId="Equation.DSMT4">
                  <p:embed/>
                </p:oleObj>
              </mc:Choice>
              <mc:Fallback>
                <p:oleObj name="Formel" r:id="rId6" imgW="1269449" imgH="215806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222500"/>
                        <a:ext cx="2311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143000" y="2819400"/>
            <a:ext cx="2317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With conservation of 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1203325" y="3313113"/>
            <a:ext cx="226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-total internal energy</a:t>
            </a:r>
          </a:p>
        </p:txBody>
      </p:sp>
      <p:graphicFrame>
        <p:nvGraphicFramePr>
          <p:cNvPr id="24592" name="Object 16"/>
          <p:cNvGraphicFramePr>
            <a:graphicFrameLocks noChangeAspect="1"/>
          </p:cNvGraphicFramePr>
          <p:nvPr/>
        </p:nvGraphicFramePr>
        <p:xfrm>
          <a:off x="3511550" y="3352800"/>
          <a:ext cx="17462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3" name="Formel" r:id="rId8" imgW="1053643" imgH="215806" progId="Equation.DSMT4">
                  <p:embed/>
                </p:oleObj>
              </mc:Choice>
              <mc:Fallback>
                <p:oleObj name="Formel" r:id="rId8" imgW="1053643" imgH="215806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50" y="3352800"/>
                        <a:ext cx="17462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4" name="AutoShape 18"/>
          <p:cNvSpPr>
            <a:spLocks noChangeArrowheads="1"/>
          </p:cNvSpPr>
          <p:nvPr/>
        </p:nvSpPr>
        <p:spPr bwMode="auto">
          <a:xfrm>
            <a:off x="5410200" y="3403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595" name="Object 19"/>
          <p:cNvGraphicFramePr>
            <a:graphicFrameLocks noChangeAspect="1"/>
          </p:cNvGraphicFramePr>
          <p:nvPr/>
        </p:nvGraphicFramePr>
        <p:xfrm>
          <a:off x="5867400" y="3352800"/>
          <a:ext cx="12192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4" name="Formel" r:id="rId10" imgW="774364" imgH="215806" progId="Equation.DSMT4">
                  <p:embed/>
                </p:oleObj>
              </mc:Choice>
              <mc:Fallback>
                <p:oleObj name="Formel" r:id="rId10" imgW="774364" imgH="215806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352800"/>
                        <a:ext cx="12192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21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5" name="Formel" r:id="rId12" imgW="114102" imgH="177492" progId="Equation.DSMT4">
                  <p:embed/>
                </p:oleObj>
              </mc:Choice>
              <mc:Fallback>
                <p:oleObj name="Formel" r:id="rId12" imgW="114102" imgH="177492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1219200" y="3962400"/>
            <a:ext cx="155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-total volume </a:t>
            </a:r>
          </a:p>
        </p:txBody>
      </p:sp>
      <p:graphicFrame>
        <p:nvGraphicFramePr>
          <p:cNvPr id="24599" name="Object 23"/>
          <p:cNvGraphicFramePr>
            <a:graphicFrameLocks noChangeAspect="1"/>
          </p:cNvGraphicFramePr>
          <p:nvPr/>
        </p:nvGraphicFramePr>
        <p:xfrm>
          <a:off x="3505200" y="3962400"/>
          <a:ext cx="17526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6" name="Formel" r:id="rId14" imgW="1053643" imgH="215806" progId="Equation.DSMT4">
                  <p:embed/>
                </p:oleObj>
              </mc:Choice>
              <mc:Fallback>
                <p:oleObj name="Formel" r:id="rId14" imgW="1053643" imgH="215806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962400"/>
                        <a:ext cx="17526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0" name="Object 24"/>
          <p:cNvGraphicFramePr>
            <a:graphicFrameLocks noChangeAspect="1"/>
          </p:cNvGraphicFramePr>
          <p:nvPr/>
        </p:nvGraphicFramePr>
        <p:xfrm>
          <a:off x="5880100" y="3962400"/>
          <a:ext cx="12192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7" name="Formel" r:id="rId16" imgW="748975" imgH="215806" progId="Equation.DSMT4">
                  <p:embed/>
                </p:oleObj>
              </mc:Choice>
              <mc:Fallback>
                <p:oleObj name="Formel" r:id="rId16" imgW="748975" imgH="215806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3962400"/>
                        <a:ext cx="1219200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1" name="AutoShape 25"/>
          <p:cNvSpPr>
            <a:spLocks noChangeArrowheads="1"/>
          </p:cNvSpPr>
          <p:nvPr/>
        </p:nvSpPr>
        <p:spPr bwMode="auto">
          <a:xfrm>
            <a:off x="5435600" y="40513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1219200" y="4586288"/>
            <a:ext cx="211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-total # of particles </a:t>
            </a:r>
          </a:p>
        </p:txBody>
      </p:sp>
      <p:graphicFrame>
        <p:nvGraphicFramePr>
          <p:cNvPr id="24603" name="Object 27"/>
          <p:cNvGraphicFramePr>
            <a:graphicFrameLocks noChangeAspect="1"/>
          </p:cNvGraphicFramePr>
          <p:nvPr/>
        </p:nvGraphicFramePr>
        <p:xfrm>
          <a:off x="3568700" y="4608513"/>
          <a:ext cx="167640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8" name="Formel" r:id="rId18" imgW="1053643" imgH="215806" progId="Equation.DSMT4">
                  <p:embed/>
                </p:oleObj>
              </mc:Choice>
              <mc:Fallback>
                <p:oleObj name="Formel" r:id="rId18" imgW="1053643" imgH="215806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4608513"/>
                        <a:ext cx="1676400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4" name="AutoShape 28"/>
          <p:cNvSpPr>
            <a:spLocks noChangeArrowheads="1"/>
          </p:cNvSpPr>
          <p:nvPr/>
        </p:nvSpPr>
        <p:spPr bwMode="auto">
          <a:xfrm>
            <a:off x="5435600" y="4648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605" name="Object 29"/>
          <p:cNvGraphicFramePr>
            <a:graphicFrameLocks noChangeAspect="1"/>
          </p:cNvGraphicFramePr>
          <p:nvPr/>
        </p:nvGraphicFramePr>
        <p:xfrm>
          <a:off x="5918200" y="4597400"/>
          <a:ext cx="12192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9" name="Formel" r:id="rId20" imgW="774364" imgH="215806" progId="Equation.DSMT4">
                  <p:embed/>
                </p:oleObj>
              </mc:Choice>
              <mc:Fallback>
                <p:oleObj name="Formel" r:id="rId20" imgW="774364" imgH="215806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200" y="4597400"/>
                        <a:ext cx="12192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6" name="AutoShape 30"/>
          <p:cNvSpPr>
            <a:spLocks noChangeArrowheads="1"/>
          </p:cNvSpPr>
          <p:nvPr/>
        </p:nvSpPr>
        <p:spPr bwMode="auto">
          <a:xfrm>
            <a:off x="457200" y="5867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607" name="Object 31"/>
          <p:cNvGraphicFramePr>
            <a:graphicFrameLocks noChangeAspect="1"/>
          </p:cNvGraphicFramePr>
          <p:nvPr/>
        </p:nvGraphicFramePr>
        <p:xfrm>
          <a:off x="1524000" y="5562600"/>
          <a:ext cx="5791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0" name="Formel" r:id="rId22" imgW="3543300" imgH="482600" progId="Equation.DSMT4">
                  <p:embed/>
                </p:oleObj>
              </mc:Choice>
              <mc:Fallback>
                <p:oleObj name="Formel" r:id="rId22" imgW="3543300" imgH="4826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562600"/>
                        <a:ext cx="57912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4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/>
      <p:bldP spid="24584" grpId="0" animBg="1"/>
      <p:bldP spid="24586" grpId="0" animBg="1"/>
      <p:bldP spid="24587" grpId="0"/>
      <p:bldP spid="24590" grpId="0"/>
      <p:bldP spid="24591" grpId="0"/>
      <p:bldP spid="24594" grpId="0" animBg="1"/>
      <p:bldP spid="24598" grpId="0"/>
      <p:bldP spid="24601" grpId="0" animBg="1"/>
      <p:bldP spid="24602" grpId="0"/>
      <p:bldP spid="24604" grpId="0" animBg="1"/>
      <p:bldP spid="2460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2819400" y="2133600"/>
            <a:ext cx="3886200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-457200" y="457200"/>
            <a:ext cx="6019800" cy="990600"/>
            <a:chOff x="432" y="288"/>
            <a:chExt cx="3792" cy="624"/>
          </a:xfrm>
        </p:grpSpPr>
        <p:graphicFrame>
          <p:nvGraphicFramePr>
            <p:cNvPr id="3" name="Object 4"/>
            <p:cNvGraphicFramePr>
              <a:graphicFrameLocks noChangeAspect="1"/>
            </p:cNvGraphicFramePr>
            <p:nvPr/>
          </p:nvGraphicFramePr>
          <p:xfrm>
            <a:off x="576" y="336"/>
            <a:ext cx="3648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35" name="Formel" r:id="rId4" imgW="3543300" imgH="482600" progId="Equation.DSMT4">
                    <p:embed/>
                  </p:oleObj>
                </mc:Choice>
                <mc:Fallback>
                  <p:oleObj name="Formel" r:id="rId4" imgW="3543300" imgH="4826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336"/>
                          <a:ext cx="3648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432" y="288"/>
              <a:ext cx="480" cy="6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775325" y="685800"/>
            <a:ext cx="3368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ym typeface="Symbol" pitchFamily="18" charset="2"/>
              </a:rPr>
              <a:t> small  changes dU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, dV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, dN</a:t>
            </a:r>
            <a:r>
              <a:rPr lang="en-US" baseline="-25000">
                <a:sym typeface="Symbol" pitchFamily="18" charset="2"/>
              </a:rPr>
              <a:t>1</a:t>
            </a:r>
            <a:endParaRPr lang="en-US">
              <a:sym typeface="Symbol" pitchFamily="18" charset="2"/>
            </a:endParaRPr>
          </a:p>
        </p:txBody>
      </p:sp>
      <p:sp>
        <p:nvSpPr>
          <p:cNvPr id="25608" name="AutoShape 8"/>
          <p:cNvSpPr>
            <a:spLocks/>
          </p:cNvSpPr>
          <p:nvPr/>
        </p:nvSpPr>
        <p:spPr bwMode="auto">
          <a:xfrm rot="-5400000">
            <a:off x="749300" y="1143000"/>
            <a:ext cx="304800" cy="914400"/>
          </a:xfrm>
          <a:prstGeom prst="lef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758825" y="1789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25610" name="AutoShape 10"/>
          <p:cNvSpPr>
            <a:spLocks/>
          </p:cNvSpPr>
          <p:nvPr/>
        </p:nvSpPr>
        <p:spPr bwMode="auto">
          <a:xfrm rot="-5400000">
            <a:off x="2362200" y="1143000"/>
            <a:ext cx="304800" cy="914400"/>
          </a:xfrm>
          <a:prstGeom prst="lef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371725" y="1789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25612" name="AutoShape 12"/>
          <p:cNvSpPr>
            <a:spLocks/>
          </p:cNvSpPr>
          <p:nvPr/>
        </p:nvSpPr>
        <p:spPr bwMode="auto">
          <a:xfrm rot="-5400000">
            <a:off x="4013200" y="1143000"/>
            <a:ext cx="304800" cy="914400"/>
          </a:xfrm>
          <a:prstGeom prst="lef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4022725" y="1789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1752600" y="2895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124200" y="2474913"/>
            <a:ext cx="240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Equilibrium conditions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3149600" y="3008313"/>
            <a:ext cx="871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T</a:t>
            </a:r>
            <a:r>
              <a:rPr lang="en-US" baseline="-25000"/>
              <a:t>1 </a:t>
            </a:r>
            <a:r>
              <a:rPr lang="en-US"/>
              <a:t>= 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173538" y="3011488"/>
            <a:ext cx="1023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, P</a:t>
            </a:r>
            <a:r>
              <a:rPr lang="en-US" baseline="-25000"/>
              <a:t>1 </a:t>
            </a:r>
            <a:r>
              <a:rPr lang="en-US"/>
              <a:t>= P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5316538" y="3008313"/>
            <a:ext cx="947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,</a:t>
            </a:r>
            <a:r>
              <a:rPr lang="en-US">
                <a:sym typeface="Symbol" pitchFamily="18" charset="2"/>
              </a:rPr>
              <a:t></a:t>
            </a:r>
            <a:r>
              <a:rPr lang="en-US" baseline="-25000"/>
              <a:t>1 </a:t>
            </a:r>
            <a:r>
              <a:rPr lang="en-US"/>
              <a:t>= </a:t>
            </a:r>
            <a:r>
              <a:rPr lang="en-US">
                <a:sym typeface="Symbol" pitchFamily="18" charset="2"/>
              </a:rPr>
              <a:t>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136525" y="4484688"/>
            <a:ext cx="1047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Remark:</a:t>
            </a:r>
          </a:p>
        </p:txBody>
      </p:sp>
      <p:graphicFrame>
        <p:nvGraphicFramePr>
          <p:cNvPr id="25621" name="Object 21"/>
          <p:cNvGraphicFramePr>
            <a:graphicFrameLocks noChangeAspect="1"/>
          </p:cNvGraphicFramePr>
          <p:nvPr/>
        </p:nvGraphicFramePr>
        <p:xfrm>
          <a:off x="3810000" y="4445000"/>
          <a:ext cx="13716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6" name="Formel" r:id="rId6" imgW="609336" imgH="190417" progId="Equation.DSMT4">
                  <p:embed/>
                </p:oleObj>
              </mc:Choice>
              <mc:Fallback>
                <p:oleObj name="Formel" r:id="rId6" imgW="609336" imgH="190417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445000"/>
                        <a:ext cx="13716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1219200" y="4481513"/>
            <a:ext cx="871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T</a:t>
            </a:r>
            <a:r>
              <a:rPr lang="en-US" baseline="-25000"/>
              <a:t>1 </a:t>
            </a:r>
            <a:r>
              <a:rPr lang="en-US"/>
              <a:t>= 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2057400" y="4484688"/>
            <a:ext cx="1023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, P</a:t>
            </a:r>
            <a:r>
              <a:rPr lang="en-US" baseline="-25000"/>
              <a:t>1 </a:t>
            </a:r>
            <a:r>
              <a:rPr lang="en-US"/>
              <a:t>= P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3184525" y="4456113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and</a:t>
            </a:r>
          </a:p>
        </p:txBody>
      </p:sp>
      <p:sp>
        <p:nvSpPr>
          <p:cNvPr id="25625" name="AutoShape 25"/>
          <p:cNvSpPr>
            <a:spLocks noChangeArrowheads="1"/>
          </p:cNvSpPr>
          <p:nvPr/>
        </p:nvSpPr>
        <p:spPr bwMode="auto">
          <a:xfrm>
            <a:off x="5257800" y="45593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5638800" y="4470400"/>
            <a:ext cx="947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ym typeface="Symbol" pitchFamily="18" charset="2"/>
              </a:rPr>
              <a:t></a:t>
            </a:r>
            <a:r>
              <a:rPr lang="en-US" baseline="-25000"/>
              <a:t>1 </a:t>
            </a:r>
            <a:r>
              <a:rPr lang="en-US"/>
              <a:t>= </a:t>
            </a:r>
            <a:r>
              <a:rPr lang="en-US">
                <a:sym typeface="Symbol" pitchFamily="18" charset="2"/>
              </a:rPr>
              <a:t>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1371600" y="5029200"/>
            <a:ext cx="947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ym typeface="Symbol" pitchFamily="18" charset="2"/>
              </a:rPr>
              <a:t></a:t>
            </a:r>
            <a:r>
              <a:rPr lang="en-US" baseline="-25000"/>
              <a:t>1 </a:t>
            </a:r>
            <a:r>
              <a:rPr lang="en-US"/>
              <a:t>= </a:t>
            </a:r>
            <a:r>
              <a:rPr lang="en-US">
                <a:sym typeface="Symbol" pitchFamily="18" charset="2"/>
              </a:rPr>
              <a:t>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193925" y="5040313"/>
            <a:ext cx="5073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no new information for system in a single phase 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3794125" y="552291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but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1219200" y="5980113"/>
            <a:ext cx="79454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Important information if system separated into several phases (</a:t>
            </a:r>
            <a:r>
              <a:rPr lang="en-US" sz="1400">
                <a:solidFill>
                  <a:schemeClr val="accent2"/>
                </a:solidFill>
              </a:rPr>
              <a:t>see next chapter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9" grpId="0" animBg="1"/>
      <p:bldP spid="25607" grpId="0"/>
      <p:bldP spid="25608" grpId="0" animBg="1"/>
      <p:bldP spid="25609" grpId="0"/>
      <p:bldP spid="25610" grpId="0" animBg="1"/>
      <p:bldP spid="25611" grpId="0"/>
      <p:bldP spid="25612" grpId="0" animBg="1"/>
      <p:bldP spid="25614" grpId="0" animBg="1"/>
      <p:bldP spid="25615" grpId="0"/>
      <p:bldP spid="25616" grpId="0"/>
      <p:bldP spid="25617" grpId="0"/>
      <p:bldP spid="25618" grpId="0"/>
      <p:bldP spid="25620" grpId="0"/>
      <p:bldP spid="25622" grpId="0"/>
      <p:bldP spid="25623" grpId="0"/>
      <p:bldP spid="25624" grpId="0"/>
      <p:bldP spid="25625" grpId="0" animBg="1"/>
      <p:bldP spid="25626" grpId="0"/>
      <p:bldP spid="25627" grpId="0"/>
      <p:bldP spid="25628" grpId="0"/>
      <p:bldP spid="25629" grpId="0"/>
      <p:bldP spid="256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609600" y="3429000"/>
            <a:ext cx="83058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676400" y="2179638"/>
          <a:ext cx="22098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4" imgW="888614" imgH="165028" progId="Equation.3">
                  <p:embed/>
                </p:oleObj>
              </mc:Choice>
              <mc:Fallback>
                <p:oleObj name="Equation" r:id="rId4" imgW="888614" imgH="16502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79638"/>
                        <a:ext cx="220980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62000" y="819150"/>
            <a:ext cx="295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9900"/>
                </a:solidFill>
              </a:rPr>
              <a:t>Legendre transformation</a:t>
            </a:r>
            <a:r>
              <a:rPr lang="en-US"/>
              <a:t> 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3733800" y="914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175125" y="798513"/>
            <a:ext cx="4337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Special type of coordinate transformation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81000" y="2179638"/>
            <a:ext cx="113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Example: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V="1">
            <a:off x="2895600" y="255746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V="1">
            <a:off x="3733800" y="255746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2895600" y="309086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810000" y="27686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coordinates</a:t>
            </a: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2514600" y="16954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3352800" y="16954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425700" y="1320800"/>
            <a:ext cx="495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/>
              <a:t>Partial derivatives of U(S,V)</a:t>
            </a:r>
            <a:r>
              <a:rPr lang="en-US"/>
              <a:t> (</a:t>
            </a:r>
            <a:r>
              <a:rPr lang="en-US" sz="1400">
                <a:solidFill>
                  <a:schemeClr val="accent2"/>
                </a:solidFill>
              </a:rPr>
              <a:t>vector field components</a:t>
            </a:r>
            <a:r>
              <a:rPr lang="en-US"/>
              <a:t>)</a:t>
            </a:r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2514600" y="16764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685800" y="3581400"/>
            <a:ext cx="280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Legendre transformation: 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441700" y="3581400"/>
            <a:ext cx="51371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/>
              <a:t>One (</a:t>
            </a:r>
            <a:r>
              <a:rPr lang="en-US" sz="1400">
                <a:solidFill>
                  <a:schemeClr val="accent2"/>
                </a:solidFill>
              </a:rPr>
              <a:t>or more</a:t>
            </a:r>
            <a:r>
              <a:rPr lang="en-US"/>
              <a:t>) of the natural coordinates becomes </a:t>
            </a:r>
          </a:p>
          <a:p>
            <a:pPr algn="ctr" eaLnBrk="1" hangingPunct="1"/>
            <a:r>
              <a:rPr lang="en-US"/>
              <a:t>a vector field component </a:t>
            </a:r>
          </a:p>
          <a:p>
            <a:pPr algn="ctr" eaLnBrk="1" hangingPunct="1"/>
            <a:r>
              <a:rPr lang="en-US"/>
              <a:t>while the </a:t>
            </a:r>
          </a:p>
          <a:p>
            <a:pPr algn="ctr" eaLnBrk="1" hangingPunct="1"/>
            <a:r>
              <a:rPr lang="en-US"/>
              <a:t>associated coefficient becomes new coordinate.</a:t>
            </a:r>
          </a:p>
        </p:txBody>
      </p:sp>
      <p:graphicFrame>
        <p:nvGraphicFramePr>
          <p:cNvPr id="4119" name="Object 23"/>
          <p:cNvGraphicFramePr>
            <a:graphicFrameLocks noChangeAspect="1"/>
          </p:cNvGraphicFramePr>
          <p:nvPr/>
        </p:nvGraphicFramePr>
        <p:xfrm>
          <a:off x="685800" y="5989638"/>
          <a:ext cx="22098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6" imgW="888614" imgH="165028" progId="Equation.3">
                  <p:embed/>
                </p:oleObj>
              </mc:Choice>
              <mc:Fallback>
                <p:oleObj name="Equation" r:id="rId6" imgW="888614" imgH="165028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989638"/>
                        <a:ext cx="220980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2362200" y="57610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>
            <a:off x="2362200" y="57610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400050" y="5195888"/>
            <a:ext cx="226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Back to our example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2290763" y="5470525"/>
            <a:ext cx="21828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accent2"/>
                </a:solidFill>
              </a:rPr>
              <a:t>becomes a coordinate</a:t>
            </a:r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 flipV="1">
            <a:off x="2700338" y="63785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2709863" y="667385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2687638" y="6380163"/>
            <a:ext cx="3417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accent2"/>
                </a:solidFill>
              </a:rPr>
              <a:t>becomes a coefficient in front of dP </a:t>
            </a:r>
          </a:p>
        </p:txBody>
      </p:sp>
      <p:sp>
        <p:nvSpPr>
          <p:cNvPr id="4130" name="AutoShape 34"/>
          <p:cNvSpPr>
            <a:spLocks noChangeArrowheads="1"/>
          </p:cNvSpPr>
          <p:nvPr/>
        </p:nvSpPr>
        <p:spPr bwMode="auto">
          <a:xfrm>
            <a:off x="6705600" y="604043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1" name="AutoShape 35">
            <a:hlinkClick r:id="rId7" highlightClick="1"/>
          </p:cNvPr>
          <p:cNvSpPr>
            <a:spLocks noChangeArrowheads="1"/>
          </p:cNvSpPr>
          <p:nvPr/>
        </p:nvSpPr>
        <p:spPr bwMode="auto">
          <a:xfrm>
            <a:off x="1295400" y="4114800"/>
            <a:ext cx="838200" cy="609600"/>
          </a:xfrm>
          <a:prstGeom prst="actionButtonInformation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1143000" y="4672013"/>
            <a:ext cx="1296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1200">
                <a:solidFill>
                  <a:schemeClr val="accent2"/>
                </a:solidFill>
              </a:rPr>
              <a:t>Click for </a:t>
            </a:r>
          </a:p>
          <a:p>
            <a:pPr algn="ctr" eaLnBrk="1" hangingPunct="1"/>
            <a:r>
              <a:rPr lang="en-US" sz="1200">
                <a:solidFill>
                  <a:schemeClr val="accent2"/>
                </a:solidFill>
              </a:rPr>
              <a:t>graphic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8" grpId="0" animBg="1"/>
      <p:bldP spid="4101" grpId="0"/>
      <p:bldP spid="4102" grpId="0" animBg="1"/>
      <p:bldP spid="4105" grpId="0"/>
      <p:bldP spid="4107" grpId="0" animBg="1"/>
      <p:bldP spid="4108" grpId="0" animBg="1"/>
      <p:bldP spid="4109" grpId="0" animBg="1"/>
      <p:bldP spid="4110" grpId="0"/>
      <p:bldP spid="4111" grpId="0" animBg="1"/>
      <p:bldP spid="4112" grpId="0" animBg="1"/>
      <p:bldP spid="4114" grpId="0"/>
      <p:bldP spid="4115" grpId="0" animBg="1"/>
      <p:bldP spid="4116" grpId="0"/>
      <p:bldP spid="4117" grpId="0"/>
      <p:bldP spid="4122" grpId="0" animBg="1"/>
      <p:bldP spid="4123" grpId="0" animBg="1"/>
      <p:bldP spid="4124" grpId="0"/>
      <p:bldP spid="4125" grpId="0"/>
      <p:bldP spid="4126" grpId="0" animBg="1"/>
      <p:bldP spid="4127" grpId="0" animBg="1"/>
      <p:bldP spid="4128" grpId="0"/>
      <p:bldP spid="4130" grpId="0" animBg="1"/>
      <p:bldP spid="4131" grpId="0" animBg="1"/>
      <p:bldP spid="41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762000" y="2667000"/>
          <a:ext cx="3252788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4" imgW="1308100" imgH="190500" progId="Equation.3">
                  <p:embed/>
                </p:oleObj>
              </mc:Choice>
              <mc:Fallback>
                <p:oleObj name="Equation" r:id="rId4" imgW="1308100" imgH="190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667000"/>
                        <a:ext cx="3252788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711200" y="668338"/>
          <a:ext cx="325120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6" imgW="1308100" imgH="190500" progId="Equation.3">
                  <p:embed/>
                </p:oleObj>
              </mc:Choice>
              <mc:Fallback>
                <p:oleObj name="Equation" r:id="rId6" imgW="1308100" imgH="190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668338"/>
                        <a:ext cx="325120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AutoShape 8"/>
          <p:cNvSpPr>
            <a:spLocks/>
          </p:cNvSpPr>
          <p:nvPr/>
        </p:nvSpPr>
        <p:spPr bwMode="auto">
          <a:xfrm rot="-5400000">
            <a:off x="2819400" y="304800"/>
            <a:ext cx="304800" cy="18288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041525" y="1331913"/>
            <a:ext cx="1390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easy check</a:t>
            </a:r>
            <a:r>
              <a:rPr lang="en-US"/>
              <a:t>:</a:t>
            </a:r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3429000" y="1295400"/>
          <a:ext cx="5408613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8" imgW="2349500" imgH="190500" progId="Equation.3">
                  <p:embed/>
                </p:oleObj>
              </mc:Choice>
              <mc:Fallback>
                <p:oleObj name="Equation" r:id="rId8" imgW="2349500" imgH="190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295400"/>
                        <a:ext cx="5408613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4495800" y="381000"/>
            <a:ext cx="1676400" cy="990600"/>
          </a:xfrm>
          <a:prstGeom prst="downArrowCallout">
            <a:avLst>
              <a:gd name="adj1" fmla="val 26920"/>
              <a:gd name="adj2" fmla="val 24679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Product</a:t>
            </a:r>
          </a:p>
          <a:p>
            <a:pPr algn="ctr"/>
            <a:r>
              <a:rPr lang="en-US"/>
              <a:t>rule</a:t>
            </a:r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>
            <a:off x="609600" y="2057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AutoShape 14"/>
          <p:cNvSpPr>
            <a:spLocks/>
          </p:cNvSpPr>
          <p:nvPr/>
        </p:nvSpPr>
        <p:spPr bwMode="auto">
          <a:xfrm rot="-5400000">
            <a:off x="5421313" y="285115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4191000" y="279717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4802188" y="2667000"/>
          <a:ext cx="30956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10" imgW="1244600" imgH="190500" progId="Equation.3">
                  <p:embed/>
                </p:oleObj>
              </mc:Choice>
              <mc:Fallback>
                <p:oleObj name="Equation" r:id="rId10" imgW="1244600" imgH="1905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2188" y="2667000"/>
                        <a:ext cx="309562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5394325" y="3465513"/>
            <a:ext cx="162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=:H (enthalpy)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2057400" y="4343400"/>
            <a:ext cx="47244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2209800" y="4572000"/>
            <a:ext cx="116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H=H(S,P)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352800" y="4572000"/>
            <a:ext cx="3092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is a thermodynamic potential</a:t>
            </a:r>
          </a:p>
        </p:txBody>
      </p:sp>
      <p:graphicFrame>
        <p:nvGraphicFramePr>
          <p:cNvPr id="5141" name="Object 21"/>
          <p:cNvGraphicFramePr>
            <a:graphicFrameLocks noChangeAspect="1"/>
          </p:cNvGraphicFramePr>
          <p:nvPr/>
        </p:nvGraphicFramePr>
        <p:xfrm>
          <a:off x="2209800" y="5029200"/>
          <a:ext cx="2211388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12" imgW="888614" imgH="165028" progId="Equation.3">
                  <p:embed/>
                </p:oleObj>
              </mc:Choice>
              <mc:Fallback>
                <p:oleObj name="Equation" r:id="rId12" imgW="888614" imgH="165028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029200"/>
                        <a:ext cx="2211388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609600" y="4572000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Enthalpy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9" grpId="0"/>
      <p:bldP spid="5131" grpId="0" animBg="1"/>
      <p:bldP spid="5133" grpId="0" animBg="1"/>
      <p:bldP spid="5134" grpId="0" animBg="1"/>
      <p:bldP spid="5135" grpId="0" animBg="1"/>
      <p:bldP spid="5137" grpId="0"/>
      <p:bldP spid="5138" grpId="0" animBg="1"/>
      <p:bldP spid="5139" grpId="0"/>
      <p:bldP spid="5140" grpId="0"/>
      <p:bldP spid="51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228600" y="2252663"/>
          <a:ext cx="4327525" cy="391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Graph" r:id="rId4" imgW="3629558" imgH="3147974" progId="Origin50.Graph">
                  <p:embed/>
                </p:oleObj>
              </mc:Choice>
              <mc:Fallback>
                <p:oleObj name="Graph" r:id="rId4" imgW="3629558" imgH="3147974" progId="Origin50.Graph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037" t="8714" r="7556"/>
                      <a:stretch>
                        <a:fillRect/>
                      </a:stretch>
                    </p:blipFill>
                    <p:spPr bwMode="auto">
                      <a:xfrm>
                        <a:off x="228600" y="2252663"/>
                        <a:ext cx="4327525" cy="3919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358775" y="5986463"/>
            <a:ext cx="8610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66" name="Object 22"/>
          <p:cNvGraphicFramePr>
            <a:graphicFrameLocks noChangeAspect="1"/>
          </p:cNvGraphicFramePr>
          <p:nvPr/>
        </p:nvGraphicFramePr>
        <p:xfrm>
          <a:off x="4702175" y="1851025"/>
          <a:ext cx="4265613" cy="425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Graph" r:id="rId6" imgW="3640531" imgH="3163824" progId="Origin50.Graph">
                  <p:embed/>
                </p:oleObj>
              </mc:Choice>
              <mc:Fallback>
                <p:oleObj name="Graph" r:id="rId6" imgW="3640531" imgH="3163824" progId="Origin50.Graph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121" r="7681"/>
                      <a:stretch>
                        <a:fillRect/>
                      </a:stretch>
                    </p:blipFill>
                    <p:spPr bwMode="auto">
                      <a:xfrm>
                        <a:off x="4702175" y="1851025"/>
                        <a:ext cx="4265613" cy="425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Oval 4"/>
          <p:cNvSpPr>
            <a:spLocks noChangeArrowheads="1"/>
          </p:cNvSpPr>
          <p:nvPr/>
        </p:nvSpPr>
        <p:spPr bwMode="auto">
          <a:xfrm rot="-2632602">
            <a:off x="381000" y="4572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62000" y="381000"/>
            <a:ext cx="3448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Geometrical interpretation of the</a:t>
            </a:r>
          </a:p>
          <a:p>
            <a:pPr eaLnBrk="1" hangingPunct="1"/>
            <a:r>
              <a:rPr lang="en-US"/>
              <a:t>Legendre transformation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898525" y="1157288"/>
            <a:ext cx="2673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- 1-dimensional example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H="1">
            <a:off x="685800" y="2786063"/>
            <a:ext cx="3733800" cy="2362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912813" y="2514600"/>
          <a:ext cx="32019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8" imgW="1638300" imgH="190500" progId="Equation.3">
                  <p:embed/>
                </p:oleObj>
              </mc:Choice>
              <mc:Fallback>
                <p:oleObj name="Equation" r:id="rId8" imgW="1638300" imgH="190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2514600"/>
                        <a:ext cx="3201987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1533525" y="4800600"/>
          <a:ext cx="26670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10" imgW="1346200" imgH="190500" progId="Equation.3">
                  <p:embed/>
                </p:oleObj>
              </mc:Choice>
              <mc:Fallback>
                <p:oleObj name="Equation" r:id="rId10" imgW="1346200" imgH="190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4800600"/>
                        <a:ext cx="26670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1066800" y="28956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3429000" y="34290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5105400" y="304800"/>
          <a:ext cx="2895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12" imgW="1562100" imgH="190500" progId="Equation.3">
                  <p:embed/>
                </p:oleObj>
              </mc:Choice>
              <mc:Fallback>
                <p:oleObj name="Equation" r:id="rId12" imgW="1562100" imgH="1905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04800"/>
                        <a:ext cx="289560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5173663" y="838200"/>
          <a:ext cx="2141537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14" imgW="1155700" imgH="190500" progId="Equation.3">
                  <p:embed/>
                </p:oleObj>
              </mc:Choice>
              <mc:Fallback>
                <p:oleObj name="Equation" r:id="rId14" imgW="1155700" imgH="1905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3663" y="838200"/>
                        <a:ext cx="2141537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0" name="AutoShape 16"/>
          <p:cNvSpPr>
            <a:spLocks/>
          </p:cNvSpPr>
          <p:nvPr/>
        </p:nvSpPr>
        <p:spPr bwMode="auto">
          <a:xfrm rot="-5400000">
            <a:off x="5638800" y="9144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61" name="Object 17"/>
          <p:cNvGraphicFramePr>
            <a:graphicFrameLocks noChangeAspect="1"/>
          </p:cNvGraphicFramePr>
          <p:nvPr/>
        </p:nvGraphicFramePr>
        <p:xfrm>
          <a:off x="5562600" y="1447800"/>
          <a:ext cx="423863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16" imgW="228501" imgH="165028" progId="Equation.3">
                  <p:embed/>
                </p:oleObj>
              </mc:Choice>
              <mc:Fallback>
                <p:oleObj name="Equation" r:id="rId16" imgW="228501" imgH="165028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447800"/>
                        <a:ext cx="423863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533400" y="1766888"/>
            <a:ext cx="2962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Note: </a:t>
            </a:r>
            <a:r>
              <a:rPr lang="en-US" sz="1600"/>
              <a:t>natural variable of f is Y’</a:t>
            </a:r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3657600" y="184308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114800" y="1797050"/>
            <a:ext cx="50307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600"/>
              <a:t>Y and X have to be expressed as Y=Y(Y’) and x=x(Y’)</a:t>
            </a:r>
          </a:p>
        </p:txBody>
      </p:sp>
      <p:sp>
        <p:nvSpPr>
          <p:cNvPr id="6165" name="Oval 21"/>
          <p:cNvSpPr>
            <a:spLocks noChangeArrowheads="1"/>
          </p:cNvSpPr>
          <p:nvPr/>
        </p:nvSpPr>
        <p:spPr bwMode="auto">
          <a:xfrm>
            <a:off x="685800" y="4973638"/>
            <a:ext cx="228600" cy="228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838200" y="50292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 flipH="1">
            <a:off x="762000" y="34290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168" name="Object 24"/>
          <p:cNvGraphicFramePr>
            <a:graphicFrameLocks noChangeAspect="1"/>
          </p:cNvGraphicFramePr>
          <p:nvPr/>
        </p:nvGraphicFramePr>
        <p:xfrm>
          <a:off x="1524000" y="3048000"/>
          <a:ext cx="11430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18" imgW="672808" imgH="203112" progId="Equation.3">
                  <p:embed/>
                </p:oleObj>
              </mc:Choice>
              <mc:Fallback>
                <p:oleObj name="Equation" r:id="rId18" imgW="672808" imgH="203112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048000"/>
                        <a:ext cx="11430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9" name="Line 25"/>
          <p:cNvSpPr>
            <a:spLocks noChangeShapeType="1"/>
          </p:cNvSpPr>
          <p:nvPr/>
        </p:nvSpPr>
        <p:spPr bwMode="auto">
          <a:xfrm flipV="1">
            <a:off x="7086600" y="3429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0" name="Oval 26"/>
          <p:cNvSpPr>
            <a:spLocks noChangeArrowheads="1"/>
          </p:cNvSpPr>
          <p:nvPr/>
        </p:nvSpPr>
        <p:spPr bwMode="auto">
          <a:xfrm>
            <a:off x="7010400" y="3352800"/>
            <a:ext cx="228600" cy="228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3565525" y="6030913"/>
            <a:ext cx="5022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mapping between the graph of the function and </a:t>
            </a:r>
          </a:p>
          <a:p>
            <a:r>
              <a:rPr lang="en-US"/>
              <a:t>the family of tangents of the graph 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511175" y="6062663"/>
            <a:ext cx="296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/>
              <a:t>Legendre transformation: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2" grpId="0" animBg="1"/>
      <p:bldP spid="6148" grpId="0" animBg="1"/>
      <p:bldP spid="6149" grpId="0"/>
      <p:bldP spid="6150" grpId="0"/>
      <p:bldP spid="6152" grpId="0" animBg="1"/>
      <p:bldP spid="6156" grpId="0" animBg="1"/>
      <p:bldP spid="6157" grpId="0" animBg="1"/>
      <p:bldP spid="6160" grpId="0" animBg="1"/>
      <p:bldP spid="6162" grpId="0"/>
      <p:bldP spid="6163" grpId="0" animBg="1"/>
      <p:bldP spid="6164" grpId="0"/>
      <p:bldP spid="6165" grpId="0" animBg="1"/>
      <p:bldP spid="6155" grpId="0" animBg="1"/>
      <p:bldP spid="6167" grpId="0" animBg="1"/>
      <p:bldP spid="6169" grpId="0" animBg="1"/>
      <p:bldP spid="6170" grpId="0" animBg="1"/>
      <p:bldP spid="6171" grpId="0"/>
      <p:bldP spid="61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3852863" y="4614863"/>
            <a:ext cx="411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3886200" y="2133600"/>
            <a:ext cx="411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 rot="-2632602">
            <a:off x="381000" y="6858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62000" y="609600"/>
            <a:ext cx="273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Legendre transformation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2971800"/>
            <a:ext cx="1225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from (S,V)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1676400" y="2938463"/>
            <a:ext cx="838200" cy="4905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to</a:t>
            </a:r>
          </a:p>
        </p:txBody>
      </p:sp>
      <p:sp>
        <p:nvSpPr>
          <p:cNvPr id="7177" name="AutoShape 9"/>
          <p:cNvSpPr>
            <a:spLocks/>
          </p:cNvSpPr>
          <p:nvPr/>
        </p:nvSpPr>
        <p:spPr bwMode="auto">
          <a:xfrm>
            <a:off x="2667000" y="1524000"/>
            <a:ext cx="304800" cy="3352800"/>
          </a:xfrm>
          <a:prstGeom prst="leftBrace">
            <a:avLst>
              <a:gd name="adj1" fmla="val 9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971800" y="16002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(T,V):</a:t>
            </a:r>
          </a:p>
        </p:txBody>
      </p:sp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3962400" y="1555750"/>
          <a:ext cx="22098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4" imgW="888614" imgH="165028" progId="Equation.3">
                  <p:embed/>
                </p:oleObj>
              </mc:Choice>
              <mc:Fallback>
                <p:oleObj name="Equation" r:id="rId4" imgW="888614" imgH="165028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55750"/>
                        <a:ext cx="22098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6172200" y="1524000"/>
          <a:ext cx="2776538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tion" r:id="rId6" imgW="1117600" imgH="190500" progId="Equation.3">
                  <p:embed/>
                </p:oleObj>
              </mc:Choice>
              <mc:Fallback>
                <p:oleObj name="Equation" r:id="rId6" imgW="1117600" imgH="1905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524000"/>
                        <a:ext cx="2776538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3962400" y="2133600"/>
          <a:ext cx="32813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Equation" r:id="rId8" imgW="1320227" imgH="190417" progId="Equation.3">
                  <p:embed/>
                </p:oleObj>
              </mc:Choice>
              <mc:Fallback>
                <p:oleObj name="Equation" r:id="rId8" imgW="1320227" imgH="190417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133600"/>
                        <a:ext cx="328136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2" name="AutoShape 14"/>
          <p:cNvSpPr>
            <a:spLocks/>
          </p:cNvSpPr>
          <p:nvPr/>
        </p:nvSpPr>
        <p:spPr bwMode="auto">
          <a:xfrm rot="-5400000">
            <a:off x="4648200" y="2436813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4560888" y="2981325"/>
          <a:ext cx="44767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Equation" r:id="rId10" imgW="241195" imgH="152334" progId="Equation.3">
                  <p:embed/>
                </p:oleObj>
              </mc:Choice>
              <mc:Fallback>
                <p:oleObj name="Equation" r:id="rId10" imgW="241195" imgH="152334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888" y="2981325"/>
                        <a:ext cx="447675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257800" y="2940050"/>
            <a:ext cx="2571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Helmholtz free energy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2971800" y="4129088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(T,P):</a:t>
            </a:r>
          </a:p>
        </p:txBody>
      </p:sp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3810000" y="4106863"/>
          <a:ext cx="2335213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Equation" r:id="rId12" imgW="939392" imgH="165028" progId="Equation.3">
                  <p:embed/>
                </p:oleObj>
              </mc:Choice>
              <mc:Fallback>
                <p:oleObj name="Equation" r:id="rId12" imgW="939392" imgH="165028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106863"/>
                        <a:ext cx="2335213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9" name="Object 21"/>
          <p:cNvGraphicFramePr>
            <a:graphicFrameLocks noChangeAspect="1"/>
          </p:cNvGraphicFramePr>
          <p:nvPr/>
        </p:nvGraphicFramePr>
        <p:xfrm>
          <a:off x="6053138" y="4097338"/>
          <a:ext cx="2998787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name="Equation" r:id="rId14" imgW="1206500" imgH="190500" progId="Equation.3">
                  <p:embed/>
                </p:oleObj>
              </mc:Choice>
              <mc:Fallback>
                <p:oleObj name="Equation" r:id="rId14" imgW="1206500" imgH="1905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3138" y="4097338"/>
                        <a:ext cx="2998787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0" name="Object 22"/>
          <p:cNvGraphicFramePr>
            <a:graphicFrameLocks noChangeAspect="1"/>
          </p:cNvGraphicFramePr>
          <p:nvPr/>
        </p:nvGraphicFramePr>
        <p:xfrm>
          <a:off x="3835400" y="4630738"/>
          <a:ext cx="325120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" name="Equation" r:id="rId16" imgW="1308100" imgH="190500" progId="Equation.3">
                  <p:embed/>
                </p:oleObj>
              </mc:Choice>
              <mc:Fallback>
                <p:oleObj name="Equation" r:id="rId16" imgW="1308100" imgH="1905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4630738"/>
                        <a:ext cx="325120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AutoShape 24"/>
          <p:cNvSpPr>
            <a:spLocks/>
          </p:cNvSpPr>
          <p:nvPr/>
        </p:nvSpPr>
        <p:spPr bwMode="auto">
          <a:xfrm rot="-5400000">
            <a:off x="4495800" y="484505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93" name="Object 25"/>
          <p:cNvGraphicFramePr>
            <a:graphicFrameLocks noChangeAspect="1"/>
          </p:cNvGraphicFramePr>
          <p:nvPr/>
        </p:nvGraphicFramePr>
        <p:xfrm>
          <a:off x="4384675" y="5389563"/>
          <a:ext cx="4953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0" name="Equation" r:id="rId18" imgW="266469" imgH="152268" progId="Equation.3">
                  <p:embed/>
                </p:oleObj>
              </mc:Choice>
              <mc:Fallback>
                <p:oleObj name="Equation" r:id="rId18" imgW="266469" imgH="152268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675" y="5389563"/>
                        <a:ext cx="4953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5105400" y="5348288"/>
            <a:ext cx="2127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Gibbs free energy</a:t>
            </a:r>
          </a:p>
        </p:txBody>
      </p:sp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4114800" y="6248400"/>
          <a:ext cx="349091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1" name="Equation" r:id="rId20" imgW="1879600" imgH="152400" progId="Equation.3">
                  <p:embed/>
                </p:oleObj>
              </mc:Choice>
              <mc:Fallback>
                <p:oleObj name="Equation" r:id="rId20" imgW="1879600" imgH="152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6248400"/>
                        <a:ext cx="3490913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6" name="AutoShape 28"/>
          <p:cNvSpPr>
            <a:spLocks noChangeArrowheads="1"/>
          </p:cNvSpPr>
          <p:nvPr/>
        </p:nvSpPr>
        <p:spPr bwMode="auto">
          <a:xfrm rot="10800000">
            <a:off x="6400800" y="1285875"/>
            <a:ext cx="1600200" cy="838200"/>
          </a:xfrm>
          <a:prstGeom prst="wedgeEllipseCallout">
            <a:avLst>
              <a:gd name="adj1" fmla="val 71528"/>
              <a:gd name="adj2" fmla="val 90718"/>
            </a:avLst>
          </a:prstGeom>
          <a:noFill/>
          <a:ln w="254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/>
          <a:lstStyle/>
          <a:p>
            <a:pPr algn="ctr"/>
            <a:endParaRPr lang="en-US"/>
          </a:p>
        </p:txBody>
      </p:sp>
      <p:sp>
        <p:nvSpPr>
          <p:cNvPr id="7197" name="AutoShape 29"/>
          <p:cNvSpPr>
            <a:spLocks noChangeArrowheads="1"/>
          </p:cNvSpPr>
          <p:nvPr/>
        </p:nvSpPr>
        <p:spPr bwMode="auto">
          <a:xfrm rot="9498291">
            <a:off x="4640263" y="1273175"/>
            <a:ext cx="685800" cy="762000"/>
          </a:xfrm>
          <a:prstGeom prst="wedgeEllipseCallout">
            <a:avLst>
              <a:gd name="adj1" fmla="val -182394"/>
              <a:gd name="adj2" fmla="val 33264"/>
            </a:avLst>
          </a:prstGeom>
          <a:noFill/>
          <a:ln w="254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/>
          <a:lstStyle/>
          <a:p>
            <a:pPr algn="ctr"/>
            <a:endParaRPr lang="en-US"/>
          </a:p>
        </p:txBody>
      </p:sp>
      <p:sp>
        <p:nvSpPr>
          <p:cNvPr id="7198" name="AutoShape 30"/>
          <p:cNvSpPr>
            <a:spLocks noChangeArrowheads="1"/>
          </p:cNvSpPr>
          <p:nvPr/>
        </p:nvSpPr>
        <p:spPr bwMode="auto">
          <a:xfrm rot="10800000">
            <a:off x="7086600" y="3810000"/>
            <a:ext cx="1905000" cy="762000"/>
          </a:xfrm>
          <a:prstGeom prst="wedgeEllipseCallout">
            <a:avLst>
              <a:gd name="adj1" fmla="val 89750"/>
              <a:gd name="adj2" fmla="val 56042"/>
            </a:avLst>
          </a:prstGeom>
          <a:noFill/>
          <a:ln w="254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/>
          <a:lstStyle/>
          <a:p>
            <a:pPr algn="ctr"/>
            <a:endParaRPr lang="en-US"/>
          </a:p>
        </p:txBody>
      </p:sp>
      <p:sp>
        <p:nvSpPr>
          <p:cNvPr id="7199" name="AutoShape 31"/>
          <p:cNvSpPr>
            <a:spLocks noChangeArrowheads="1"/>
          </p:cNvSpPr>
          <p:nvPr/>
        </p:nvSpPr>
        <p:spPr bwMode="auto">
          <a:xfrm rot="9498291">
            <a:off x="5241925" y="3859213"/>
            <a:ext cx="896938" cy="696912"/>
          </a:xfrm>
          <a:prstGeom prst="wedgeEllipseCallout">
            <a:avLst>
              <a:gd name="adj1" fmla="val -85218"/>
              <a:gd name="adj2" fmla="val 25792"/>
            </a:avLst>
          </a:prstGeom>
          <a:noFill/>
          <a:ln w="254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 animBg="1"/>
      <p:bldP spid="7184" grpId="0" animBg="1"/>
      <p:bldP spid="7172" grpId="0" animBg="1"/>
      <p:bldP spid="7173" grpId="0"/>
      <p:bldP spid="7174" grpId="0"/>
      <p:bldP spid="7175" grpId="0" animBg="1"/>
      <p:bldP spid="7177" grpId="0" animBg="1"/>
      <p:bldP spid="7178" grpId="0"/>
      <p:bldP spid="7182" grpId="0" animBg="1"/>
      <p:bldP spid="7186" grpId="0"/>
      <p:bldP spid="7187" grpId="0"/>
      <p:bldP spid="7192" grpId="0" animBg="1"/>
      <p:bldP spid="7194" grpId="0"/>
      <p:bldP spid="7196" grpId="0" animBg="1"/>
      <p:bldP spid="7196" grpId="1" animBg="1"/>
      <p:bldP spid="7197" grpId="0" animBg="1"/>
      <p:bldP spid="7197" grpId="1" animBg="1"/>
      <p:bldP spid="7198" grpId="0" animBg="1"/>
      <p:bldP spid="7198" grpId="1" animBg="1"/>
      <p:bldP spid="7199" grpId="0" animBg="1"/>
      <p:bldP spid="719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5943600" y="2438400"/>
            <a:ext cx="1905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3733800" y="2438400"/>
            <a:ext cx="1447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19150" y="485775"/>
            <a:ext cx="451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equilibrium thermodynamics and potentials</a:t>
            </a:r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 rot="-2632602">
            <a:off x="438150" y="561975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267200" y="1066800"/>
            <a:ext cx="4768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complete knowledge of equilibrium properties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 rot="-2632602">
            <a:off x="533400" y="18288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914400" y="1752600"/>
            <a:ext cx="4381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Consider Helmholtz free energy F=F(T,V)</a:t>
            </a:r>
          </a:p>
        </p:txBody>
      </p:sp>
      <p:graphicFrame>
        <p:nvGraphicFramePr>
          <p:cNvPr id="8205" name="Object 13"/>
          <p:cNvGraphicFramePr>
            <a:graphicFrameLocks noChangeAspect="1"/>
          </p:cNvGraphicFramePr>
          <p:nvPr/>
        </p:nvGraphicFramePr>
        <p:xfrm>
          <a:off x="914400" y="2667000"/>
          <a:ext cx="22098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Equation" r:id="rId4" imgW="939392" imgH="165028" progId="Equation.3">
                  <p:embed/>
                </p:oleObj>
              </mc:Choice>
              <mc:Fallback>
                <p:oleObj name="Equation" r:id="rId4" imgW="939392" imgH="165028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667000"/>
                        <a:ext cx="220980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914400" y="2170113"/>
            <a:ext cx="197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Differential reads:</a:t>
            </a:r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3352800" y="278606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208" name="Object 16"/>
          <p:cNvGraphicFramePr>
            <a:graphicFrameLocks noChangeAspect="1"/>
          </p:cNvGraphicFramePr>
          <p:nvPr/>
        </p:nvGraphicFramePr>
        <p:xfrm>
          <a:off x="3886200" y="2546350"/>
          <a:ext cx="10668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2" name="Equation" r:id="rId6" imgW="685502" imgH="406224" progId="Equation.3">
                  <p:embed/>
                </p:oleObj>
              </mc:Choice>
              <mc:Fallback>
                <p:oleObj name="Equation" r:id="rId6" imgW="685502" imgH="406224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546350"/>
                        <a:ext cx="106680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257800" y="2703513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and </a:t>
            </a:r>
          </a:p>
        </p:txBody>
      </p:sp>
      <p:graphicFrame>
        <p:nvGraphicFramePr>
          <p:cNvPr id="8210" name="Object 18"/>
          <p:cNvGraphicFramePr>
            <a:graphicFrameLocks noChangeAspect="1"/>
          </p:cNvGraphicFramePr>
          <p:nvPr/>
        </p:nvGraphicFramePr>
        <p:xfrm>
          <a:off x="6230938" y="2579688"/>
          <a:ext cx="1084262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Equation" r:id="rId8" imgW="698197" imgH="406224" progId="Equation.3">
                  <p:embed/>
                </p:oleObj>
              </mc:Choice>
              <mc:Fallback>
                <p:oleObj name="Equation" r:id="rId8" imgW="698197" imgH="406224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938" y="2579688"/>
                        <a:ext cx="1084262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962400" y="3124200"/>
            <a:ext cx="971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Entropy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5943600" y="3200400"/>
            <a:ext cx="189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Equation of state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898525" y="3998913"/>
            <a:ext cx="4289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Response functions from 2</a:t>
            </a:r>
            <a:r>
              <a:rPr lang="en-US" baseline="30000">
                <a:solidFill>
                  <a:schemeClr val="accent2"/>
                </a:solidFill>
              </a:rPr>
              <a:t>nd</a:t>
            </a:r>
            <a:r>
              <a:rPr lang="en-US">
                <a:solidFill>
                  <a:schemeClr val="accent2"/>
                </a:solidFill>
              </a:rPr>
              <a:t> derivatives</a:t>
            </a:r>
            <a:r>
              <a:rPr lang="en-US"/>
              <a:t> </a:t>
            </a:r>
          </a:p>
        </p:txBody>
      </p:sp>
      <p:graphicFrame>
        <p:nvGraphicFramePr>
          <p:cNvPr id="8217" name="Object 25"/>
          <p:cNvGraphicFramePr>
            <a:graphicFrameLocks noChangeAspect="1"/>
          </p:cNvGraphicFramePr>
          <p:nvPr/>
        </p:nvGraphicFramePr>
        <p:xfrm>
          <a:off x="990600" y="4724400"/>
          <a:ext cx="15240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Equation" r:id="rId10" imgW="825500" imgH="431800" progId="Equation.3">
                  <p:embed/>
                </p:oleObj>
              </mc:Choice>
              <mc:Fallback>
                <p:oleObj name="Equation" r:id="rId10" imgW="825500" imgH="4318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724400"/>
                        <a:ext cx="1524000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8" name="Object 26"/>
          <p:cNvGraphicFramePr>
            <a:graphicFrameLocks noChangeAspect="1"/>
          </p:cNvGraphicFramePr>
          <p:nvPr/>
        </p:nvGraphicFramePr>
        <p:xfrm>
          <a:off x="2514600" y="4724400"/>
          <a:ext cx="12192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Equation" r:id="rId12" imgW="749300" imgH="469900" progId="Equation.3">
                  <p:embed/>
                </p:oleObj>
              </mc:Choice>
              <mc:Fallback>
                <p:oleObj name="Equation" r:id="rId12" imgW="749300" imgH="4699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724400"/>
                        <a:ext cx="12192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9" name="Object 27"/>
          <p:cNvGraphicFramePr>
            <a:graphicFrameLocks noChangeAspect="1"/>
          </p:cNvGraphicFramePr>
          <p:nvPr/>
        </p:nvGraphicFramePr>
        <p:xfrm>
          <a:off x="947738" y="5715000"/>
          <a:ext cx="1490662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Equation" r:id="rId14" imgW="888614" imgH="406224" progId="Equation.3">
                  <p:embed/>
                </p:oleObj>
              </mc:Choice>
              <mc:Fallback>
                <p:oleObj name="Equation" r:id="rId14" imgW="888614" imgH="406224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5715000"/>
                        <a:ext cx="1490662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0" name="Object 28"/>
          <p:cNvGraphicFramePr>
            <a:graphicFrameLocks noChangeAspect="1"/>
          </p:cNvGraphicFramePr>
          <p:nvPr/>
        </p:nvGraphicFramePr>
        <p:xfrm>
          <a:off x="2495550" y="5703888"/>
          <a:ext cx="126047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7" name="Equation" r:id="rId16" imgW="774364" imgH="482391" progId="Equation.DSMT4">
                  <p:embed/>
                </p:oleObj>
              </mc:Choice>
              <mc:Fallback>
                <p:oleObj name="Equation" r:id="rId16" imgW="774364" imgH="482391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5703888"/>
                        <a:ext cx="1260475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3886200" y="5446713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and</a:t>
            </a:r>
          </a:p>
        </p:txBody>
      </p:sp>
      <p:graphicFrame>
        <p:nvGraphicFramePr>
          <p:cNvPr id="8222" name="Object 30"/>
          <p:cNvGraphicFramePr>
            <a:graphicFrameLocks noChangeAspect="1"/>
          </p:cNvGraphicFramePr>
          <p:nvPr/>
        </p:nvGraphicFramePr>
        <p:xfrm>
          <a:off x="4449763" y="5300663"/>
          <a:ext cx="2255837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Equation" r:id="rId18" imgW="1345616" imgH="406224" progId="Equation.3">
                  <p:embed/>
                </p:oleObj>
              </mc:Choice>
              <mc:Fallback>
                <p:oleObj name="Equation" r:id="rId18" imgW="1345616" imgH="406224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9763" y="5300663"/>
                        <a:ext cx="2255837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4" name="Object 32"/>
          <p:cNvGraphicFramePr>
            <a:graphicFrameLocks noChangeAspect="1"/>
          </p:cNvGraphicFramePr>
          <p:nvPr/>
        </p:nvGraphicFramePr>
        <p:xfrm>
          <a:off x="6705600" y="5257800"/>
          <a:ext cx="871538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Equation" r:id="rId20" imgW="520474" imgH="406224" progId="Equation.3">
                  <p:embed/>
                </p:oleObj>
              </mc:Choice>
              <mc:Fallback>
                <p:oleObj name="Equation" r:id="rId20" imgW="520474" imgH="406224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257800"/>
                        <a:ext cx="871538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5" name="Object 33"/>
          <p:cNvGraphicFramePr>
            <a:graphicFrameLocks noChangeAspect="1"/>
          </p:cNvGraphicFramePr>
          <p:nvPr/>
        </p:nvGraphicFramePr>
        <p:xfrm>
          <a:off x="7543800" y="5257800"/>
          <a:ext cx="9350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Equation" r:id="rId22" imgW="558800" imgH="381000" progId="Equation.3">
                  <p:embed/>
                </p:oleObj>
              </mc:Choice>
              <mc:Fallback>
                <p:oleObj name="Equation" r:id="rId22" imgW="558800" imgH="3810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257800"/>
                        <a:ext cx="9350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7905750" y="6248400"/>
            <a:ext cx="552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etc.</a:t>
            </a:r>
          </a:p>
        </p:txBody>
      </p:sp>
      <p:sp>
        <p:nvSpPr>
          <p:cNvPr id="8227" name="AutoShape 35"/>
          <p:cNvSpPr>
            <a:spLocks noChangeArrowheads="1"/>
          </p:cNvSpPr>
          <p:nvPr/>
        </p:nvSpPr>
        <p:spPr bwMode="auto">
          <a:xfrm>
            <a:off x="3810000" y="1143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914400" y="1066800"/>
            <a:ext cx="278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thermodynamics potential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4" grpId="0" animBg="1"/>
      <p:bldP spid="8211" grpId="0" animBg="1"/>
      <p:bldP spid="8196" grpId="0"/>
      <p:bldP spid="8198" grpId="0" animBg="1"/>
      <p:bldP spid="8199" grpId="0"/>
      <p:bldP spid="8203" grpId="0" animBg="1"/>
      <p:bldP spid="8204" grpId="0"/>
      <p:bldP spid="8206" grpId="0"/>
      <p:bldP spid="8207" grpId="0" animBg="1"/>
      <p:bldP spid="8209" grpId="0"/>
      <p:bldP spid="8213" grpId="0"/>
      <p:bldP spid="8215" grpId="0"/>
      <p:bldP spid="8216" grpId="0"/>
      <p:bldP spid="8221" grpId="0"/>
      <p:bldP spid="8226" grpId="0"/>
      <p:bldP spid="8227" grpId="0" animBg="1"/>
      <p:bldP spid="82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581400" y="3505200"/>
            <a:ext cx="2286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743200" y="304800"/>
            <a:ext cx="3581400" cy="914400"/>
            <a:chOff x="1344" y="192"/>
            <a:chExt cx="2256" cy="576"/>
          </a:xfrm>
        </p:grpSpPr>
        <p:sp>
          <p:nvSpPr>
            <p:cNvPr id="9231" name="Rectangle 4"/>
            <p:cNvSpPr>
              <a:spLocks noChangeArrowheads="1"/>
            </p:cNvSpPr>
            <p:nvPr/>
          </p:nvSpPr>
          <p:spPr bwMode="auto">
            <a:xfrm>
              <a:off x="1344" y="192"/>
              <a:ext cx="2256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232" name="Text Box 5"/>
            <p:cNvSpPr txBox="1">
              <a:spLocks noChangeArrowheads="1"/>
            </p:cNvSpPr>
            <p:nvPr/>
          </p:nvSpPr>
          <p:spPr bwMode="auto">
            <a:xfrm>
              <a:off x="1814" y="343"/>
              <a:ext cx="1438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000" b="1"/>
                <a:t>Maxwell relations</a:t>
              </a:r>
            </a:p>
            <a:p>
              <a:pPr eaLnBrk="1" hangingPunct="1"/>
              <a:endParaRPr lang="en-US"/>
            </a:p>
          </p:txBody>
        </p:sp>
      </p:grp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457200" y="1447800"/>
          <a:ext cx="22098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4" imgW="939392" imgH="165028" progId="Equation.3">
                  <p:embed/>
                </p:oleObj>
              </mc:Choice>
              <mc:Fallback>
                <p:oleObj name="Equation" r:id="rId4" imgW="939392" imgH="165028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220980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830513" y="1479550"/>
            <a:ext cx="3721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differential of the function F=F(T,V)</a:t>
            </a: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533400" y="2286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066800" y="2209800"/>
            <a:ext cx="272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dF is an exact differential</a:t>
            </a:r>
          </a:p>
        </p:txBody>
      </p:sp>
      <p:sp>
        <p:nvSpPr>
          <p:cNvPr id="13323" name="AutoShape 11"/>
          <p:cNvSpPr>
            <a:spLocks noChangeArrowheads="1"/>
          </p:cNvSpPr>
          <p:nvPr/>
        </p:nvSpPr>
        <p:spPr bwMode="auto">
          <a:xfrm>
            <a:off x="542925" y="2895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3063875" y="2667000"/>
          <a:ext cx="3265488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6" imgW="2006600" imgH="419100" progId="Equation.3">
                  <p:embed/>
                </p:oleObj>
              </mc:Choice>
              <mc:Fallback>
                <p:oleObj name="Equation" r:id="rId6" imgW="2006600" imgH="419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75" y="2667000"/>
                        <a:ext cx="3265488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5" name="AutoShape 13"/>
          <p:cNvSpPr>
            <a:spLocks noChangeArrowheads="1"/>
          </p:cNvSpPr>
          <p:nvPr/>
        </p:nvSpPr>
        <p:spPr bwMode="auto">
          <a:xfrm>
            <a:off x="565150" y="3810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3962400" y="3581400"/>
          <a:ext cx="153035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8" imgW="939392" imgH="406224" progId="Equation.3">
                  <p:embed/>
                </p:oleObj>
              </mc:Choice>
              <mc:Fallback>
                <p:oleObj name="Equation" r:id="rId8" imgW="939392" imgH="406224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581400"/>
                        <a:ext cx="153035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09600" y="5105400"/>
            <a:ext cx="8153400" cy="1143000"/>
            <a:chOff x="288" y="3216"/>
            <a:chExt cx="5136" cy="720"/>
          </a:xfrm>
        </p:grpSpPr>
        <p:sp>
          <p:nvSpPr>
            <p:cNvPr id="9229" name="Rectangle 17"/>
            <p:cNvSpPr>
              <a:spLocks noChangeArrowheads="1"/>
            </p:cNvSpPr>
            <p:nvPr/>
          </p:nvSpPr>
          <p:spPr bwMode="auto">
            <a:xfrm>
              <a:off x="288" y="3216"/>
              <a:ext cx="5136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0" name="Text Box 16"/>
            <p:cNvSpPr txBox="1">
              <a:spLocks noChangeArrowheads="1"/>
            </p:cNvSpPr>
            <p:nvPr/>
          </p:nvSpPr>
          <p:spPr bwMode="auto">
            <a:xfrm>
              <a:off x="420" y="3340"/>
              <a:ext cx="466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In general: relations which follow from the exactness of the differentials </a:t>
              </a:r>
            </a:p>
            <a:p>
              <a:pPr eaLnBrk="1" hangingPunct="1"/>
              <a:r>
                <a:rPr lang="en-US"/>
                <a:t>                  of thermodynamic potentials are called </a:t>
              </a:r>
              <a:r>
                <a:rPr lang="en-US" b="1">
                  <a:solidFill>
                    <a:srgbClr val="FF0000"/>
                  </a:solidFill>
                </a:rPr>
                <a:t>Maxwell relations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7" grpId="0" animBg="1"/>
      <p:bldP spid="13320" grpId="0"/>
      <p:bldP spid="13321" grpId="0" animBg="1"/>
      <p:bldP spid="13322" grpId="0"/>
      <p:bldP spid="13323" grpId="0" animBg="1"/>
      <p:bldP spid="133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4146550" y="5638800"/>
            <a:ext cx="990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455613" y="4419600"/>
            <a:ext cx="762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819150" y="485775"/>
            <a:ext cx="678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Properties of an ideal gas derived from the Helmholtz free energy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 rot="-2632602">
            <a:off x="438150" y="561975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114425" y="1266825"/>
            <a:ext cx="3289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Helmholtz free energy F=U-TS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 rot="-2632602">
            <a:off x="838200" y="1371600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51" name="Picture 11" descr="remind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19145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581150" y="1951038"/>
            <a:ext cx="1238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Reminder:</a:t>
            </a:r>
          </a:p>
        </p:txBody>
      </p:sp>
      <p:pic>
        <p:nvPicPr>
          <p:cNvPr id="10253" name="Picture 13" descr="Remind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0" y="1819275"/>
            <a:ext cx="419100" cy="771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54" name="Object 14"/>
          <p:cNvGraphicFramePr>
            <a:graphicFrameLocks noChangeAspect="1"/>
          </p:cNvGraphicFramePr>
          <p:nvPr/>
        </p:nvGraphicFramePr>
        <p:xfrm>
          <a:off x="2908300" y="2373313"/>
          <a:ext cx="4373563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7" name="Equation" r:id="rId6" imgW="2222500" imgH="381000" progId="Equation.3">
                  <p:embed/>
                </p:oleObj>
              </mc:Choice>
              <mc:Fallback>
                <p:oleObj name="Equation" r:id="rId6" imgW="2222500" imgH="3810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300" y="2373313"/>
                        <a:ext cx="4373563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2819400" y="1971675"/>
          <a:ext cx="23304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Equation" r:id="rId8" imgW="1155700" imgH="190500" progId="Equation.3">
                  <p:embed/>
                </p:oleObj>
              </mc:Choice>
              <mc:Fallback>
                <p:oleObj name="Equation" r:id="rId8" imgW="1155700" imgH="1905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971675"/>
                        <a:ext cx="23304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990600" y="337343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>
          <a:off x="1447800" y="3071813"/>
          <a:ext cx="5397500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Equation" r:id="rId10" imgW="2743200" imgH="419100" progId="Equation.3">
                  <p:embed/>
                </p:oleObj>
              </mc:Choice>
              <mc:Fallback>
                <p:oleObj name="Equation" r:id="rId10" imgW="2743200" imgH="4191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071813"/>
                        <a:ext cx="5397500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81000" y="3962400"/>
            <a:ext cx="196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Equation of state:</a:t>
            </a:r>
          </a:p>
        </p:txBody>
      </p:sp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504825" y="4419600"/>
          <a:ext cx="161607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Equation" r:id="rId12" imgW="1040948" imgH="406224" progId="Equation.3">
                  <p:embed/>
                </p:oleObj>
              </mc:Choice>
              <mc:Fallback>
                <p:oleObj name="Equation" r:id="rId12" imgW="1040948" imgH="406224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4419600"/>
                        <a:ext cx="1616075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4267200" y="5629275"/>
          <a:ext cx="7620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Equation" r:id="rId14" imgW="406048" imgH="355292" progId="Equation.3">
                  <p:embed/>
                </p:oleObj>
              </mc:Choice>
              <mc:Fallback>
                <p:oleObj name="Equation" r:id="rId14" imgW="406048" imgH="355292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629275"/>
                        <a:ext cx="76200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1" name="Object 21"/>
          <p:cNvGraphicFramePr>
            <a:graphicFrameLocks noChangeAspect="1"/>
          </p:cNvGraphicFramePr>
          <p:nvPr/>
        </p:nvGraphicFramePr>
        <p:xfrm>
          <a:off x="2060575" y="4243388"/>
          <a:ext cx="5483225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Equation" r:id="rId16" imgW="3340100" imgH="508000" progId="Equation.DSMT4">
                  <p:embed/>
                </p:oleObj>
              </mc:Choice>
              <mc:Fallback>
                <p:oleObj name="Equation" r:id="rId16" imgW="3340100" imgH="5080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575" y="4243388"/>
                        <a:ext cx="5483225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2" name="Object 22"/>
          <p:cNvGraphicFramePr>
            <a:graphicFrameLocks noChangeAspect="1"/>
          </p:cNvGraphicFramePr>
          <p:nvPr/>
        </p:nvGraphicFramePr>
        <p:xfrm>
          <a:off x="2233613" y="5181600"/>
          <a:ext cx="1898650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Equation" r:id="rId18" imgW="965200" imgH="762000" progId="Equation.3">
                  <p:embed/>
                </p:oleObj>
              </mc:Choice>
              <mc:Fallback>
                <p:oleObj name="Equation" r:id="rId18" imgW="965200" imgH="7620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3613" y="5181600"/>
                        <a:ext cx="1898650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2438400" y="3048000"/>
            <a:ext cx="4495800" cy="914400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2933700" y="4267200"/>
            <a:ext cx="4419600" cy="914400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67" name="Object 27"/>
          <p:cNvGraphicFramePr>
            <a:graphicFrameLocks noChangeAspect="1"/>
          </p:cNvGraphicFramePr>
          <p:nvPr/>
        </p:nvGraphicFramePr>
        <p:xfrm>
          <a:off x="7170738" y="1368425"/>
          <a:ext cx="200025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Equation" r:id="rId20" imgW="101556" imgH="190417" progId="Equation.3">
                  <p:embed/>
                </p:oleObj>
              </mc:Choice>
              <mc:Fallback>
                <p:oleObj name="Equation" r:id="rId20" imgW="101556" imgH="190417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0738" y="1368425"/>
                        <a:ext cx="200025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7" dur="2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0" dur="2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4" grpId="0" animBg="1"/>
      <p:bldP spid="10263" grpId="0" animBg="1"/>
      <p:bldP spid="10247" grpId="0"/>
      <p:bldP spid="10248" grpId="0" animBg="1"/>
      <p:bldP spid="10249" grpId="0"/>
      <p:bldP spid="10250" grpId="0" animBg="1"/>
      <p:bldP spid="10252" grpId="0"/>
      <p:bldP spid="10256" grpId="0" animBg="1"/>
      <p:bldP spid="10258" grpId="0"/>
      <p:bldP spid="10265" grpId="0" animBg="1"/>
      <p:bldP spid="10265" grpId="1" animBg="1"/>
      <p:bldP spid="10266" grpId="0" animBg="1"/>
      <p:bldP spid="10266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993</Words>
  <Application>Microsoft Office PowerPoint</Application>
  <PresentationFormat>On-screen Show (4:3)</PresentationFormat>
  <Paragraphs>268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Default Design</vt:lpstr>
      <vt:lpstr>Equation</vt:lpstr>
      <vt:lpstr>Graph</vt:lpstr>
      <vt:lpstr>Photo Editor Photo</vt:lpstr>
      <vt:lpstr>Formel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Nebraska-Lincoln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68</cp:revision>
  <dcterms:created xsi:type="dcterms:W3CDTF">2004-11-19T23:51:19Z</dcterms:created>
  <dcterms:modified xsi:type="dcterms:W3CDTF">2012-11-02T22:29:39Z</dcterms:modified>
</cp:coreProperties>
</file>