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0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4" Type="http://schemas.openxmlformats.org/officeDocument/2006/relationships/image" Target="../media/image8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4" Type="http://schemas.openxmlformats.org/officeDocument/2006/relationships/image" Target="../media/image94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image" Target="../media/image107.wmf"/><Relationship Id="rId3" Type="http://schemas.openxmlformats.org/officeDocument/2006/relationships/image" Target="../media/image97.wmf"/><Relationship Id="rId7" Type="http://schemas.openxmlformats.org/officeDocument/2006/relationships/image" Target="../media/image101.wmf"/><Relationship Id="rId12" Type="http://schemas.openxmlformats.org/officeDocument/2006/relationships/image" Target="../media/image106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6" Type="http://schemas.openxmlformats.org/officeDocument/2006/relationships/image" Target="../media/image100.wmf"/><Relationship Id="rId11" Type="http://schemas.openxmlformats.org/officeDocument/2006/relationships/image" Target="../media/image105.wmf"/><Relationship Id="rId5" Type="http://schemas.openxmlformats.org/officeDocument/2006/relationships/image" Target="../media/image99.wmf"/><Relationship Id="rId15" Type="http://schemas.openxmlformats.org/officeDocument/2006/relationships/image" Target="../media/image109.wmf"/><Relationship Id="rId10" Type="http://schemas.openxmlformats.org/officeDocument/2006/relationships/image" Target="../media/image104.wmf"/><Relationship Id="rId4" Type="http://schemas.openxmlformats.org/officeDocument/2006/relationships/image" Target="../media/image98.wmf"/><Relationship Id="rId9" Type="http://schemas.openxmlformats.org/officeDocument/2006/relationships/image" Target="../media/image103.wmf"/><Relationship Id="rId14" Type="http://schemas.openxmlformats.org/officeDocument/2006/relationships/image" Target="../media/image10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image" Target="../media/image11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4" Type="http://schemas.openxmlformats.org/officeDocument/2006/relationships/image" Target="../media/image12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6" Type="http://schemas.openxmlformats.org/officeDocument/2006/relationships/image" Target="../media/image130.wmf"/><Relationship Id="rId5" Type="http://schemas.openxmlformats.org/officeDocument/2006/relationships/image" Target="../media/image129.wmf"/><Relationship Id="rId4" Type="http://schemas.openxmlformats.org/officeDocument/2006/relationships/image" Target="../media/image12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11" Type="http://schemas.openxmlformats.org/officeDocument/2006/relationships/image" Target="../media/image23.w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Relationship Id="rId9" Type="http://schemas.openxmlformats.org/officeDocument/2006/relationships/image" Target="../media/image4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image" Target="../media/image67.wmf"/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12" Type="http://schemas.openxmlformats.org/officeDocument/2006/relationships/image" Target="../media/image66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11" Type="http://schemas.openxmlformats.org/officeDocument/2006/relationships/image" Target="../media/image65.wmf"/><Relationship Id="rId5" Type="http://schemas.openxmlformats.org/officeDocument/2006/relationships/image" Target="../media/image59.wmf"/><Relationship Id="rId10" Type="http://schemas.openxmlformats.org/officeDocument/2006/relationships/image" Target="../media/image64.wmf"/><Relationship Id="rId4" Type="http://schemas.openxmlformats.org/officeDocument/2006/relationships/image" Target="../media/image58.wmf"/><Relationship Id="rId9" Type="http://schemas.openxmlformats.org/officeDocument/2006/relationships/image" Target="../media/image6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68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77.wmf"/><Relationship Id="rId7" Type="http://schemas.openxmlformats.org/officeDocument/2006/relationships/image" Target="../media/image81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80.wmf"/><Relationship Id="rId11" Type="http://schemas.openxmlformats.org/officeDocument/2006/relationships/image" Target="../media/image85.wmf"/><Relationship Id="rId5" Type="http://schemas.openxmlformats.org/officeDocument/2006/relationships/image" Target="../media/image79.wmf"/><Relationship Id="rId10" Type="http://schemas.openxmlformats.org/officeDocument/2006/relationships/image" Target="../media/image84.wmf"/><Relationship Id="rId4" Type="http://schemas.openxmlformats.org/officeDocument/2006/relationships/image" Target="../media/image78.wmf"/><Relationship Id="rId9" Type="http://schemas.openxmlformats.org/officeDocument/2006/relationships/image" Target="../media/image8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14F08D6-BE0A-49F5-BDD6-922563BF5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48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8636645F-9D57-41D4-9D58-C2D97DB99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54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56BDA7-6087-4D5D-B9D5-98015A442C02}" type="slidenum">
              <a:rPr lang="en-US">
                <a:latin typeface="Arial" pitchFamily="34" charset="0"/>
              </a:rPr>
              <a:pPr/>
              <a:t>1</a:t>
            </a:fld>
            <a:endParaRPr lang="en-US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1B4624-590E-4B64-B880-301F0E01CD08}" type="slidenum">
              <a:rPr lang="en-US">
                <a:latin typeface="Arial" pitchFamily="34" charset="0"/>
              </a:rPr>
              <a:pPr/>
              <a:t>10</a:t>
            </a:fld>
            <a:endParaRPr lang="en-US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406052-9EF1-4E27-8A2A-8E0C1593D899}" type="slidenum">
              <a:rPr lang="en-US">
                <a:latin typeface="Arial" pitchFamily="34" charset="0"/>
              </a:rPr>
              <a:pPr/>
              <a:t>11</a:t>
            </a:fld>
            <a:endParaRPr lang="en-US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486B78-F6FD-4962-97C1-D09A932BDD4C}" type="slidenum">
              <a:rPr lang="en-US">
                <a:latin typeface="Arial" pitchFamily="34" charset="0"/>
              </a:rPr>
              <a:pPr/>
              <a:t>12</a:t>
            </a:fld>
            <a:endParaRPr lang="en-US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B882C1-2F0F-4016-BDEC-A05FEF9BA559}" type="slidenum">
              <a:rPr lang="en-US">
                <a:latin typeface="Arial" pitchFamily="34" charset="0"/>
              </a:rPr>
              <a:pPr/>
              <a:t>13</a:t>
            </a:fld>
            <a:endParaRPr lang="en-US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04451C-B6C2-4B0E-9096-B69A1A4FAD2C}" type="slidenum">
              <a:rPr lang="en-US">
                <a:latin typeface="Arial" pitchFamily="34" charset="0"/>
              </a:rPr>
              <a:pPr/>
              <a:t>14</a:t>
            </a:fld>
            <a:endParaRPr lang="en-US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168F6D-B293-4152-8204-49B6013BBCEC}" type="slidenum">
              <a:rPr lang="en-US">
                <a:latin typeface="Arial" pitchFamily="34" charset="0"/>
              </a:rPr>
              <a:pPr/>
              <a:t>15</a:t>
            </a:fld>
            <a:endParaRPr lang="en-US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938851-4673-4882-9A30-1B935CFAC196}" type="slidenum">
              <a:rPr lang="en-US">
                <a:latin typeface="Arial" pitchFamily="34" charset="0"/>
              </a:rPr>
              <a:pPr/>
              <a:t>16</a:t>
            </a:fld>
            <a:endParaRPr lang="en-US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D0DB63-411B-4F9B-98D6-706980CA0C01}" type="slidenum">
              <a:rPr lang="en-US">
                <a:latin typeface="Arial" pitchFamily="34" charset="0"/>
              </a:rPr>
              <a:pPr/>
              <a:t>17</a:t>
            </a:fld>
            <a:endParaRPr lang="en-US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C2B0D5-E93E-461C-A305-4D6995576DBE}" type="slidenum">
              <a:rPr lang="en-US">
                <a:latin typeface="Arial" pitchFamily="34" charset="0"/>
              </a:rPr>
              <a:pPr/>
              <a:t>18</a:t>
            </a:fld>
            <a:endParaRPr lang="en-US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16D8D9-1B94-484E-9409-81E7504D158C}" type="slidenum">
              <a:rPr lang="en-US">
                <a:latin typeface="Arial" pitchFamily="34" charset="0"/>
              </a:rPr>
              <a:pPr/>
              <a:t>19</a:t>
            </a:fld>
            <a:endParaRPr lang="en-US">
              <a:latin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0DEC3F-03E3-46FC-9022-167090A90831}" type="slidenum">
              <a:rPr lang="en-US">
                <a:latin typeface="Arial" pitchFamily="34" charset="0"/>
              </a:rPr>
              <a:pPr/>
              <a:t>2</a:t>
            </a:fld>
            <a:endParaRPr lang="en-US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36645F-9D57-41D4-9D58-C2D97DB99D5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886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88D360-CE64-4173-8D92-FD4233A9212A}" type="slidenum">
              <a:rPr lang="en-US">
                <a:latin typeface="Arial" pitchFamily="34" charset="0"/>
              </a:rPr>
              <a:pPr/>
              <a:t>21</a:t>
            </a:fld>
            <a:endParaRPr lang="en-US">
              <a:latin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9CC6E3-BBA4-49C4-8746-096B7DBAF150}" type="slidenum">
              <a:rPr lang="en-US">
                <a:latin typeface="Arial" pitchFamily="34" charset="0"/>
              </a:rPr>
              <a:pPr/>
              <a:t>22</a:t>
            </a:fld>
            <a:endParaRPr lang="en-US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2DECFA-3A5B-4FFB-83A2-3CF2A4CFE1E6}" type="slidenum">
              <a:rPr lang="en-US">
                <a:latin typeface="Arial" pitchFamily="34" charset="0"/>
              </a:rPr>
              <a:pPr/>
              <a:t>23</a:t>
            </a:fld>
            <a:endParaRPr lang="en-US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2F213D-8A11-469F-8ADA-7A71672FDB37}" type="slidenum">
              <a:rPr lang="en-US">
                <a:latin typeface="Arial" pitchFamily="34" charset="0"/>
              </a:rPr>
              <a:pPr/>
              <a:t>24</a:t>
            </a:fld>
            <a:endParaRPr lang="en-US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428273-7493-45B1-A3D3-D5B634412E14}" type="slidenum">
              <a:rPr lang="en-US">
                <a:latin typeface="Arial" pitchFamily="34" charset="0"/>
              </a:rPr>
              <a:pPr/>
              <a:t>3</a:t>
            </a:fld>
            <a:endParaRPr lang="en-US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A4495C-86CF-4599-9901-C890E8963D35}" type="slidenum">
              <a:rPr lang="en-US">
                <a:latin typeface="Arial" pitchFamily="34" charset="0"/>
              </a:rPr>
              <a:pPr/>
              <a:t>4</a:t>
            </a:fld>
            <a:endParaRPr lang="en-US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9B52D6-7207-4A9F-9D17-4D757B0B6561}" type="slidenum">
              <a:rPr lang="en-US">
                <a:latin typeface="Arial" pitchFamily="34" charset="0"/>
              </a:rPr>
              <a:pPr/>
              <a:t>5</a:t>
            </a:fld>
            <a:endParaRPr lang="en-US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AD505D-33CF-44D1-BF2C-77FA2D7D1474}" type="slidenum">
              <a:rPr lang="en-US">
                <a:latin typeface="Arial" pitchFamily="34" charset="0"/>
              </a:rPr>
              <a:pPr/>
              <a:t>6</a:t>
            </a:fld>
            <a:endParaRPr lang="en-US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71EC5A-5EF3-4CCB-B6C1-345333B92996}" type="slidenum">
              <a:rPr lang="en-US">
                <a:latin typeface="Arial" pitchFamily="34" charset="0"/>
              </a:rPr>
              <a:pPr/>
              <a:t>7</a:t>
            </a:fld>
            <a:endParaRPr lang="en-US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2A3D44-6421-4062-A502-F41A022D9BE4}" type="slidenum">
              <a:rPr lang="en-US">
                <a:latin typeface="Arial" pitchFamily="34" charset="0"/>
              </a:rPr>
              <a:pPr/>
              <a:t>8</a:t>
            </a:fld>
            <a:endParaRPr lang="en-US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737600-4CA2-41CC-8946-D2DEFD76E240}" type="slidenum">
              <a:rPr lang="en-US">
                <a:latin typeface="Arial" pitchFamily="34" charset="0"/>
              </a:rPr>
              <a:pPr/>
              <a:t>9</a:t>
            </a:fld>
            <a:endParaRPr lang="en-US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E37AB-2761-4EEF-B090-D9F74CD61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488DD-C199-4DA6-89B8-1EF0EDB0A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7F9B3-D5CE-4CC6-9880-351F58A19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53282-CFEB-46E5-A439-726371A30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956D3-7A8F-424D-AD49-010D90252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9A666-B41A-4FB6-BA91-82ECC701E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EE0A7-F137-4201-A65A-FE4C0DB2B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EA049-BE2A-439E-B886-1FBF9CF40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61B40-5AD1-404C-925D-5337BF584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D3BAB-34A6-4924-9F79-43A40C17B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A345E-A7DB-4231-9AE4-4623867AF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DB6D9544-3288-469F-A560-5D2879130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oleObject" Target="../embeddings/oleObject57.bin"/><Relationship Id="rId18" Type="http://schemas.openxmlformats.org/officeDocument/2006/relationships/image" Target="../media/image74.gi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69.wmf"/><Relationship Id="rId17" Type="http://schemas.openxmlformats.org/officeDocument/2006/relationships/image" Target="../media/image73.gi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1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72.png"/><Relationship Id="rId11" Type="http://schemas.openxmlformats.org/officeDocument/2006/relationships/oleObject" Target="../embeddings/oleObject56.bin"/><Relationship Id="rId5" Type="http://schemas.openxmlformats.org/officeDocument/2006/relationships/image" Target="../media/image66.wmf"/><Relationship Id="rId15" Type="http://schemas.openxmlformats.org/officeDocument/2006/relationships/oleObject" Target="../embeddings/oleObject58.bin"/><Relationship Id="rId10" Type="http://schemas.openxmlformats.org/officeDocument/2006/relationships/image" Target="../media/image37.wmf"/><Relationship Id="rId4" Type="http://schemas.openxmlformats.org/officeDocument/2006/relationships/oleObject" Target="../embeddings/oleObject53.bin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7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image" Target="../media/image78.wmf"/><Relationship Id="rId18" Type="http://schemas.openxmlformats.org/officeDocument/2006/relationships/oleObject" Target="../embeddings/oleObject65.bin"/><Relationship Id="rId26" Type="http://schemas.openxmlformats.org/officeDocument/2006/relationships/oleObject" Target="../embeddings/oleObject69.bin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82.wmf"/><Relationship Id="rId7" Type="http://schemas.openxmlformats.org/officeDocument/2006/relationships/image" Target="../media/image75.wmf"/><Relationship Id="rId12" Type="http://schemas.openxmlformats.org/officeDocument/2006/relationships/oleObject" Target="../embeddings/oleObject62.bin"/><Relationship Id="rId17" Type="http://schemas.openxmlformats.org/officeDocument/2006/relationships/image" Target="../media/image80.wmf"/><Relationship Id="rId25" Type="http://schemas.openxmlformats.org/officeDocument/2006/relationships/image" Target="../media/image8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4.bin"/><Relationship Id="rId20" Type="http://schemas.openxmlformats.org/officeDocument/2006/relationships/oleObject" Target="../embeddings/oleObject66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77.wmf"/><Relationship Id="rId24" Type="http://schemas.openxmlformats.org/officeDocument/2006/relationships/oleObject" Target="../embeddings/oleObject68.bin"/><Relationship Id="rId5" Type="http://schemas.openxmlformats.org/officeDocument/2006/relationships/image" Target="../media/image72.png"/><Relationship Id="rId15" Type="http://schemas.openxmlformats.org/officeDocument/2006/relationships/image" Target="../media/image79.wmf"/><Relationship Id="rId23" Type="http://schemas.openxmlformats.org/officeDocument/2006/relationships/image" Target="../media/image83.wmf"/><Relationship Id="rId10" Type="http://schemas.openxmlformats.org/officeDocument/2006/relationships/oleObject" Target="../embeddings/oleObject61.bin"/><Relationship Id="rId19" Type="http://schemas.openxmlformats.org/officeDocument/2006/relationships/image" Target="../media/image81.wmf"/><Relationship Id="rId4" Type="http://schemas.openxmlformats.org/officeDocument/2006/relationships/audio" Target="../media/audio3.wav"/><Relationship Id="rId9" Type="http://schemas.openxmlformats.org/officeDocument/2006/relationships/image" Target="../media/image76.wmf"/><Relationship Id="rId14" Type="http://schemas.openxmlformats.org/officeDocument/2006/relationships/oleObject" Target="../embeddings/oleObject63.bin"/><Relationship Id="rId22" Type="http://schemas.openxmlformats.org/officeDocument/2006/relationships/oleObject" Target="../embeddings/oleObject67.bin"/><Relationship Id="rId27" Type="http://schemas.openxmlformats.org/officeDocument/2006/relationships/image" Target="../media/image8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89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88.wmf"/><Relationship Id="rId5" Type="http://schemas.openxmlformats.org/officeDocument/2006/relationships/audio" Target="../media/audio5.wav"/><Relationship Id="rId10" Type="http://schemas.openxmlformats.org/officeDocument/2006/relationships/oleObject" Target="../embeddings/oleObject72.bin"/><Relationship Id="rId4" Type="http://schemas.openxmlformats.org/officeDocument/2006/relationships/audio" Target="../media/audio4.wav"/><Relationship Id="rId9" Type="http://schemas.openxmlformats.org/officeDocument/2006/relationships/image" Target="../media/image8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9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75.bin"/><Relationship Id="rId11" Type="http://schemas.openxmlformats.org/officeDocument/2006/relationships/image" Target="../media/image94.wmf"/><Relationship Id="rId5" Type="http://schemas.openxmlformats.org/officeDocument/2006/relationships/image" Target="../media/image91.wmf"/><Relationship Id="rId10" Type="http://schemas.openxmlformats.org/officeDocument/2006/relationships/oleObject" Target="../embeddings/oleObject77.bin"/><Relationship Id="rId4" Type="http://schemas.openxmlformats.org/officeDocument/2006/relationships/oleObject" Target="../embeddings/oleObject74.bin"/><Relationship Id="rId9" Type="http://schemas.openxmlformats.org/officeDocument/2006/relationships/image" Target="../media/image9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oleObject" Target="../embeddings/oleObject81.bin"/><Relationship Id="rId18" Type="http://schemas.openxmlformats.org/officeDocument/2006/relationships/image" Target="../media/image100.wmf"/><Relationship Id="rId26" Type="http://schemas.openxmlformats.org/officeDocument/2006/relationships/image" Target="../media/image104.wmf"/><Relationship Id="rId3" Type="http://schemas.openxmlformats.org/officeDocument/2006/relationships/notesSlide" Target="../notesSlides/notesSlide15.xml"/><Relationship Id="rId21" Type="http://schemas.openxmlformats.org/officeDocument/2006/relationships/oleObject" Target="../embeddings/oleObject85.bin"/><Relationship Id="rId34" Type="http://schemas.openxmlformats.org/officeDocument/2006/relationships/image" Target="../media/image108.wmf"/><Relationship Id="rId7" Type="http://schemas.openxmlformats.org/officeDocument/2006/relationships/oleObject" Target="../embeddings/oleObject78.bin"/><Relationship Id="rId12" Type="http://schemas.openxmlformats.org/officeDocument/2006/relationships/image" Target="../media/image97.wmf"/><Relationship Id="rId17" Type="http://schemas.openxmlformats.org/officeDocument/2006/relationships/oleObject" Target="../embeddings/oleObject83.bin"/><Relationship Id="rId25" Type="http://schemas.openxmlformats.org/officeDocument/2006/relationships/oleObject" Target="../embeddings/oleObject87.bin"/><Relationship Id="rId33" Type="http://schemas.openxmlformats.org/officeDocument/2006/relationships/oleObject" Target="../embeddings/oleObject91.bin"/><Relationship Id="rId38" Type="http://schemas.openxmlformats.org/officeDocument/2006/relationships/image" Target="../media/image10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9.wmf"/><Relationship Id="rId20" Type="http://schemas.openxmlformats.org/officeDocument/2006/relationships/image" Target="../media/image101.wmf"/><Relationship Id="rId29" Type="http://schemas.openxmlformats.org/officeDocument/2006/relationships/oleObject" Target="../embeddings/oleObject89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10.png"/><Relationship Id="rId11" Type="http://schemas.openxmlformats.org/officeDocument/2006/relationships/oleObject" Target="../embeddings/oleObject80.bin"/><Relationship Id="rId24" Type="http://schemas.openxmlformats.org/officeDocument/2006/relationships/image" Target="../media/image103.wmf"/><Relationship Id="rId32" Type="http://schemas.openxmlformats.org/officeDocument/2006/relationships/image" Target="../media/image107.wmf"/><Relationship Id="rId37" Type="http://schemas.openxmlformats.org/officeDocument/2006/relationships/oleObject" Target="../embeddings/oleObject94.bin"/><Relationship Id="rId5" Type="http://schemas.openxmlformats.org/officeDocument/2006/relationships/hyperlink" Target="http://www.physics.unl.edu/~cbinek/PhononenfilmHilfe.htm" TargetMode="External"/><Relationship Id="rId15" Type="http://schemas.openxmlformats.org/officeDocument/2006/relationships/oleObject" Target="../embeddings/oleObject82.bin"/><Relationship Id="rId23" Type="http://schemas.openxmlformats.org/officeDocument/2006/relationships/oleObject" Target="../embeddings/oleObject86.bin"/><Relationship Id="rId28" Type="http://schemas.openxmlformats.org/officeDocument/2006/relationships/image" Target="../media/image105.wmf"/><Relationship Id="rId36" Type="http://schemas.openxmlformats.org/officeDocument/2006/relationships/oleObject" Target="../embeddings/oleObject93.bin"/><Relationship Id="rId10" Type="http://schemas.openxmlformats.org/officeDocument/2006/relationships/image" Target="../media/image96.wmf"/><Relationship Id="rId19" Type="http://schemas.openxmlformats.org/officeDocument/2006/relationships/oleObject" Target="../embeddings/oleObject84.bin"/><Relationship Id="rId31" Type="http://schemas.openxmlformats.org/officeDocument/2006/relationships/oleObject" Target="../embeddings/oleObject90.bin"/><Relationship Id="rId4" Type="http://schemas.openxmlformats.org/officeDocument/2006/relationships/audio" Target="../media/audio6.wav"/><Relationship Id="rId9" Type="http://schemas.openxmlformats.org/officeDocument/2006/relationships/oleObject" Target="../embeddings/oleObject79.bin"/><Relationship Id="rId14" Type="http://schemas.openxmlformats.org/officeDocument/2006/relationships/image" Target="../media/image98.wmf"/><Relationship Id="rId22" Type="http://schemas.openxmlformats.org/officeDocument/2006/relationships/image" Target="../media/image102.wmf"/><Relationship Id="rId27" Type="http://schemas.openxmlformats.org/officeDocument/2006/relationships/oleObject" Target="../embeddings/oleObject88.bin"/><Relationship Id="rId30" Type="http://schemas.openxmlformats.org/officeDocument/2006/relationships/image" Target="../media/image106.wmf"/><Relationship Id="rId35" Type="http://schemas.openxmlformats.org/officeDocument/2006/relationships/oleObject" Target="../embeddings/oleObject9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embio.uoguelph.ca/educmat/chm729/Phonons/optmovie.htm" TargetMode="External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96.bin"/><Relationship Id="rId5" Type="http://schemas.openxmlformats.org/officeDocument/2006/relationships/image" Target="../media/image111.wmf"/><Relationship Id="rId4" Type="http://schemas.openxmlformats.org/officeDocument/2006/relationships/oleObject" Target="../embeddings/oleObject9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15.wmf"/><Relationship Id="rId5" Type="http://schemas.openxmlformats.org/officeDocument/2006/relationships/oleObject" Target="../embeddings/oleObject97.bin"/><Relationship Id="rId4" Type="http://schemas.openxmlformats.org/officeDocument/2006/relationships/image" Target="../media/image1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3.wmf"/><Relationship Id="rId18" Type="http://schemas.openxmlformats.org/officeDocument/2006/relationships/oleObject" Target="../embeddings/oleObject6.bin"/><Relationship Id="rId26" Type="http://schemas.openxmlformats.org/officeDocument/2006/relationships/image" Target="../media/image9.wmf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7.wmf"/><Relationship Id="rId7" Type="http://schemas.openxmlformats.org/officeDocument/2006/relationships/image" Target="../media/image11.pn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5.wmf"/><Relationship Id="rId25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.bin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image" Target="../media/image2.wmf"/><Relationship Id="rId24" Type="http://schemas.openxmlformats.org/officeDocument/2006/relationships/image" Target="../media/image8.wmf"/><Relationship Id="rId5" Type="http://schemas.openxmlformats.org/officeDocument/2006/relationships/hyperlink" Target="http://www.walter-fendt.de/ph11e/springpendulum.htm" TargetMode="External"/><Relationship Id="rId15" Type="http://schemas.openxmlformats.org/officeDocument/2006/relationships/image" Target="../media/image4.wmf"/><Relationship Id="rId23" Type="http://schemas.openxmlformats.org/officeDocument/2006/relationships/oleObject" Target="../embeddings/oleObject8.bin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6.wmf"/><Relationship Id="rId4" Type="http://schemas.openxmlformats.org/officeDocument/2006/relationships/audio" Target="../media/audio1.wav"/><Relationship Id="rId9" Type="http://schemas.openxmlformats.org/officeDocument/2006/relationships/image" Target="../media/image1.wmf"/><Relationship Id="rId14" Type="http://schemas.openxmlformats.org/officeDocument/2006/relationships/oleObject" Target="../embeddings/oleObject4.bin"/><Relationship Id="rId22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jstor.org/stable/2416101?origin=JSTOR-pdf" TargetMode="External"/><Relationship Id="rId5" Type="http://schemas.openxmlformats.org/officeDocument/2006/relationships/image" Target="../media/image120.jpeg"/><Relationship Id="rId4" Type="http://schemas.openxmlformats.org/officeDocument/2006/relationships/image" Target="../media/image119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00.bin"/><Relationship Id="rId11" Type="http://schemas.openxmlformats.org/officeDocument/2006/relationships/image" Target="../media/image124.wmf"/><Relationship Id="rId5" Type="http://schemas.openxmlformats.org/officeDocument/2006/relationships/image" Target="../media/image121.wmf"/><Relationship Id="rId10" Type="http://schemas.openxmlformats.org/officeDocument/2006/relationships/oleObject" Target="../embeddings/oleObject102.bin"/><Relationship Id="rId4" Type="http://schemas.openxmlformats.org/officeDocument/2006/relationships/oleObject" Target="../embeddings/oleObject99.bin"/><Relationship Id="rId9" Type="http://schemas.openxmlformats.org/officeDocument/2006/relationships/image" Target="../media/image12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13" Type="http://schemas.openxmlformats.org/officeDocument/2006/relationships/image" Target="../media/image129.wmf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26.wmf"/><Relationship Id="rId12" Type="http://schemas.openxmlformats.org/officeDocument/2006/relationships/oleObject" Target="../embeddings/oleObject10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04.bin"/><Relationship Id="rId11" Type="http://schemas.openxmlformats.org/officeDocument/2006/relationships/image" Target="../media/image128.wmf"/><Relationship Id="rId5" Type="http://schemas.openxmlformats.org/officeDocument/2006/relationships/image" Target="../media/image125.wmf"/><Relationship Id="rId15" Type="http://schemas.openxmlformats.org/officeDocument/2006/relationships/image" Target="../media/image130.wmf"/><Relationship Id="rId10" Type="http://schemas.openxmlformats.org/officeDocument/2006/relationships/oleObject" Target="../embeddings/oleObject106.bin"/><Relationship Id="rId4" Type="http://schemas.openxmlformats.org/officeDocument/2006/relationships/oleObject" Target="../embeddings/oleObject103.bin"/><Relationship Id="rId9" Type="http://schemas.openxmlformats.org/officeDocument/2006/relationships/image" Target="../media/image127.wmf"/><Relationship Id="rId14" Type="http://schemas.openxmlformats.org/officeDocument/2006/relationships/oleObject" Target="../embeddings/oleObject10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33.wmf"/><Relationship Id="rId5" Type="http://schemas.openxmlformats.org/officeDocument/2006/relationships/oleObject" Target="../embeddings/oleObject109.bin"/><Relationship Id="rId4" Type="http://schemas.openxmlformats.org/officeDocument/2006/relationships/image" Target="../media/image13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6.wmf"/><Relationship Id="rId18" Type="http://schemas.openxmlformats.org/officeDocument/2006/relationships/oleObject" Target="../embeddings/oleObject16.bin"/><Relationship Id="rId26" Type="http://schemas.openxmlformats.org/officeDocument/2006/relationships/oleObject" Target="../embeddings/oleObject20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0.wmf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8.wmf"/><Relationship Id="rId25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7.bin"/><Relationship Id="rId29" Type="http://schemas.openxmlformats.org/officeDocument/2006/relationships/image" Target="../media/image26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5.wmf"/><Relationship Id="rId24" Type="http://schemas.openxmlformats.org/officeDocument/2006/relationships/oleObject" Target="../embeddings/oleObject19.bin"/><Relationship Id="rId5" Type="http://schemas.openxmlformats.org/officeDocument/2006/relationships/image" Target="../media/image25.png"/><Relationship Id="rId15" Type="http://schemas.openxmlformats.org/officeDocument/2006/relationships/image" Target="../media/image17.wmf"/><Relationship Id="rId23" Type="http://schemas.openxmlformats.org/officeDocument/2006/relationships/image" Target="../media/image21.wmf"/><Relationship Id="rId28" Type="http://schemas.openxmlformats.org/officeDocument/2006/relationships/image" Target="../media/image23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19.wmf"/><Relationship Id="rId4" Type="http://schemas.openxmlformats.org/officeDocument/2006/relationships/image" Target="../media/image24.gif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4.bin"/><Relationship Id="rId22" Type="http://schemas.openxmlformats.org/officeDocument/2006/relationships/oleObject" Target="../embeddings/oleObject18.bin"/><Relationship Id="rId27" Type="http://schemas.openxmlformats.org/officeDocument/2006/relationships/oleObject" Target="../embeddings/oleObject2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8.wmf"/><Relationship Id="rId18" Type="http://schemas.openxmlformats.org/officeDocument/2006/relationships/oleObject" Target="../embeddings/oleObject26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32.wmf"/><Relationship Id="rId7" Type="http://schemas.openxmlformats.org/officeDocument/2006/relationships/image" Target="../media/image34.png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5.bin"/><Relationship Id="rId20" Type="http://schemas.openxmlformats.org/officeDocument/2006/relationships/oleObject" Target="../embeddings/oleObject27.bin"/><Relationship Id="rId1" Type="http://schemas.openxmlformats.org/officeDocument/2006/relationships/vmlDrawing" Target="../drawings/vmlDrawing3.vml"/><Relationship Id="rId6" Type="http://schemas.openxmlformats.org/officeDocument/2006/relationships/hyperlink" Target="http://www.walter-fendt.de/ph14e/stlwaves.htm" TargetMode="External"/><Relationship Id="rId11" Type="http://schemas.openxmlformats.org/officeDocument/2006/relationships/image" Target="../media/image27.wmf"/><Relationship Id="rId5" Type="http://schemas.openxmlformats.org/officeDocument/2006/relationships/audio" Target="../media/audio2.wav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31.wmf"/><Relationship Id="rId4" Type="http://schemas.openxmlformats.org/officeDocument/2006/relationships/image" Target="../media/image33.gif"/><Relationship Id="rId9" Type="http://schemas.openxmlformats.org/officeDocument/2006/relationships/image" Target="../media/image36.png"/><Relationship Id="rId14" Type="http://schemas.openxmlformats.org/officeDocument/2006/relationships/oleObject" Target="../embeddings/oleObject2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41.wmf"/><Relationship Id="rId18" Type="http://schemas.openxmlformats.org/officeDocument/2006/relationships/image" Target="../media/image46.png"/><Relationship Id="rId3" Type="http://schemas.openxmlformats.org/officeDocument/2006/relationships/notesSlide" Target="../notesSlides/notesSlide5.xml"/><Relationship Id="rId21" Type="http://schemas.openxmlformats.org/officeDocument/2006/relationships/oleObject" Target="../embeddings/oleObject36.bin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4.bin"/><Relationship Id="rId20" Type="http://schemas.openxmlformats.org/officeDocument/2006/relationships/image" Target="../media/image44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5" Type="http://schemas.openxmlformats.org/officeDocument/2006/relationships/image" Target="../media/image42.wmf"/><Relationship Id="rId23" Type="http://schemas.openxmlformats.org/officeDocument/2006/relationships/hyperlink" Target="http://www.physics.unl.edu/~cbinek/Entropy.pps" TargetMode="External"/><Relationship Id="rId10" Type="http://schemas.openxmlformats.org/officeDocument/2006/relationships/oleObject" Target="../embeddings/oleObject31.bin"/><Relationship Id="rId19" Type="http://schemas.openxmlformats.org/officeDocument/2006/relationships/oleObject" Target="../embeddings/oleObject35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33.bin"/><Relationship Id="rId22" Type="http://schemas.openxmlformats.org/officeDocument/2006/relationships/image" Target="../media/image4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9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7.png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3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59.wmf"/><Relationship Id="rId18" Type="http://schemas.openxmlformats.org/officeDocument/2006/relationships/oleObject" Target="../embeddings/oleObject47.bin"/><Relationship Id="rId26" Type="http://schemas.openxmlformats.org/officeDocument/2006/relationships/oleObject" Target="../embeddings/oleObject51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63.wmf"/><Relationship Id="rId7" Type="http://schemas.openxmlformats.org/officeDocument/2006/relationships/image" Target="../media/image56.wmf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61.wmf"/><Relationship Id="rId25" Type="http://schemas.openxmlformats.org/officeDocument/2006/relationships/image" Target="../media/image6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6.bin"/><Relationship Id="rId20" Type="http://schemas.openxmlformats.org/officeDocument/2006/relationships/oleObject" Target="../embeddings/oleObject48.bin"/><Relationship Id="rId29" Type="http://schemas.openxmlformats.org/officeDocument/2006/relationships/image" Target="../media/image67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58.wmf"/><Relationship Id="rId24" Type="http://schemas.openxmlformats.org/officeDocument/2006/relationships/oleObject" Target="../embeddings/oleObject50.bin"/><Relationship Id="rId5" Type="http://schemas.openxmlformats.org/officeDocument/2006/relationships/image" Target="../media/image55.wmf"/><Relationship Id="rId15" Type="http://schemas.openxmlformats.org/officeDocument/2006/relationships/image" Target="../media/image60.wmf"/><Relationship Id="rId23" Type="http://schemas.openxmlformats.org/officeDocument/2006/relationships/image" Target="../media/image64.wmf"/><Relationship Id="rId28" Type="http://schemas.openxmlformats.org/officeDocument/2006/relationships/oleObject" Target="../embeddings/oleObject52.bin"/><Relationship Id="rId10" Type="http://schemas.openxmlformats.org/officeDocument/2006/relationships/oleObject" Target="../embeddings/oleObject43.bin"/><Relationship Id="rId19" Type="http://schemas.openxmlformats.org/officeDocument/2006/relationships/image" Target="../media/image62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57.wmf"/><Relationship Id="rId14" Type="http://schemas.openxmlformats.org/officeDocument/2006/relationships/oleObject" Target="../embeddings/oleObject45.bin"/><Relationship Id="rId22" Type="http://schemas.openxmlformats.org/officeDocument/2006/relationships/oleObject" Target="../embeddings/oleObject49.bin"/><Relationship Id="rId27" Type="http://schemas.openxmlformats.org/officeDocument/2006/relationships/image" Target="../media/image6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362200" y="3683000"/>
            <a:ext cx="4495800" cy="2819400"/>
          </a:xfrm>
          <a:prstGeom prst="rect">
            <a:avLst/>
          </a:prstGeom>
          <a:solidFill>
            <a:schemeClr val="accent2">
              <a:alpha val="6196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648200" y="2728912"/>
            <a:ext cx="1828800" cy="762000"/>
          </a:xfrm>
          <a:prstGeom prst="rect">
            <a:avLst/>
          </a:prstGeom>
          <a:solidFill>
            <a:srgbClr val="FF0000">
              <a:alpha val="6196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819400" y="2728912"/>
            <a:ext cx="1828800" cy="762000"/>
          </a:xfrm>
          <a:prstGeom prst="rect">
            <a:avLst/>
          </a:prstGeom>
          <a:solidFill>
            <a:schemeClr val="accent2">
              <a:alpha val="6196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 rot="3553558">
            <a:off x="3536950" y="2239962"/>
            <a:ext cx="609600" cy="215900"/>
          </a:xfrm>
          <a:prstGeom prst="rightArrow">
            <a:avLst>
              <a:gd name="adj1" fmla="val 50000"/>
              <a:gd name="adj2" fmla="val 70588"/>
            </a:avLst>
          </a:prstGeom>
          <a:solidFill>
            <a:schemeClr val="accent2">
              <a:alpha val="6313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819400" y="2728912"/>
            <a:ext cx="3657600" cy="762000"/>
            <a:chOff x="1776" y="1920"/>
            <a:chExt cx="2304" cy="480"/>
          </a:xfrm>
        </p:grpSpPr>
        <p:sp>
          <p:nvSpPr>
            <p:cNvPr id="19472" name="Rectangle 8"/>
            <p:cNvSpPr>
              <a:spLocks noChangeArrowheads="1"/>
            </p:cNvSpPr>
            <p:nvPr/>
          </p:nvSpPr>
          <p:spPr bwMode="auto">
            <a:xfrm>
              <a:off x="1776" y="1920"/>
              <a:ext cx="2304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3" name="Text Box 9"/>
            <p:cNvSpPr txBox="1">
              <a:spLocks noChangeArrowheads="1"/>
            </p:cNvSpPr>
            <p:nvPr/>
          </p:nvSpPr>
          <p:spPr bwMode="auto">
            <a:xfrm>
              <a:off x="1968" y="2025"/>
              <a:ext cx="19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Physical properties of solids</a:t>
              </a:r>
            </a:p>
          </p:txBody>
        </p:sp>
      </p:grp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5441950" y="1465262"/>
            <a:ext cx="362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determined by electronic structure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609600" y="1371600"/>
            <a:ext cx="3397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related to movement of atoms</a:t>
            </a:r>
          </a:p>
          <a:p>
            <a:r>
              <a:rPr lang="en-US">
                <a:solidFill>
                  <a:schemeClr val="accent2"/>
                </a:solidFill>
              </a:rPr>
              <a:t>about their equilibrium positions</a:t>
            </a:r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 rot="18348988" flipH="1">
            <a:off x="5365750" y="2239962"/>
            <a:ext cx="609600" cy="215900"/>
          </a:xfrm>
          <a:prstGeom prst="rightArrow">
            <a:avLst>
              <a:gd name="adj1" fmla="val 50000"/>
              <a:gd name="adj2" fmla="val 70588"/>
            </a:avLst>
          </a:prstGeom>
          <a:solidFill>
            <a:srgbClr val="FF0000">
              <a:alpha val="6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4495800" y="1662112"/>
            <a:ext cx="533400" cy="228600"/>
          </a:xfrm>
          <a:prstGeom prst="lef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4572000" y="1509712"/>
            <a:ext cx="304800" cy="762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2362200" y="3643312"/>
            <a:ext cx="1844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Sound velocity                                   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2378075" y="4100512"/>
            <a:ext cx="4502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Thermal properties: -specific heat</a:t>
            </a:r>
          </a:p>
          <a:p>
            <a:r>
              <a:rPr lang="en-US"/>
              <a:t>                                  -thermal expansion</a:t>
            </a:r>
          </a:p>
          <a:p>
            <a:r>
              <a:rPr lang="en-US"/>
              <a:t>                                  -thermal conductivity </a:t>
            </a:r>
          </a:p>
          <a:p>
            <a:r>
              <a:rPr lang="en-US"/>
              <a:t>                                   (for semiconductors)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2590800" y="5588000"/>
            <a:ext cx="411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Hardness of perfect single crystals (without defects)                                   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95326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800" b="1" kern="0" dirty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    </a:t>
            </a:r>
            <a:br>
              <a:rPr lang="en-US" sz="800" b="1" kern="0" dirty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en-US" sz="800" b="1" kern="0" dirty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 </a:t>
            </a:r>
          </a:p>
          <a:p>
            <a:pPr algn="ctr">
              <a:defRPr/>
            </a:pPr>
            <a:endParaRPr lang="en-US" sz="800" b="1" kern="0" dirty="0">
              <a:solidFill>
                <a:schemeClr val="bg1"/>
              </a:solidFill>
              <a:latin typeface="Comic Sans MS" pitchFamily="66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en-US" sz="2400" b="1" kern="0" dirty="0" smtClean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Lattice Dynamics</a:t>
            </a:r>
            <a:endParaRPr lang="en-US" sz="1200" b="1" kern="0" dirty="0">
              <a:solidFill>
                <a:schemeClr val="bg1"/>
              </a:solidFill>
              <a:latin typeface="Comic Sans MS" pitchFamily="66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en-US" sz="1200" b="1" kern="0" dirty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/>
            </a:r>
            <a:br>
              <a:rPr lang="en-US" sz="1200" b="1" kern="0" dirty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</a:br>
            <a:endParaRPr lang="en-US" sz="1200" i="1" kern="0" dirty="0">
              <a:solidFill>
                <a:srgbClr val="FF0000"/>
              </a:solidFill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184 -0.04441 C -0.35625 -0.00185 -0.37014 0.04117 -0.34479 0.08166 C -0.31927 0.12237 -0.21389 0.17974 -0.18681 0.19986 " pathEditMode="relative" rAng="0" ptsTypes="aaA">
                                      <p:cBhvr>
                                        <p:cTn id="5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941 -0.0532 C -0.38316 0.01712 -0.42674 0.08767 -0.40295 0.13925 C -0.37899 0.19061 -0.28715 0.22299 -0.19514 0.25538 " pathEditMode="relative" rAng="0" ptsTypes="aaA">
                                      <p:cBhvr>
                                        <p:cTn id="6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1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219 -0.06662 C -0.38958 0.06546 -0.43681 0.19755 -0.40938 0.29077 C -0.38195 0.38399 -0.27986 0.43835 -0.17761 0.49294 " pathEditMode="relative" rAng="0" ptsTypes="aaA">
                                      <p:cBhvr>
                                        <p:cTn id="7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2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3076" grpId="0" animBg="1"/>
      <p:bldP spid="3078" grpId="0" animBg="1"/>
      <p:bldP spid="3078" grpId="1" animBg="1"/>
      <p:bldP spid="3078" grpId="2" animBg="1"/>
      <p:bldP spid="3078" grpId="3" animBg="1"/>
      <p:bldP spid="3082" grpId="0"/>
      <p:bldP spid="3083" grpId="0"/>
      <p:bldP spid="3084" grpId="0" animBg="1"/>
      <p:bldP spid="3085" grpId="0" animBg="1"/>
      <p:bldP spid="3086" grpId="0" animBg="1"/>
      <p:bldP spid="3087" grpId="0"/>
      <p:bldP spid="3088" grpId="0"/>
      <p:bldP spid="3089" grpId="0"/>
      <p:bldP spid="18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718300" y="4953000"/>
            <a:ext cx="12065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Text Box 3"/>
          <p:cNvSpPr txBox="1">
            <a:spLocks noChangeArrowheads="1"/>
          </p:cNvSpPr>
          <p:nvPr/>
        </p:nvSpPr>
        <p:spPr bwMode="auto">
          <a:xfrm>
            <a:off x="2971800" y="44958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3000" y="304800"/>
            <a:ext cx="2438400" cy="1143000"/>
            <a:chOff x="4128" y="3456"/>
            <a:chExt cx="1536" cy="720"/>
          </a:xfrm>
        </p:grpSpPr>
        <p:sp>
          <p:nvSpPr>
            <p:cNvPr id="8222" name="Rectangle 5"/>
            <p:cNvSpPr>
              <a:spLocks noChangeArrowheads="1"/>
            </p:cNvSpPr>
            <p:nvPr/>
          </p:nvSpPr>
          <p:spPr bwMode="auto">
            <a:xfrm>
              <a:off x="4128" y="3456"/>
              <a:ext cx="1536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199" name="Object 6"/>
            <p:cNvGraphicFramePr>
              <a:graphicFrameLocks noChangeAspect="1"/>
            </p:cNvGraphicFramePr>
            <p:nvPr/>
          </p:nvGraphicFramePr>
          <p:xfrm>
            <a:off x="4213" y="3557"/>
            <a:ext cx="1403" cy="4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6" name="Equation" r:id="rId4" imgW="1562040" imgH="495000" progId="Equation.3">
                    <p:embed/>
                  </p:oleObj>
                </mc:Choice>
                <mc:Fallback>
                  <p:oleObj name="Equation" r:id="rId4" imgW="1562040" imgH="4950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3" y="3557"/>
                          <a:ext cx="1403" cy="4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28600" y="4800600"/>
            <a:ext cx="375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Continuum limit of acoustic waves: 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33400" y="1600200"/>
            <a:ext cx="6367463" cy="2112963"/>
            <a:chOff x="1392" y="1008"/>
            <a:chExt cx="4011" cy="1331"/>
          </a:xfrm>
        </p:grpSpPr>
        <p:grpSp>
          <p:nvGrpSpPr>
            <p:cNvPr id="8215" name="Group 9"/>
            <p:cNvGrpSpPr>
              <a:grpSpLocks/>
            </p:cNvGrpSpPr>
            <p:nvPr/>
          </p:nvGrpSpPr>
          <p:grpSpPr bwMode="auto">
            <a:xfrm>
              <a:off x="1392" y="1008"/>
              <a:ext cx="4011" cy="1303"/>
              <a:chOff x="1392" y="1008"/>
              <a:chExt cx="4011" cy="1303"/>
            </a:xfrm>
          </p:grpSpPr>
          <p:grpSp>
            <p:nvGrpSpPr>
              <p:cNvPr id="8217" name="Group 10"/>
              <p:cNvGrpSpPr>
                <a:grpSpLocks/>
              </p:cNvGrpSpPr>
              <p:nvPr/>
            </p:nvGrpSpPr>
            <p:grpSpPr bwMode="auto">
              <a:xfrm>
                <a:off x="1392" y="1008"/>
                <a:ext cx="4011" cy="1303"/>
                <a:chOff x="1056" y="1776"/>
                <a:chExt cx="4011" cy="1303"/>
              </a:xfrm>
            </p:grpSpPr>
            <p:grpSp>
              <p:nvGrpSpPr>
                <p:cNvPr id="8219" name="Group 11"/>
                <p:cNvGrpSpPr>
                  <a:grpSpLocks/>
                </p:cNvGrpSpPr>
                <p:nvPr/>
              </p:nvGrpSpPr>
              <p:grpSpPr bwMode="auto">
                <a:xfrm>
                  <a:off x="1056" y="1776"/>
                  <a:ext cx="4011" cy="1303"/>
                  <a:chOff x="1344" y="384"/>
                  <a:chExt cx="4011" cy="1303"/>
                </a:xfrm>
              </p:grpSpPr>
              <p:pic>
                <p:nvPicPr>
                  <p:cNvPr id="8220" name="Picture 12" descr="a1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1344" y="384"/>
                    <a:ext cx="3264" cy="13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8221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27" y="816"/>
                    <a:ext cx="1728" cy="23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endParaRPr lang="en-US"/>
                  </a:p>
                </p:txBody>
              </p:sp>
            </p:grpSp>
            <p:graphicFrame>
              <p:nvGraphicFramePr>
                <p:cNvPr id="8198" name="Object 14"/>
                <p:cNvGraphicFramePr>
                  <a:graphicFrameLocks noChangeAspect="1"/>
                </p:cNvGraphicFramePr>
                <p:nvPr/>
              </p:nvGraphicFramePr>
              <p:xfrm>
                <a:off x="3360" y="2112"/>
                <a:ext cx="426" cy="39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237" name="Equation" r:id="rId7" imgW="533160" imgH="495000" progId="Equation.3">
                        <p:embed/>
                      </p:oleObj>
                    </mc:Choice>
                    <mc:Fallback>
                      <p:oleObj name="Equation" r:id="rId7" imgW="533160" imgH="495000" progId="Equation.3">
                        <p:embed/>
                        <p:pic>
                          <p:nvPicPr>
                            <p:cNvPr id="0" name="Object 1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60" y="2112"/>
                              <a:ext cx="426" cy="39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8218" name="Line 15"/>
              <p:cNvSpPr>
                <a:spLocks noChangeShapeType="1"/>
              </p:cNvSpPr>
              <p:nvPr/>
            </p:nvSpPr>
            <p:spPr bwMode="auto">
              <a:xfrm>
                <a:off x="3552" y="2126"/>
                <a:ext cx="52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16" name="Text Box 16"/>
            <p:cNvSpPr txBox="1">
              <a:spLocks noChangeArrowheads="1"/>
            </p:cNvSpPr>
            <p:nvPr/>
          </p:nvSpPr>
          <p:spPr bwMode="auto">
            <a:xfrm>
              <a:off x="3974" y="2108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k</a:t>
              </a:r>
            </a:p>
          </p:txBody>
        </p:sp>
      </p:grpSp>
      <p:graphicFrame>
        <p:nvGraphicFramePr>
          <p:cNvPr id="12305" name="Object 17"/>
          <p:cNvGraphicFramePr>
            <a:graphicFrameLocks noChangeAspect="1"/>
          </p:cNvGraphicFramePr>
          <p:nvPr/>
        </p:nvGraphicFramePr>
        <p:xfrm>
          <a:off x="4038600" y="4748213"/>
          <a:ext cx="99060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Equation" r:id="rId9" imgW="888840" imgH="457200" progId="Equation.3">
                  <p:embed/>
                </p:oleObj>
              </mc:Choice>
              <mc:Fallback>
                <p:oleObj name="Equation" r:id="rId9" imgW="888840" imgH="4572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748213"/>
                        <a:ext cx="990600" cy="509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6" name="Object 18"/>
          <p:cNvGraphicFramePr>
            <a:graphicFrameLocks noChangeAspect="1"/>
          </p:cNvGraphicFramePr>
          <p:nvPr/>
        </p:nvGraphicFramePr>
        <p:xfrm>
          <a:off x="381000" y="5380038"/>
          <a:ext cx="26670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Equation" r:id="rId11" imgW="1562040" imgH="241200" progId="Equation.3">
                  <p:embed/>
                </p:oleObj>
              </mc:Choice>
              <mc:Fallback>
                <p:oleObj name="Equation" r:id="rId11" imgW="1562040" imgH="241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380038"/>
                        <a:ext cx="2667000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7" name="AutoShape 19"/>
          <p:cNvSpPr>
            <a:spLocks noChangeArrowheads="1"/>
          </p:cNvSpPr>
          <p:nvPr/>
        </p:nvSpPr>
        <p:spPr bwMode="auto">
          <a:xfrm>
            <a:off x="3581400" y="54864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308" name="Object 20"/>
          <p:cNvGraphicFramePr>
            <a:graphicFrameLocks noChangeAspect="1"/>
          </p:cNvGraphicFramePr>
          <p:nvPr/>
        </p:nvGraphicFramePr>
        <p:xfrm>
          <a:off x="4114800" y="5257800"/>
          <a:ext cx="139382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Equation" r:id="rId13" imgW="977760" imgH="495000" progId="Equation.3">
                  <p:embed/>
                </p:oleObj>
              </mc:Choice>
              <mc:Fallback>
                <p:oleObj name="Equation" r:id="rId13" imgW="977760" imgH="4950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257800"/>
                        <a:ext cx="1393825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9" name="AutoShape 21"/>
          <p:cNvSpPr>
            <a:spLocks noChangeArrowheads="1"/>
          </p:cNvSpPr>
          <p:nvPr/>
        </p:nvSpPr>
        <p:spPr bwMode="auto">
          <a:xfrm>
            <a:off x="5638800" y="54864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310" name="Object 22"/>
          <p:cNvGraphicFramePr>
            <a:graphicFrameLocks noChangeAspect="1"/>
          </p:cNvGraphicFramePr>
          <p:nvPr/>
        </p:nvGraphicFramePr>
        <p:xfrm>
          <a:off x="6248400" y="5181600"/>
          <a:ext cx="1738313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Equation" r:id="rId15" imgW="1218960" imgH="495000" progId="Equation.3">
                  <p:embed/>
                </p:oleObj>
              </mc:Choice>
              <mc:Fallback>
                <p:oleObj name="Equation" r:id="rId15" imgW="1218960" imgH="4950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181600"/>
                        <a:ext cx="1738313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11" name="Picture 23" descr="transaco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90800" y="3733800"/>
            <a:ext cx="45529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2" name="AutoShape 24"/>
          <p:cNvSpPr>
            <a:spLocks noChangeArrowheads="1"/>
          </p:cNvSpPr>
          <p:nvPr/>
        </p:nvSpPr>
        <p:spPr bwMode="auto">
          <a:xfrm rot="-7593148">
            <a:off x="2406650" y="3489325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313" name="Picture 25" descr="acKmax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191000" y="1295400"/>
            <a:ext cx="44005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4" name="AutoShape 26"/>
          <p:cNvSpPr>
            <a:spLocks noChangeArrowheads="1"/>
          </p:cNvSpPr>
          <p:nvPr/>
        </p:nvSpPr>
        <p:spPr bwMode="auto">
          <a:xfrm rot="-2565255">
            <a:off x="3886200" y="1981200"/>
            <a:ext cx="762000" cy="228600"/>
          </a:xfrm>
          <a:prstGeom prst="left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5638800" y="2286000"/>
            <a:ext cx="3170238" cy="1447800"/>
            <a:chOff x="3552" y="1440"/>
            <a:chExt cx="1997" cy="912"/>
          </a:xfrm>
        </p:grpSpPr>
        <p:sp>
          <p:nvSpPr>
            <p:cNvPr id="8212" name="Text Box 28"/>
            <p:cNvSpPr txBox="1">
              <a:spLocks noChangeArrowheads="1"/>
            </p:cNvSpPr>
            <p:nvPr/>
          </p:nvSpPr>
          <p:spPr bwMode="auto">
            <a:xfrm>
              <a:off x="3552" y="1728"/>
              <a:ext cx="19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Note: here pictures of transversal waves</a:t>
              </a:r>
            </a:p>
            <a:p>
              <a:r>
                <a:rPr lang="en-US" sz="1200"/>
                <a:t>although calculation for the longitudinal case</a:t>
              </a:r>
            </a:p>
          </p:txBody>
        </p:sp>
        <p:sp>
          <p:nvSpPr>
            <p:cNvPr id="8213" name="Line 29"/>
            <p:cNvSpPr>
              <a:spLocks noChangeShapeType="1"/>
            </p:cNvSpPr>
            <p:nvPr/>
          </p:nvSpPr>
          <p:spPr bwMode="auto">
            <a:xfrm flipV="1">
              <a:off x="4176" y="1440"/>
              <a:ext cx="19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Line 30"/>
            <p:cNvSpPr>
              <a:spLocks noChangeShapeType="1"/>
            </p:cNvSpPr>
            <p:nvPr/>
          </p:nvSpPr>
          <p:spPr bwMode="auto">
            <a:xfrm flipV="1">
              <a:off x="3888" y="2016"/>
              <a:ext cx="19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5" grpId="0"/>
      <p:bldP spid="12307" grpId="0" animBg="1"/>
      <p:bldP spid="12309" grpId="0" animBg="1"/>
      <p:bldP spid="12312" grpId="0" animBg="1"/>
      <p:bldP spid="123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" y="166688"/>
            <a:ext cx="6858000" cy="2271712"/>
            <a:chOff x="192" y="432"/>
            <a:chExt cx="4320" cy="1431"/>
          </a:xfrm>
        </p:grpSpPr>
        <p:pic>
          <p:nvPicPr>
            <p:cNvPr id="9253" name="Picture 3" descr="a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2" y="432"/>
              <a:ext cx="3264" cy="1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54" name="Text Box 4"/>
            <p:cNvSpPr txBox="1">
              <a:spLocks noChangeArrowheads="1"/>
            </p:cNvSpPr>
            <p:nvPr/>
          </p:nvSpPr>
          <p:spPr bwMode="auto">
            <a:xfrm>
              <a:off x="4320" y="1632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k</a:t>
              </a:r>
            </a:p>
          </p:txBody>
        </p:sp>
        <p:sp>
          <p:nvSpPr>
            <p:cNvPr id="9255" name="Text Box 5"/>
            <p:cNvSpPr txBox="1">
              <a:spLocks noChangeArrowheads="1"/>
            </p:cNvSpPr>
            <p:nvPr/>
          </p:nvSpPr>
          <p:spPr bwMode="auto">
            <a:xfrm>
              <a:off x="2283" y="864"/>
              <a:ext cx="1920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9256" name="Line 6"/>
            <p:cNvSpPr>
              <a:spLocks noChangeShapeType="1"/>
            </p:cNvSpPr>
            <p:nvPr/>
          </p:nvSpPr>
          <p:spPr bwMode="auto">
            <a:xfrm>
              <a:off x="2256" y="1548"/>
              <a:ext cx="22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152400" y="3062288"/>
          <a:ext cx="192722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5" name="Equation" r:id="rId6" imgW="1511280" imgH="279360" progId="Equation.3">
                  <p:embed/>
                </p:oleObj>
              </mc:Choice>
              <mc:Fallback>
                <p:oleObj name="Equation" r:id="rId6" imgW="1511280" imgH="2793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062288"/>
                        <a:ext cx="1927225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1171575" y="11334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321" name="Object 9"/>
          <p:cNvGraphicFramePr>
            <a:graphicFrameLocks noChangeAspect="1"/>
          </p:cNvGraphicFramePr>
          <p:nvPr/>
        </p:nvGraphicFramePr>
        <p:xfrm>
          <a:off x="4046538" y="2133600"/>
          <a:ext cx="110807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6" name="Equation" r:id="rId8" imgW="825480" imgH="393480" progId="Equation.3">
                  <p:embed/>
                </p:oleObj>
              </mc:Choice>
              <mc:Fallback>
                <p:oleObj name="Equation" r:id="rId8" imgW="82548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6538" y="2133600"/>
                        <a:ext cx="1108075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2" name="Freeform 10"/>
          <p:cNvSpPr>
            <a:spLocks/>
          </p:cNvSpPr>
          <p:nvPr/>
        </p:nvSpPr>
        <p:spPr bwMode="auto">
          <a:xfrm>
            <a:off x="3619500" y="1028700"/>
            <a:ext cx="1447800" cy="914400"/>
          </a:xfrm>
          <a:custGeom>
            <a:avLst/>
            <a:gdLst>
              <a:gd name="T0" fmla="*/ 912 w 912"/>
              <a:gd name="T1" fmla="*/ 576 h 576"/>
              <a:gd name="T2" fmla="*/ 528 w 912"/>
              <a:gd name="T3" fmla="*/ 192 h 576"/>
              <a:gd name="T4" fmla="*/ 0 w 912"/>
              <a:gd name="T5" fmla="*/ 0 h 576"/>
              <a:gd name="T6" fmla="*/ 0 60000 65536"/>
              <a:gd name="T7" fmla="*/ 0 60000 65536"/>
              <a:gd name="T8" fmla="*/ 0 60000 65536"/>
              <a:gd name="T9" fmla="*/ 0 w 912"/>
              <a:gd name="T10" fmla="*/ 0 h 576"/>
              <a:gd name="T11" fmla="*/ 912 w 912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576">
                <a:moveTo>
                  <a:pt x="912" y="576"/>
                </a:moveTo>
                <a:cubicBezTo>
                  <a:pt x="796" y="432"/>
                  <a:pt x="680" y="288"/>
                  <a:pt x="528" y="192"/>
                </a:cubicBezTo>
                <a:cubicBezTo>
                  <a:pt x="376" y="96"/>
                  <a:pt x="188" y="48"/>
                  <a:pt x="0" y="0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3" name="Freeform 11"/>
          <p:cNvSpPr>
            <a:spLocks/>
          </p:cNvSpPr>
          <p:nvPr/>
        </p:nvSpPr>
        <p:spPr bwMode="auto">
          <a:xfrm flipH="1">
            <a:off x="5048250" y="1009650"/>
            <a:ext cx="1447800" cy="914400"/>
          </a:xfrm>
          <a:custGeom>
            <a:avLst/>
            <a:gdLst>
              <a:gd name="T0" fmla="*/ 912 w 912"/>
              <a:gd name="T1" fmla="*/ 576 h 576"/>
              <a:gd name="T2" fmla="*/ 528 w 912"/>
              <a:gd name="T3" fmla="*/ 192 h 576"/>
              <a:gd name="T4" fmla="*/ 0 w 912"/>
              <a:gd name="T5" fmla="*/ 0 h 576"/>
              <a:gd name="T6" fmla="*/ 0 60000 65536"/>
              <a:gd name="T7" fmla="*/ 0 60000 65536"/>
              <a:gd name="T8" fmla="*/ 0 60000 65536"/>
              <a:gd name="T9" fmla="*/ 0 w 912"/>
              <a:gd name="T10" fmla="*/ 0 h 576"/>
              <a:gd name="T11" fmla="*/ 912 w 912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576">
                <a:moveTo>
                  <a:pt x="912" y="576"/>
                </a:moveTo>
                <a:cubicBezTo>
                  <a:pt x="796" y="432"/>
                  <a:pt x="680" y="288"/>
                  <a:pt x="528" y="192"/>
                </a:cubicBezTo>
                <a:cubicBezTo>
                  <a:pt x="376" y="96"/>
                  <a:pt x="188" y="48"/>
                  <a:pt x="0" y="0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4114800" y="11239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4191000" y="11811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562100" y="3381375"/>
            <a:ext cx="1295400" cy="1066800"/>
            <a:chOff x="1218" y="2130"/>
            <a:chExt cx="816" cy="672"/>
          </a:xfrm>
        </p:grpSpPr>
        <p:sp>
          <p:nvSpPr>
            <p:cNvPr id="9252" name="AutoShape 15"/>
            <p:cNvSpPr>
              <a:spLocks noChangeArrowheads="1"/>
            </p:cNvSpPr>
            <p:nvPr/>
          </p:nvSpPr>
          <p:spPr bwMode="auto">
            <a:xfrm>
              <a:off x="1218" y="2130"/>
              <a:ext cx="816" cy="672"/>
            </a:xfrm>
            <a:prstGeom prst="upArrowCallout">
              <a:avLst>
                <a:gd name="adj1" fmla="val 14290"/>
                <a:gd name="adj2" fmla="val 17854"/>
                <a:gd name="adj3" fmla="val 19347"/>
                <a:gd name="adj4" fmla="val 6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228" name="Object 16"/>
            <p:cNvGraphicFramePr>
              <a:graphicFrameLocks noChangeAspect="1"/>
            </p:cNvGraphicFramePr>
            <p:nvPr/>
          </p:nvGraphicFramePr>
          <p:xfrm>
            <a:off x="1260" y="2514"/>
            <a:ext cx="720" cy="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97" name="Equation" r:id="rId10" imgW="799920" imgH="203040" progId="Equation.3">
                    <p:embed/>
                  </p:oleObj>
                </mc:Choice>
                <mc:Fallback>
                  <p:oleObj name="Equation" r:id="rId10" imgW="799920" imgH="20304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0" y="2514"/>
                          <a:ext cx="720" cy="1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329" name="Object 17"/>
          <p:cNvGraphicFramePr>
            <a:graphicFrameLocks noChangeAspect="1"/>
          </p:cNvGraphicFramePr>
          <p:nvPr/>
        </p:nvGraphicFramePr>
        <p:xfrm>
          <a:off x="2124075" y="3067050"/>
          <a:ext cx="139382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8" name="Equation" r:id="rId12" imgW="1091880" imgH="279360" progId="Equation.3">
                  <p:embed/>
                </p:oleObj>
              </mc:Choice>
              <mc:Fallback>
                <p:oleObj name="Equation" r:id="rId12" imgW="1091880" imgH="27936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067050"/>
                        <a:ext cx="1393825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5181600" y="2219325"/>
            <a:ext cx="985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, here h=1</a:t>
            </a:r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 flipH="1">
            <a:off x="609600" y="857250"/>
            <a:ext cx="2971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3332" name="Object 20"/>
          <p:cNvGraphicFramePr>
            <a:graphicFrameLocks noChangeAspect="1"/>
          </p:cNvGraphicFramePr>
          <p:nvPr/>
        </p:nvGraphicFramePr>
        <p:xfrm>
          <a:off x="3605213" y="2878138"/>
          <a:ext cx="194468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9" name="Equation" r:id="rId14" imgW="1523880" imgH="457200" progId="Equation.3">
                  <p:embed/>
                </p:oleObj>
              </mc:Choice>
              <mc:Fallback>
                <p:oleObj name="Equation" r:id="rId14" imgW="1523880" imgH="4572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5213" y="2878138"/>
                        <a:ext cx="1944687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3" name="Object 21"/>
          <p:cNvGraphicFramePr>
            <a:graphicFrameLocks noChangeAspect="1"/>
          </p:cNvGraphicFramePr>
          <p:nvPr/>
        </p:nvGraphicFramePr>
        <p:xfrm>
          <a:off x="5434013" y="3109913"/>
          <a:ext cx="2011362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0" name="Equation" r:id="rId16" imgW="1574640" imgH="279360" progId="Equation.3">
                  <p:embed/>
                </p:oleObj>
              </mc:Choice>
              <mc:Fallback>
                <p:oleObj name="Equation" r:id="rId16" imgW="1574640" imgH="27936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4013" y="3109913"/>
                        <a:ext cx="2011362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4" name="Object 22"/>
          <p:cNvGraphicFramePr>
            <a:graphicFrameLocks noChangeAspect="1"/>
          </p:cNvGraphicFramePr>
          <p:nvPr/>
        </p:nvGraphicFramePr>
        <p:xfrm>
          <a:off x="7543800" y="3119438"/>
          <a:ext cx="1344613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1" name="Equation" r:id="rId18" imgW="1054080" imgH="279360" progId="Equation.3">
                  <p:embed/>
                </p:oleObj>
              </mc:Choice>
              <mc:Fallback>
                <p:oleObj name="Equation" r:id="rId18" imgW="1054080" imgH="27936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119438"/>
                        <a:ext cx="1344613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7010400" y="3429000"/>
            <a:ext cx="1295400" cy="1066800"/>
            <a:chOff x="4416" y="2160"/>
            <a:chExt cx="816" cy="672"/>
          </a:xfrm>
        </p:grpSpPr>
        <p:sp>
          <p:nvSpPr>
            <p:cNvPr id="9251" name="AutoShape 24"/>
            <p:cNvSpPr>
              <a:spLocks noChangeArrowheads="1"/>
            </p:cNvSpPr>
            <p:nvPr/>
          </p:nvSpPr>
          <p:spPr bwMode="auto">
            <a:xfrm>
              <a:off x="4416" y="2160"/>
              <a:ext cx="816" cy="672"/>
            </a:xfrm>
            <a:prstGeom prst="upArrowCallout">
              <a:avLst>
                <a:gd name="adj1" fmla="val 14290"/>
                <a:gd name="adj2" fmla="val 17854"/>
                <a:gd name="adj3" fmla="val 19347"/>
                <a:gd name="adj4" fmla="val 6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227" name="Object 25"/>
            <p:cNvGraphicFramePr>
              <a:graphicFrameLocks noChangeAspect="1"/>
            </p:cNvGraphicFramePr>
            <p:nvPr/>
          </p:nvGraphicFramePr>
          <p:xfrm>
            <a:off x="4527" y="2544"/>
            <a:ext cx="622" cy="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02" name="Equation" r:id="rId20" imgW="774360" imgH="253800" progId="Equation.3">
                    <p:embed/>
                  </p:oleObj>
                </mc:Choice>
                <mc:Fallback>
                  <p:oleObj name="Equation" r:id="rId20" imgW="774360" imgH="253800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7" y="2544"/>
                          <a:ext cx="622" cy="2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338" name="AutoShape 26"/>
          <p:cNvSpPr>
            <a:spLocks noChangeArrowheads="1"/>
          </p:cNvSpPr>
          <p:nvPr/>
        </p:nvSpPr>
        <p:spPr bwMode="auto">
          <a:xfrm>
            <a:off x="76200" y="54864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533400" y="4953000"/>
            <a:ext cx="3810000" cy="1219200"/>
            <a:chOff x="1680" y="3120"/>
            <a:chExt cx="2400" cy="768"/>
          </a:xfrm>
        </p:grpSpPr>
        <p:sp>
          <p:nvSpPr>
            <p:cNvPr id="9250" name="Rectangle 28"/>
            <p:cNvSpPr>
              <a:spLocks noChangeArrowheads="1"/>
            </p:cNvSpPr>
            <p:nvPr/>
          </p:nvSpPr>
          <p:spPr bwMode="auto">
            <a:xfrm>
              <a:off x="1680" y="3120"/>
              <a:ext cx="240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226" name="Object 29"/>
            <p:cNvGraphicFramePr>
              <a:graphicFrameLocks noChangeAspect="1"/>
            </p:cNvGraphicFramePr>
            <p:nvPr/>
          </p:nvGraphicFramePr>
          <p:xfrm>
            <a:off x="1872" y="3378"/>
            <a:ext cx="2016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03" name="Equation" r:id="rId22" imgW="1612800" imgH="215640" progId="Equation.3">
                    <p:embed/>
                  </p:oleObj>
                </mc:Choice>
                <mc:Fallback>
                  <p:oleObj name="Equation" r:id="rId22" imgW="1612800" imgH="215640" progId="Equation.3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3378"/>
                          <a:ext cx="2016" cy="27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3019425" y="3390900"/>
            <a:ext cx="1295400" cy="1066800"/>
            <a:chOff x="1902" y="2136"/>
            <a:chExt cx="816" cy="672"/>
          </a:xfrm>
        </p:grpSpPr>
        <p:sp>
          <p:nvSpPr>
            <p:cNvPr id="9249" name="AutoShape 31"/>
            <p:cNvSpPr>
              <a:spLocks noChangeArrowheads="1"/>
            </p:cNvSpPr>
            <p:nvPr/>
          </p:nvSpPr>
          <p:spPr bwMode="auto">
            <a:xfrm>
              <a:off x="1902" y="2136"/>
              <a:ext cx="816" cy="672"/>
            </a:xfrm>
            <a:prstGeom prst="upArrowCallout">
              <a:avLst>
                <a:gd name="adj1" fmla="val 14290"/>
                <a:gd name="adj2" fmla="val 17854"/>
                <a:gd name="adj3" fmla="val 19347"/>
                <a:gd name="adj4" fmla="val 6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225" name="Object 32"/>
            <p:cNvGraphicFramePr>
              <a:graphicFrameLocks noChangeAspect="1"/>
            </p:cNvGraphicFramePr>
            <p:nvPr/>
          </p:nvGraphicFramePr>
          <p:xfrm>
            <a:off x="1966" y="2448"/>
            <a:ext cx="698" cy="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04" name="Equation" r:id="rId24" imgW="825480" imgH="393480" progId="Equation.3">
                    <p:embed/>
                  </p:oleObj>
                </mc:Choice>
                <mc:Fallback>
                  <p:oleObj name="Equation" r:id="rId24" imgW="825480" imgH="393480" progId="Equation.3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6" y="2448"/>
                          <a:ext cx="698" cy="3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345" name="AutoShape 33"/>
          <p:cNvSpPr>
            <a:spLocks noChangeArrowheads="1"/>
          </p:cNvSpPr>
          <p:nvPr/>
        </p:nvSpPr>
        <p:spPr bwMode="auto">
          <a:xfrm rot="-7233223">
            <a:off x="3733800" y="3733800"/>
            <a:ext cx="838200" cy="838200"/>
          </a:xfrm>
          <a:prstGeom prst="wedgeEllipseCallout">
            <a:avLst>
              <a:gd name="adj1" fmla="val -43750"/>
              <a:gd name="adj2" fmla="val 7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eaVert"/>
          <a:lstStyle/>
          <a:p>
            <a:pPr algn="ctr"/>
            <a:endParaRPr lang="en-US"/>
          </a:p>
        </p:txBody>
      </p:sp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4876800" y="3886200"/>
            <a:ext cx="1504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1-dim. reciprocal</a:t>
            </a:r>
          </a:p>
          <a:p>
            <a:r>
              <a:rPr lang="en-US" sz="1400"/>
              <a:t>lattice vector</a:t>
            </a:r>
            <a:r>
              <a:rPr lang="en-US"/>
              <a:t> G</a:t>
            </a:r>
            <a:r>
              <a:rPr lang="en-US" baseline="-25000"/>
              <a:t>h</a:t>
            </a:r>
            <a:endParaRPr lang="en-US"/>
          </a:p>
        </p:txBody>
      </p: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4953000" y="4953000"/>
            <a:ext cx="2971800" cy="1143000"/>
            <a:chOff x="3120" y="3120"/>
            <a:chExt cx="1872" cy="720"/>
          </a:xfrm>
        </p:grpSpPr>
        <p:sp>
          <p:nvSpPr>
            <p:cNvPr id="9245" name="Rectangle 36"/>
            <p:cNvSpPr>
              <a:spLocks noChangeArrowheads="1"/>
            </p:cNvSpPr>
            <p:nvPr/>
          </p:nvSpPr>
          <p:spPr bwMode="auto">
            <a:xfrm>
              <a:off x="3120" y="3120"/>
              <a:ext cx="1872" cy="7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224" name="Object 37"/>
            <p:cNvGraphicFramePr>
              <a:graphicFrameLocks noChangeAspect="1"/>
            </p:cNvGraphicFramePr>
            <p:nvPr/>
          </p:nvGraphicFramePr>
          <p:xfrm>
            <a:off x="3696" y="3144"/>
            <a:ext cx="576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05" name="Equation" r:id="rId26" imgW="774360" imgH="393480" progId="Equation.3">
                    <p:embed/>
                  </p:oleObj>
                </mc:Choice>
                <mc:Fallback>
                  <p:oleObj name="Equation" r:id="rId26" imgW="774360" imgH="393480" progId="Equation.3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3144"/>
                          <a:ext cx="576" cy="2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46" name="Text Box 38"/>
            <p:cNvSpPr txBox="1">
              <a:spLocks noChangeArrowheads="1"/>
            </p:cNvSpPr>
            <p:nvPr/>
          </p:nvSpPr>
          <p:spPr bwMode="auto">
            <a:xfrm>
              <a:off x="3120" y="3168"/>
              <a:ext cx="5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Region</a:t>
              </a:r>
            </a:p>
          </p:txBody>
        </p:sp>
        <p:sp>
          <p:nvSpPr>
            <p:cNvPr id="9247" name="Text Box 39"/>
            <p:cNvSpPr txBox="1">
              <a:spLocks noChangeArrowheads="1"/>
            </p:cNvSpPr>
            <p:nvPr/>
          </p:nvSpPr>
          <p:spPr bwMode="auto">
            <a:xfrm>
              <a:off x="4276" y="3177"/>
              <a:ext cx="6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is called</a:t>
              </a:r>
            </a:p>
          </p:txBody>
        </p:sp>
        <p:sp>
          <p:nvSpPr>
            <p:cNvPr id="9248" name="Text Box 40"/>
            <p:cNvSpPr txBox="1">
              <a:spLocks noChangeArrowheads="1"/>
            </p:cNvSpPr>
            <p:nvPr/>
          </p:nvSpPr>
          <p:spPr bwMode="auto">
            <a:xfrm>
              <a:off x="3144" y="3456"/>
              <a:ext cx="12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first Brillouin zone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 L 0.07083 0.0527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nimBg="1"/>
      <p:bldP spid="13322" grpId="0" animBg="1"/>
      <p:bldP spid="13323" grpId="0" animBg="1"/>
      <p:bldP spid="13324" grpId="0" animBg="1"/>
      <p:bldP spid="13325" grpId="0" animBg="1"/>
      <p:bldP spid="13330" grpId="0"/>
      <p:bldP spid="13331" grpId="0" animBg="1"/>
      <p:bldP spid="13331" grpId="1" animBg="1"/>
      <p:bldP spid="13331" grpId="2" animBg="1"/>
      <p:bldP spid="13338" grpId="0" animBg="1"/>
      <p:bldP spid="13345" grpId="0" animBg="1"/>
      <p:bldP spid="133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28600" y="762000"/>
            <a:ext cx="870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We saw: all required information contained in a particular volume in reciprocal space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381000" y="16002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838200" y="1524000"/>
            <a:ext cx="198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first Brillouin zone</a:t>
            </a: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4343400" y="160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429000" y="1524000"/>
            <a:ext cx="50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1d:</a:t>
            </a:r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4876800" y="160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5410200" y="160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5943600" y="160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Oval 11"/>
          <p:cNvSpPr>
            <a:spLocks noChangeArrowheads="1"/>
          </p:cNvSpPr>
          <p:nvPr/>
        </p:nvSpPr>
        <p:spPr bwMode="auto">
          <a:xfrm>
            <a:off x="6477000" y="160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Oval 12"/>
          <p:cNvSpPr>
            <a:spLocks noChangeArrowheads="1"/>
          </p:cNvSpPr>
          <p:nvPr/>
        </p:nvSpPr>
        <p:spPr bwMode="auto">
          <a:xfrm>
            <a:off x="7010400" y="160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4953000" y="1676400"/>
            <a:ext cx="533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5089525" y="12557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graphicFrame>
        <p:nvGraphicFramePr>
          <p:cNvPr id="14351" name="Object 15"/>
          <p:cNvGraphicFramePr>
            <a:graphicFrameLocks noChangeAspect="1"/>
          </p:cNvGraphicFramePr>
          <p:nvPr/>
        </p:nvGraphicFramePr>
        <p:xfrm>
          <a:off x="4368800" y="1905000"/>
          <a:ext cx="10160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Equation" r:id="rId6" imgW="761760" imgH="241200" progId="Equation.3">
                  <p:embed/>
                </p:oleObj>
              </mc:Choice>
              <mc:Fallback>
                <p:oleObj name="Equation" r:id="rId6" imgW="761760" imgH="241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1905000"/>
                        <a:ext cx="1016000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2" name="AutoShape 16"/>
          <p:cNvSpPr>
            <a:spLocks noChangeArrowheads="1"/>
          </p:cNvSpPr>
          <p:nvPr/>
        </p:nvSpPr>
        <p:spPr bwMode="auto">
          <a:xfrm>
            <a:off x="5562600" y="19812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353" name="Object 17"/>
          <p:cNvGraphicFramePr>
            <a:graphicFrameLocks noChangeAspect="1"/>
          </p:cNvGraphicFramePr>
          <p:nvPr/>
        </p:nvGraphicFramePr>
        <p:xfrm>
          <a:off x="5927725" y="1803400"/>
          <a:ext cx="12350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Equation" r:id="rId8" imgW="927000" imgH="393480" progId="Equation.3">
                  <p:embed/>
                </p:oleObj>
              </mc:Choice>
              <mc:Fallback>
                <p:oleObj name="Equation" r:id="rId8" imgW="927000" imgH="393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7725" y="1803400"/>
                        <a:ext cx="1235075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4" name="Object 18"/>
          <p:cNvGraphicFramePr>
            <a:graphicFrameLocks noChangeAspect="1"/>
          </p:cNvGraphicFramePr>
          <p:nvPr/>
        </p:nvGraphicFramePr>
        <p:xfrm>
          <a:off x="4343400" y="2362200"/>
          <a:ext cx="15240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Equation" r:id="rId10" imgW="927000" imgH="241200" progId="Equation.3">
                  <p:embed/>
                </p:oleObj>
              </mc:Choice>
              <mc:Fallback>
                <p:oleObj name="Equation" r:id="rId10" imgW="927000" imgH="241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362200"/>
                        <a:ext cx="1524000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019800" y="23622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where m=hn integer</a:t>
            </a:r>
          </a:p>
        </p:txBody>
      </p:sp>
      <p:sp>
        <p:nvSpPr>
          <p:cNvPr id="14356" name="Oval 20"/>
          <p:cNvSpPr>
            <a:spLocks noChangeArrowheads="1"/>
          </p:cNvSpPr>
          <p:nvPr/>
        </p:nvSpPr>
        <p:spPr bwMode="auto">
          <a:xfrm>
            <a:off x="4419600" y="3276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Oval 21"/>
          <p:cNvSpPr>
            <a:spLocks noChangeArrowheads="1"/>
          </p:cNvSpPr>
          <p:nvPr/>
        </p:nvSpPr>
        <p:spPr bwMode="auto">
          <a:xfrm>
            <a:off x="4800600" y="3276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Oval 22"/>
          <p:cNvSpPr>
            <a:spLocks noChangeArrowheads="1"/>
          </p:cNvSpPr>
          <p:nvPr/>
        </p:nvSpPr>
        <p:spPr bwMode="auto">
          <a:xfrm>
            <a:off x="5181600" y="3276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Oval 23"/>
          <p:cNvSpPr>
            <a:spLocks noChangeArrowheads="1"/>
          </p:cNvSpPr>
          <p:nvPr/>
        </p:nvSpPr>
        <p:spPr bwMode="auto">
          <a:xfrm>
            <a:off x="5562600" y="3276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Oval 24"/>
          <p:cNvSpPr>
            <a:spLocks noChangeArrowheads="1"/>
          </p:cNvSpPr>
          <p:nvPr/>
        </p:nvSpPr>
        <p:spPr bwMode="auto">
          <a:xfrm>
            <a:off x="5943600" y="3276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6324600" y="3276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Oval 26"/>
          <p:cNvSpPr>
            <a:spLocks noChangeArrowheads="1"/>
          </p:cNvSpPr>
          <p:nvPr/>
        </p:nvSpPr>
        <p:spPr bwMode="auto">
          <a:xfrm>
            <a:off x="6705600" y="3276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Oval 27"/>
          <p:cNvSpPr>
            <a:spLocks noChangeArrowheads="1"/>
          </p:cNvSpPr>
          <p:nvPr/>
        </p:nvSpPr>
        <p:spPr bwMode="auto">
          <a:xfrm>
            <a:off x="7086600" y="3276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4457700" y="3333750"/>
            <a:ext cx="390525" cy="457200"/>
            <a:chOff x="2808" y="2100"/>
            <a:chExt cx="246" cy="288"/>
          </a:xfrm>
        </p:grpSpPr>
        <p:sp>
          <p:nvSpPr>
            <p:cNvPr id="10398" name="Line 29"/>
            <p:cNvSpPr>
              <a:spLocks noChangeShapeType="1"/>
            </p:cNvSpPr>
            <p:nvPr/>
          </p:nvSpPr>
          <p:spPr bwMode="auto">
            <a:xfrm>
              <a:off x="2808" y="213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9" name="Line 30"/>
            <p:cNvSpPr>
              <a:spLocks noChangeShapeType="1"/>
            </p:cNvSpPr>
            <p:nvPr/>
          </p:nvSpPr>
          <p:spPr bwMode="auto">
            <a:xfrm>
              <a:off x="3054" y="213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245" name="Object 31"/>
            <p:cNvGraphicFramePr>
              <a:graphicFrameLocks noChangeAspect="1"/>
            </p:cNvGraphicFramePr>
            <p:nvPr/>
          </p:nvGraphicFramePr>
          <p:xfrm>
            <a:off x="2832" y="2100"/>
            <a:ext cx="204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3" name="Equation" r:id="rId12" imgW="279360" imgH="393480" progId="Equation.3">
                    <p:embed/>
                  </p:oleObj>
                </mc:Choice>
                <mc:Fallback>
                  <p:oleObj name="Equation" r:id="rId12" imgW="279360" imgH="393480" progId="Equation.3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2" y="2100"/>
                          <a:ext cx="204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368" name="Line 32"/>
          <p:cNvSpPr>
            <a:spLocks noChangeShapeType="1"/>
          </p:cNvSpPr>
          <p:nvPr/>
        </p:nvSpPr>
        <p:spPr bwMode="auto">
          <a:xfrm flipH="1">
            <a:off x="3829050" y="3305175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9" name="Line 33"/>
          <p:cNvSpPr>
            <a:spLocks noChangeShapeType="1"/>
          </p:cNvSpPr>
          <p:nvPr/>
        </p:nvSpPr>
        <p:spPr bwMode="auto">
          <a:xfrm flipH="1">
            <a:off x="6000750" y="3305175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0" name="Line 34"/>
          <p:cNvSpPr>
            <a:spLocks noChangeShapeType="1"/>
          </p:cNvSpPr>
          <p:nvPr/>
        </p:nvSpPr>
        <p:spPr bwMode="auto">
          <a:xfrm>
            <a:off x="5753100" y="3133725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1" name="Line 35"/>
          <p:cNvSpPr>
            <a:spLocks noChangeShapeType="1"/>
          </p:cNvSpPr>
          <p:nvPr/>
        </p:nvSpPr>
        <p:spPr bwMode="auto">
          <a:xfrm>
            <a:off x="6181725" y="31242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2" name="Line 36"/>
          <p:cNvSpPr>
            <a:spLocks noChangeShapeType="1"/>
          </p:cNvSpPr>
          <p:nvPr/>
        </p:nvSpPr>
        <p:spPr bwMode="auto">
          <a:xfrm>
            <a:off x="5762625" y="3305175"/>
            <a:ext cx="4572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5205413" y="3605213"/>
            <a:ext cx="1728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1st Brillouin zone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381000" y="4038600"/>
            <a:ext cx="313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 general: first Brillouin zone</a:t>
            </a:r>
          </a:p>
        </p:txBody>
      </p:sp>
      <p:sp>
        <p:nvSpPr>
          <p:cNvPr id="14375" name="AutoShape 39"/>
          <p:cNvSpPr>
            <a:spLocks noChangeArrowheads="1"/>
          </p:cNvSpPr>
          <p:nvPr/>
        </p:nvSpPr>
        <p:spPr bwMode="auto">
          <a:xfrm>
            <a:off x="3505200" y="4176713"/>
            <a:ext cx="457200" cy="152400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3956050" y="4052888"/>
            <a:ext cx="424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Wigner-Seitz cell of the reciprocal lattice</a:t>
            </a:r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1038225" y="5905500"/>
            <a:ext cx="1876425" cy="447675"/>
            <a:chOff x="654" y="3720"/>
            <a:chExt cx="1182" cy="282"/>
          </a:xfrm>
        </p:grpSpPr>
        <p:sp>
          <p:nvSpPr>
            <p:cNvPr id="10393" name="AutoShape 42"/>
            <p:cNvSpPr>
              <a:spLocks noChangeArrowheads="1"/>
            </p:cNvSpPr>
            <p:nvPr/>
          </p:nvSpPr>
          <p:spPr bwMode="auto">
            <a:xfrm>
              <a:off x="672" y="3744"/>
              <a:ext cx="1152" cy="240"/>
            </a:xfrm>
            <a:prstGeom prst="parallelogram">
              <a:avLst>
                <a:gd name="adj" fmla="val 12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4" name="Oval 43"/>
            <p:cNvSpPr>
              <a:spLocks noChangeArrowheads="1"/>
            </p:cNvSpPr>
            <p:nvPr/>
          </p:nvSpPr>
          <p:spPr bwMode="auto">
            <a:xfrm>
              <a:off x="654" y="395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5" name="Oval 44"/>
            <p:cNvSpPr>
              <a:spLocks noChangeArrowheads="1"/>
            </p:cNvSpPr>
            <p:nvPr/>
          </p:nvSpPr>
          <p:spPr bwMode="auto">
            <a:xfrm>
              <a:off x="936" y="37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6" name="Oval 45"/>
            <p:cNvSpPr>
              <a:spLocks noChangeArrowheads="1"/>
            </p:cNvSpPr>
            <p:nvPr/>
          </p:nvSpPr>
          <p:spPr bwMode="auto">
            <a:xfrm>
              <a:off x="1788" y="37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7" name="Oval 46"/>
            <p:cNvSpPr>
              <a:spLocks noChangeArrowheads="1"/>
            </p:cNvSpPr>
            <p:nvPr/>
          </p:nvSpPr>
          <p:spPr bwMode="auto">
            <a:xfrm>
              <a:off x="1512" y="395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2400300" y="5905500"/>
            <a:ext cx="1876425" cy="447675"/>
            <a:chOff x="654" y="3720"/>
            <a:chExt cx="1182" cy="282"/>
          </a:xfrm>
        </p:grpSpPr>
        <p:sp>
          <p:nvSpPr>
            <p:cNvPr id="10388" name="AutoShape 48"/>
            <p:cNvSpPr>
              <a:spLocks noChangeArrowheads="1"/>
            </p:cNvSpPr>
            <p:nvPr/>
          </p:nvSpPr>
          <p:spPr bwMode="auto">
            <a:xfrm>
              <a:off x="672" y="3744"/>
              <a:ext cx="1152" cy="240"/>
            </a:xfrm>
            <a:prstGeom prst="parallelogram">
              <a:avLst>
                <a:gd name="adj" fmla="val 12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9" name="Oval 49"/>
            <p:cNvSpPr>
              <a:spLocks noChangeArrowheads="1"/>
            </p:cNvSpPr>
            <p:nvPr/>
          </p:nvSpPr>
          <p:spPr bwMode="auto">
            <a:xfrm>
              <a:off x="654" y="395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0" name="Oval 50"/>
            <p:cNvSpPr>
              <a:spLocks noChangeArrowheads="1"/>
            </p:cNvSpPr>
            <p:nvPr/>
          </p:nvSpPr>
          <p:spPr bwMode="auto">
            <a:xfrm>
              <a:off x="936" y="37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1" name="Oval 51"/>
            <p:cNvSpPr>
              <a:spLocks noChangeArrowheads="1"/>
            </p:cNvSpPr>
            <p:nvPr/>
          </p:nvSpPr>
          <p:spPr bwMode="auto">
            <a:xfrm>
              <a:off x="1788" y="37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2" name="Oval 52"/>
            <p:cNvSpPr>
              <a:spLocks noChangeArrowheads="1"/>
            </p:cNvSpPr>
            <p:nvPr/>
          </p:nvSpPr>
          <p:spPr bwMode="auto">
            <a:xfrm>
              <a:off x="1512" y="395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3771900" y="5905500"/>
            <a:ext cx="1876425" cy="447675"/>
            <a:chOff x="654" y="3720"/>
            <a:chExt cx="1182" cy="282"/>
          </a:xfrm>
        </p:grpSpPr>
        <p:sp>
          <p:nvSpPr>
            <p:cNvPr id="10383" name="AutoShape 54"/>
            <p:cNvSpPr>
              <a:spLocks noChangeArrowheads="1"/>
            </p:cNvSpPr>
            <p:nvPr/>
          </p:nvSpPr>
          <p:spPr bwMode="auto">
            <a:xfrm>
              <a:off x="672" y="3744"/>
              <a:ext cx="1152" cy="240"/>
            </a:xfrm>
            <a:prstGeom prst="parallelogram">
              <a:avLst>
                <a:gd name="adj" fmla="val 12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4" name="Oval 55"/>
            <p:cNvSpPr>
              <a:spLocks noChangeArrowheads="1"/>
            </p:cNvSpPr>
            <p:nvPr/>
          </p:nvSpPr>
          <p:spPr bwMode="auto">
            <a:xfrm>
              <a:off x="654" y="395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5" name="Oval 56"/>
            <p:cNvSpPr>
              <a:spLocks noChangeArrowheads="1"/>
            </p:cNvSpPr>
            <p:nvPr/>
          </p:nvSpPr>
          <p:spPr bwMode="auto">
            <a:xfrm>
              <a:off x="936" y="37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6" name="Oval 57"/>
            <p:cNvSpPr>
              <a:spLocks noChangeArrowheads="1"/>
            </p:cNvSpPr>
            <p:nvPr/>
          </p:nvSpPr>
          <p:spPr bwMode="auto">
            <a:xfrm>
              <a:off x="1788" y="37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7" name="Oval 58"/>
            <p:cNvSpPr>
              <a:spLocks noChangeArrowheads="1"/>
            </p:cNvSpPr>
            <p:nvPr/>
          </p:nvSpPr>
          <p:spPr bwMode="auto">
            <a:xfrm>
              <a:off x="1512" y="395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5133975" y="5905500"/>
            <a:ext cx="1876425" cy="447675"/>
            <a:chOff x="654" y="3720"/>
            <a:chExt cx="1182" cy="282"/>
          </a:xfrm>
        </p:grpSpPr>
        <p:sp>
          <p:nvSpPr>
            <p:cNvPr id="10378" name="AutoShape 60"/>
            <p:cNvSpPr>
              <a:spLocks noChangeArrowheads="1"/>
            </p:cNvSpPr>
            <p:nvPr/>
          </p:nvSpPr>
          <p:spPr bwMode="auto">
            <a:xfrm>
              <a:off x="672" y="3744"/>
              <a:ext cx="1152" cy="240"/>
            </a:xfrm>
            <a:prstGeom prst="parallelogram">
              <a:avLst>
                <a:gd name="adj" fmla="val 12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9" name="Oval 61"/>
            <p:cNvSpPr>
              <a:spLocks noChangeArrowheads="1"/>
            </p:cNvSpPr>
            <p:nvPr/>
          </p:nvSpPr>
          <p:spPr bwMode="auto">
            <a:xfrm>
              <a:off x="654" y="395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0" name="Oval 62"/>
            <p:cNvSpPr>
              <a:spLocks noChangeArrowheads="1"/>
            </p:cNvSpPr>
            <p:nvPr/>
          </p:nvSpPr>
          <p:spPr bwMode="auto">
            <a:xfrm>
              <a:off x="936" y="37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1" name="Oval 63"/>
            <p:cNvSpPr>
              <a:spLocks noChangeArrowheads="1"/>
            </p:cNvSpPr>
            <p:nvPr/>
          </p:nvSpPr>
          <p:spPr bwMode="auto">
            <a:xfrm>
              <a:off x="1788" y="37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2" name="Oval 64"/>
            <p:cNvSpPr>
              <a:spLocks noChangeArrowheads="1"/>
            </p:cNvSpPr>
            <p:nvPr/>
          </p:nvSpPr>
          <p:spPr bwMode="auto">
            <a:xfrm>
              <a:off x="1512" y="395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5"/>
          <p:cNvGrpSpPr>
            <a:grpSpLocks/>
          </p:cNvGrpSpPr>
          <p:nvPr/>
        </p:nvGrpSpPr>
        <p:grpSpPr bwMode="auto">
          <a:xfrm>
            <a:off x="1485900" y="5524500"/>
            <a:ext cx="1876425" cy="447675"/>
            <a:chOff x="654" y="3720"/>
            <a:chExt cx="1182" cy="282"/>
          </a:xfrm>
        </p:grpSpPr>
        <p:sp>
          <p:nvSpPr>
            <p:cNvPr id="10373" name="AutoShape 66"/>
            <p:cNvSpPr>
              <a:spLocks noChangeArrowheads="1"/>
            </p:cNvSpPr>
            <p:nvPr/>
          </p:nvSpPr>
          <p:spPr bwMode="auto">
            <a:xfrm>
              <a:off x="672" y="3744"/>
              <a:ext cx="1152" cy="240"/>
            </a:xfrm>
            <a:prstGeom prst="parallelogram">
              <a:avLst>
                <a:gd name="adj" fmla="val 12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4" name="Oval 67"/>
            <p:cNvSpPr>
              <a:spLocks noChangeArrowheads="1"/>
            </p:cNvSpPr>
            <p:nvPr/>
          </p:nvSpPr>
          <p:spPr bwMode="auto">
            <a:xfrm>
              <a:off x="654" y="395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5" name="Oval 68"/>
            <p:cNvSpPr>
              <a:spLocks noChangeArrowheads="1"/>
            </p:cNvSpPr>
            <p:nvPr/>
          </p:nvSpPr>
          <p:spPr bwMode="auto">
            <a:xfrm>
              <a:off x="936" y="37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6" name="Oval 69"/>
            <p:cNvSpPr>
              <a:spLocks noChangeArrowheads="1"/>
            </p:cNvSpPr>
            <p:nvPr/>
          </p:nvSpPr>
          <p:spPr bwMode="auto">
            <a:xfrm>
              <a:off x="1788" y="37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7" name="Oval 70"/>
            <p:cNvSpPr>
              <a:spLocks noChangeArrowheads="1"/>
            </p:cNvSpPr>
            <p:nvPr/>
          </p:nvSpPr>
          <p:spPr bwMode="auto">
            <a:xfrm>
              <a:off x="1512" y="395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1"/>
          <p:cNvGrpSpPr>
            <a:grpSpLocks/>
          </p:cNvGrpSpPr>
          <p:nvPr/>
        </p:nvGrpSpPr>
        <p:grpSpPr bwMode="auto">
          <a:xfrm>
            <a:off x="2847975" y="5524500"/>
            <a:ext cx="4610100" cy="447675"/>
            <a:chOff x="1794" y="3480"/>
            <a:chExt cx="2904" cy="282"/>
          </a:xfrm>
        </p:grpSpPr>
        <p:grpSp>
          <p:nvGrpSpPr>
            <p:cNvPr id="10355" name="Group 72"/>
            <p:cNvGrpSpPr>
              <a:grpSpLocks/>
            </p:cNvGrpSpPr>
            <p:nvPr/>
          </p:nvGrpSpPr>
          <p:grpSpPr bwMode="auto">
            <a:xfrm>
              <a:off x="1794" y="3480"/>
              <a:ext cx="1182" cy="282"/>
              <a:chOff x="654" y="3720"/>
              <a:chExt cx="1182" cy="282"/>
            </a:xfrm>
          </p:grpSpPr>
          <p:sp>
            <p:nvSpPr>
              <p:cNvPr id="10368" name="AutoShape 73"/>
              <p:cNvSpPr>
                <a:spLocks noChangeArrowheads="1"/>
              </p:cNvSpPr>
              <p:nvPr/>
            </p:nvSpPr>
            <p:spPr bwMode="auto">
              <a:xfrm>
                <a:off x="672" y="3744"/>
                <a:ext cx="1152" cy="240"/>
              </a:xfrm>
              <a:prstGeom prst="parallelogram">
                <a:avLst>
                  <a:gd name="adj" fmla="val 12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9" name="Oval 74"/>
              <p:cNvSpPr>
                <a:spLocks noChangeArrowheads="1"/>
              </p:cNvSpPr>
              <p:nvPr/>
            </p:nvSpPr>
            <p:spPr bwMode="auto">
              <a:xfrm>
                <a:off x="654" y="395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0" name="Oval 75"/>
              <p:cNvSpPr>
                <a:spLocks noChangeArrowheads="1"/>
              </p:cNvSpPr>
              <p:nvPr/>
            </p:nvSpPr>
            <p:spPr bwMode="auto">
              <a:xfrm>
                <a:off x="936" y="372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1" name="Oval 76"/>
              <p:cNvSpPr>
                <a:spLocks noChangeArrowheads="1"/>
              </p:cNvSpPr>
              <p:nvPr/>
            </p:nvSpPr>
            <p:spPr bwMode="auto">
              <a:xfrm>
                <a:off x="1788" y="372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2" name="Oval 77"/>
              <p:cNvSpPr>
                <a:spLocks noChangeArrowheads="1"/>
              </p:cNvSpPr>
              <p:nvPr/>
            </p:nvSpPr>
            <p:spPr bwMode="auto">
              <a:xfrm>
                <a:off x="1512" y="395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56" name="Group 78"/>
            <p:cNvGrpSpPr>
              <a:grpSpLocks/>
            </p:cNvGrpSpPr>
            <p:nvPr/>
          </p:nvGrpSpPr>
          <p:grpSpPr bwMode="auto">
            <a:xfrm>
              <a:off x="2658" y="3480"/>
              <a:ext cx="1182" cy="282"/>
              <a:chOff x="654" y="3720"/>
              <a:chExt cx="1182" cy="282"/>
            </a:xfrm>
          </p:grpSpPr>
          <p:sp>
            <p:nvSpPr>
              <p:cNvPr id="10363" name="AutoShape 79"/>
              <p:cNvSpPr>
                <a:spLocks noChangeArrowheads="1"/>
              </p:cNvSpPr>
              <p:nvPr/>
            </p:nvSpPr>
            <p:spPr bwMode="auto">
              <a:xfrm>
                <a:off x="672" y="3744"/>
                <a:ext cx="1152" cy="240"/>
              </a:xfrm>
              <a:prstGeom prst="parallelogram">
                <a:avLst>
                  <a:gd name="adj" fmla="val 12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4" name="Oval 80"/>
              <p:cNvSpPr>
                <a:spLocks noChangeArrowheads="1"/>
              </p:cNvSpPr>
              <p:nvPr/>
            </p:nvSpPr>
            <p:spPr bwMode="auto">
              <a:xfrm>
                <a:off x="654" y="395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5" name="Oval 81"/>
              <p:cNvSpPr>
                <a:spLocks noChangeArrowheads="1"/>
              </p:cNvSpPr>
              <p:nvPr/>
            </p:nvSpPr>
            <p:spPr bwMode="auto">
              <a:xfrm>
                <a:off x="936" y="372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6" name="Oval 82"/>
              <p:cNvSpPr>
                <a:spLocks noChangeArrowheads="1"/>
              </p:cNvSpPr>
              <p:nvPr/>
            </p:nvSpPr>
            <p:spPr bwMode="auto">
              <a:xfrm>
                <a:off x="1788" y="372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7" name="Oval 83"/>
              <p:cNvSpPr>
                <a:spLocks noChangeArrowheads="1"/>
              </p:cNvSpPr>
              <p:nvPr/>
            </p:nvSpPr>
            <p:spPr bwMode="auto">
              <a:xfrm>
                <a:off x="1512" y="395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57" name="Group 84"/>
            <p:cNvGrpSpPr>
              <a:grpSpLocks/>
            </p:cNvGrpSpPr>
            <p:nvPr/>
          </p:nvGrpSpPr>
          <p:grpSpPr bwMode="auto">
            <a:xfrm>
              <a:off x="3516" y="3480"/>
              <a:ext cx="1182" cy="282"/>
              <a:chOff x="654" y="3720"/>
              <a:chExt cx="1182" cy="282"/>
            </a:xfrm>
          </p:grpSpPr>
          <p:sp>
            <p:nvSpPr>
              <p:cNvPr id="10358" name="AutoShape 85"/>
              <p:cNvSpPr>
                <a:spLocks noChangeArrowheads="1"/>
              </p:cNvSpPr>
              <p:nvPr/>
            </p:nvSpPr>
            <p:spPr bwMode="auto">
              <a:xfrm>
                <a:off x="672" y="3744"/>
                <a:ext cx="1152" cy="240"/>
              </a:xfrm>
              <a:prstGeom prst="parallelogram">
                <a:avLst>
                  <a:gd name="adj" fmla="val 12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9" name="Oval 86"/>
              <p:cNvSpPr>
                <a:spLocks noChangeArrowheads="1"/>
              </p:cNvSpPr>
              <p:nvPr/>
            </p:nvSpPr>
            <p:spPr bwMode="auto">
              <a:xfrm>
                <a:off x="654" y="395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0" name="Oval 87"/>
              <p:cNvSpPr>
                <a:spLocks noChangeArrowheads="1"/>
              </p:cNvSpPr>
              <p:nvPr/>
            </p:nvSpPr>
            <p:spPr bwMode="auto">
              <a:xfrm>
                <a:off x="936" y="372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1" name="Oval 88"/>
              <p:cNvSpPr>
                <a:spLocks noChangeArrowheads="1"/>
              </p:cNvSpPr>
              <p:nvPr/>
            </p:nvSpPr>
            <p:spPr bwMode="auto">
              <a:xfrm>
                <a:off x="1788" y="372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2" name="Oval 89"/>
              <p:cNvSpPr>
                <a:spLocks noChangeArrowheads="1"/>
              </p:cNvSpPr>
              <p:nvPr/>
            </p:nvSpPr>
            <p:spPr bwMode="auto">
              <a:xfrm>
                <a:off x="1512" y="395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90"/>
          <p:cNvGrpSpPr>
            <a:grpSpLocks/>
          </p:cNvGrpSpPr>
          <p:nvPr/>
        </p:nvGrpSpPr>
        <p:grpSpPr bwMode="auto">
          <a:xfrm>
            <a:off x="1943100" y="5143500"/>
            <a:ext cx="1876425" cy="447675"/>
            <a:chOff x="654" y="3720"/>
            <a:chExt cx="1182" cy="282"/>
          </a:xfrm>
        </p:grpSpPr>
        <p:sp>
          <p:nvSpPr>
            <p:cNvPr id="10350" name="AutoShape 91"/>
            <p:cNvSpPr>
              <a:spLocks noChangeArrowheads="1"/>
            </p:cNvSpPr>
            <p:nvPr/>
          </p:nvSpPr>
          <p:spPr bwMode="auto">
            <a:xfrm>
              <a:off x="672" y="3744"/>
              <a:ext cx="1152" cy="240"/>
            </a:xfrm>
            <a:prstGeom prst="parallelogram">
              <a:avLst>
                <a:gd name="adj" fmla="val 12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1" name="Oval 92"/>
            <p:cNvSpPr>
              <a:spLocks noChangeArrowheads="1"/>
            </p:cNvSpPr>
            <p:nvPr/>
          </p:nvSpPr>
          <p:spPr bwMode="auto">
            <a:xfrm>
              <a:off x="654" y="395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2" name="Oval 93"/>
            <p:cNvSpPr>
              <a:spLocks noChangeArrowheads="1"/>
            </p:cNvSpPr>
            <p:nvPr/>
          </p:nvSpPr>
          <p:spPr bwMode="auto">
            <a:xfrm>
              <a:off x="936" y="37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3" name="Oval 94"/>
            <p:cNvSpPr>
              <a:spLocks noChangeArrowheads="1"/>
            </p:cNvSpPr>
            <p:nvPr/>
          </p:nvSpPr>
          <p:spPr bwMode="auto">
            <a:xfrm>
              <a:off x="1788" y="37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4" name="Oval 95"/>
            <p:cNvSpPr>
              <a:spLocks noChangeArrowheads="1"/>
            </p:cNvSpPr>
            <p:nvPr/>
          </p:nvSpPr>
          <p:spPr bwMode="auto">
            <a:xfrm>
              <a:off x="1512" y="395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96"/>
          <p:cNvGrpSpPr>
            <a:grpSpLocks/>
          </p:cNvGrpSpPr>
          <p:nvPr/>
        </p:nvGrpSpPr>
        <p:grpSpPr bwMode="auto">
          <a:xfrm>
            <a:off x="3305175" y="5143500"/>
            <a:ext cx="1876425" cy="447675"/>
            <a:chOff x="654" y="3720"/>
            <a:chExt cx="1182" cy="282"/>
          </a:xfrm>
        </p:grpSpPr>
        <p:sp>
          <p:nvSpPr>
            <p:cNvPr id="10345" name="AutoShape 97"/>
            <p:cNvSpPr>
              <a:spLocks noChangeArrowheads="1"/>
            </p:cNvSpPr>
            <p:nvPr/>
          </p:nvSpPr>
          <p:spPr bwMode="auto">
            <a:xfrm>
              <a:off x="672" y="3744"/>
              <a:ext cx="1152" cy="240"/>
            </a:xfrm>
            <a:prstGeom prst="parallelogram">
              <a:avLst>
                <a:gd name="adj" fmla="val 12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6" name="Oval 98"/>
            <p:cNvSpPr>
              <a:spLocks noChangeArrowheads="1"/>
            </p:cNvSpPr>
            <p:nvPr/>
          </p:nvSpPr>
          <p:spPr bwMode="auto">
            <a:xfrm>
              <a:off x="654" y="395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7" name="Oval 99"/>
            <p:cNvSpPr>
              <a:spLocks noChangeArrowheads="1"/>
            </p:cNvSpPr>
            <p:nvPr/>
          </p:nvSpPr>
          <p:spPr bwMode="auto">
            <a:xfrm>
              <a:off x="936" y="37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8" name="Oval 100"/>
            <p:cNvSpPr>
              <a:spLocks noChangeArrowheads="1"/>
            </p:cNvSpPr>
            <p:nvPr/>
          </p:nvSpPr>
          <p:spPr bwMode="auto">
            <a:xfrm>
              <a:off x="1788" y="37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9" name="Oval 101"/>
            <p:cNvSpPr>
              <a:spLocks noChangeArrowheads="1"/>
            </p:cNvSpPr>
            <p:nvPr/>
          </p:nvSpPr>
          <p:spPr bwMode="auto">
            <a:xfrm>
              <a:off x="1512" y="395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102"/>
          <p:cNvGrpSpPr>
            <a:grpSpLocks/>
          </p:cNvGrpSpPr>
          <p:nvPr/>
        </p:nvGrpSpPr>
        <p:grpSpPr bwMode="auto">
          <a:xfrm>
            <a:off x="4676775" y="5143500"/>
            <a:ext cx="1876425" cy="447675"/>
            <a:chOff x="654" y="3720"/>
            <a:chExt cx="1182" cy="282"/>
          </a:xfrm>
        </p:grpSpPr>
        <p:sp>
          <p:nvSpPr>
            <p:cNvPr id="10340" name="AutoShape 103"/>
            <p:cNvSpPr>
              <a:spLocks noChangeArrowheads="1"/>
            </p:cNvSpPr>
            <p:nvPr/>
          </p:nvSpPr>
          <p:spPr bwMode="auto">
            <a:xfrm>
              <a:off x="672" y="3744"/>
              <a:ext cx="1152" cy="240"/>
            </a:xfrm>
            <a:prstGeom prst="parallelogram">
              <a:avLst>
                <a:gd name="adj" fmla="val 12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1" name="Oval 104"/>
            <p:cNvSpPr>
              <a:spLocks noChangeArrowheads="1"/>
            </p:cNvSpPr>
            <p:nvPr/>
          </p:nvSpPr>
          <p:spPr bwMode="auto">
            <a:xfrm>
              <a:off x="654" y="395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" name="Oval 105"/>
            <p:cNvSpPr>
              <a:spLocks noChangeArrowheads="1"/>
            </p:cNvSpPr>
            <p:nvPr/>
          </p:nvSpPr>
          <p:spPr bwMode="auto">
            <a:xfrm>
              <a:off x="936" y="37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" name="Oval 106"/>
            <p:cNvSpPr>
              <a:spLocks noChangeArrowheads="1"/>
            </p:cNvSpPr>
            <p:nvPr/>
          </p:nvSpPr>
          <p:spPr bwMode="auto">
            <a:xfrm>
              <a:off x="1788" y="37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" name="Oval 107"/>
            <p:cNvSpPr>
              <a:spLocks noChangeArrowheads="1"/>
            </p:cNvSpPr>
            <p:nvPr/>
          </p:nvSpPr>
          <p:spPr bwMode="auto">
            <a:xfrm>
              <a:off x="1512" y="395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108"/>
          <p:cNvGrpSpPr>
            <a:grpSpLocks/>
          </p:cNvGrpSpPr>
          <p:nvPr/>
        </p:nvGrpSpPr>
        <p:grpSpPr bwMode="auto">
          <a:xfrm>
            <a:off x="6038850" y="5143500"/>
            <a:ext cx="1876425" cy="447675"/>
            <a:chOff x="654" y="3720"/>
            <a:chExt cx="1182" cy="282"/>
          </a:xfrm>
        </p:grpSpPr>
        <p:sp>
          <p:nvSpPr>
            <p:cNvPr id="10335" name="AutoShape 109"/>
            <p:cNvSpPr>
              <a:spLocks noChangeArrowheads="1"/>
            </p:cNvSpPr>
            <p:nvPr/>
          </p:nvSpPr>
          <p:spPr bwMode="auto">
            <a:xfrm>
              <a:off x="672" y="3744"/>
              <a:ext cx="1152" cy="240"/>
            </a:xfrm>
            <a:prstGeom prst="parallelogram">
              <a:avLst>
                <a:gd name="adj" fmla="val 12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6" name="Oval 110"/>
            <p:cNvSpPr>
              <a:spLocks noChangeArrowheads="1"/>
            </p:cNvSpPr>
            <p:nvPr/>
          </p:nvSpPr>
          <p:spPr bwMode="auto">
            <a:xfrm>
              <a:off x="654" y="395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7" name="Oval 111"/>
            <p:cNvSpPr>
              <a:spLocks noChangeArrowheads="1"/>
            </p:cNvSpPr>
            <p:nvPr/>
          </p:nvSpPr>
          <p:spPr bwMode="auto">
            <a:xfrm>
              <a:off x="936" y="37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8" name="Oval 112"/>
            <p:cNvSpPr>
              <a:spLocks noChangeArrowheads="1"/>
            </p:cNvSpPr>
            <p:nvPr/>
          </p:nvSpPr>
          <p:spPr bwMode="auto">
            <a:xfrm>
              <a:off x="1788" y="37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9" name="Oval 113"/>
            <p:cNvSpPr>
              <a:spLocks noChangeArrowheads="1"/>
            </p:cNvSpPr>
            <p:nvPr/>
          </p:nvSpPr>
          <p:spPr bwMode="auto">
            <a:xfrm>
              <a:off x="1512" y="395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114"/>
          <p:cNvGrpSpPr>
            <a:grpSpLocks/>
          </p:cNvGrpSpPr>
          <p:nvPr/>
        </p:nvGrpSpPr>
        <p:grpSpPr bwMode="auto">
          <a:xfrm>
            <a:off x="2390775" y="4762500"/>
            <a:ext cx="1876425" cy="447675"/>
            <a:chOff x="654" y="3720"/>
            <a:chExt cx="1182" cy="282"/>
          </a:xfrm>
        </p:grpSpPr>
        <p:sp>
          <p:nvSpPr>
            <p:cNvPr id="10330" name="AutoShape 115"/>
            <p:cNvSpPr>
              <a:spLocks noChangeArrowheads="1"/>
            </p:cNvSpPr>
            <p:nvPr/>
          </p:nvSpPr>
          <p:spPr bwMode="auto">
            <a:xfrm>
              <a:off x="672" y="3744"/>
              <a:ext cx="1152" cy="240"/>
            </a:xfrm>
            <a:prstGeom prst="parallelogram">
              <a:avLst>
                <a:gd name="adj" fmla="val 12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1" name="Oval 116"/>
            <p:cNvSpPr>
              <a:spLocks noChangeArrowheads="1"/>
            </p:cNvSpPr>
            <p:nvPr/>
          </p:nvSpPr>
          <p:spPr bwMode="auto">
            <a:xfrm>
              <a:off x="654" y="395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2" name="Oval 117"/>
            <p:cNvSpPr>
              <a:spLocks noChangeArrowheads="1"/>
            </p:cNvSpPr>
            <p:nvPr/>
          </p:nvSpPr>
          <p:spPr bwMode="auto">
            <a:xfrm>
              <a:off x="936" y="37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3" name="Oval 118"/>
            <p:cNvSpPr>
              <a:spLocks noChangeArrowheads="1"/>
            </p:cNvSpPr>
            <p:nvPr/>
          </p:nvSpPr>
          <p:spPr bwMode="auto">
            <a:xfrm>
              <a:off x="1788" y="37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4" name="Oval 119"/>
            <p:cNvSpPr>
              <a:spLocks noChangeArrowheads="1"/>
            </p:cNvSpPr>
            <p:nvPr/>
          </p:nvSpPr>
          <p:spPr bwMode="auto">
            <a:xfrm>
              <a:off x="1512" y="395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120"/>
          <p:cNvGrpSpPr>
            <a:grpSpLocks/>
          </p:cNvGrpSpPr>
          <p:nvPr/>
        </p:nvGrpSpPr>
        <p:grpSpPr bwMode="auto">
          <a:xfrm>
            <a:off x="3752850" y="4762500"/>
            <a:ext cx="1876425" cy="447675"/>
            <a:chOff x="654" y="3720"/>
            <a:chExt cx="1182" cy="282"/>
          </a:xfrm>
        </p:grpSpPr>
        <p:sp>
          <p:nvSpPr>
            <p:cNvPr id="10325" name="AutoShape 121"/>
            <p:cNvSpPr>
              <a:spLocks noChangeArrowheads="1"/>
            </p:cNvSpPr>
            <p:nvPr/>
          </p:nvSpPr>
          <p:spPr bwMode="auto">
            <a:xfrm>
              <a:off x="672" y="3744"/>
              <a:ext cx="1152" cy="240"/>
            </a:xfrm>
            <a:prstGeom prst="parallelogram">
              <a:avLst>
                <a:gd name="adj" fmla="val 12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6" name="Oval 122"/>
            <p:cNvSpPr>
              <a:spLocks noChangeArrowheads="1"/>
            </p:cNvSpPr>
            <p:nvPr/>
          </p:nvSpPr>
          <p:spPr bwMode="auto">
            <a:xfrm>
              <a:off x="654" y="395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7" name="Oval 123"/>
            <p:cNvSpPr>
              <a:spLocks noChangeArrowheads="1"/>
            </p:cNvSpPr>
            <p:nvPr/>
          </p:nvSpPr>
          <p:spPr bwMode="auto">
            <a:xfrm>
              <a:off x="936" y="37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8" name="Oval 124"/>
            <p:cNvSpPr>
              <a:spLocks noChangeArrowheads="1"/>
            </p:cNvSpPr>
            <p:nvPr/>
          </p:nvSpPr>
          <p:spPr bwMode="auto">
            <a:xfrm>
              <a:off x="1788" y="37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9" name="Oval 125"/>
            <p:cNvSpPr>
              <a:spLocks noChangeArrowheads="1"/>
            </p:cNvSpPr>
            <p:nvPr/>
          </p:nvSpPr>
          <p:spPr bwMode="auto">
            <a:xfrm>
              <a:off x="1512" y="395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126"/>
          <p:cNvGrpSpPr>
            <a:grpSpLocks/>
          </p:cNvGrpSpPr>
          <p:nvPr/>
        </p:nvGrpSpPr>
        <p:grpSpPr bwMode="auto">
          <a:xfrm>
            <a:off x="5124450" y="4762500"/>
            <a:ext cx="1876425" cy="447675"/>
            <a:chOff x="654" y="3720"/>
            <a:chExt cx="1182" cy="282"/>
          </a:xfrm>
        </p:grpSpPr>
        <p:sp>
          <p:nvSpPr>
            <p:cNvPr id="10320" name="AutoShape 127"/>
            <p:cNvSpPr>
              <a:spLocks noChangeArrowheads="1"/>
            </p:cNvSpPr>
            <p:nvPr/>
          </p:nvSpPr>
          <p:spPr bwMode="auto">
            <a:xfrm>
              <a:off x="672" y="3744"/>
              <a:ext cx="1152" cy="240"/>
            </a:xfrm>
            <a:prstGeom prst="parallelogram">
              <a:avLst>
                <a:gd name="adj" fmla="val 12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1" name="Oval 128"/>
            <p:cNvSpPr>
              <a:spLocks noChangeArrowheads="1"/>
            </p:cNvSpPr>
            <p:nvPr/>
          </p:nvSpPr>
          <p:spPr bwMode="auto">
            <a:xfrm>
              <a:off x="654" y="395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2" name="Oval 129"/>
            <p:cNvSpPr>
              <a:spLocks noChangeArrowheads="1"/>
            </p:cNvSpPr>
            <p:nvPr/>
          </p:nvSpPr>
          <p:spPr bwMode="auto">
            <a:xfrm>
              <a:off x="936" y="37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3" name="Oval 130"/>
            <p:cNvSpPr>
              <a:spLocks noChangeArrowheads="1"/>
            </p:cNvSpPr>
            <p:nvPr/>
          </p:nvSpPr>
          <p:spPr bwMode="auto">
            <a:xfrm>
              <a:off x="1788" y="37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4" name="Oval 131"/>
            <p:cNvSpPr>
              <a:spLocks noChangeArrowheads="1"/>
            </p:cNvSpPr>
            <p:nvPr/>
          </p:nvSpPr>
          <p:spPr bwMode="auto">
            <a:xfrm>
              <a:off x="1512" y="395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132"/>
          <p:cNvGrpSpPr>
            <a:grpSpLocks/>
          </p:cNvGrpSpPr>
          <p:nvPr/>
        </p:nvGrpSpPr>
        <p:grpSpPr bwMode="auto">
          <a:xfrm>
            <a:off x="6486525" y="4762500"/>
            <a:ext cx="1876425" cy="447675"/>
            <a:chOff x="654" y="3720"/>
            <a:chExt cx="1182" cy="282"/>
          </a:xfrm>
        </p:grpSpPr>
        <p:sp>
          <p:nvSpPr>
            <p:cNvPr id="10315" name="AutoShape 133"/>
            <p:cNvSpPr>
              <a:spLocks noChangeArrowheads="1"/>
            </p:cNvSpPr>
            <p:nvPr/>
          </p:nvSpPr>
          <p:spPr bwMode="auto">
            <a:xfrm>
              <a:off x="672" y="3744"/>
              <a:ext cx="1152" cy="240"/>
            </a:xfrm>
            <a:prstGeom prst="parallelogram">
              <a:avLst>
                <a:gd name="adj" fmla="val 12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6" name="Oval 134"/>
            <p:cNvSpPr>
              <a:spLocks noChangeArrowheads="1"/>
            </p:cNvSpPr>
            <p:nvPr/>
          </p:nvSpPr>
          <p:spPr bwMode="auto">
            <a:xfrm>
              <a:off x="654" y="395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7" name="Oval 135"/>
            <p:cNvSpPr>
              <a:spLocks noChangeArrowheads="1"/>
            </p:cNvSpPr>
            <p:nvPr/>
          </p:nvSpPr>
          <p:spPr bwMode="auto">
            <a:xfrm>
              <a:off x="936" y="37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8" name="Oval 136"/>
            <p:cNvSpPr>
              <a:spLocks noChangeArrowheads="1"/>
            </p:cNvSpPr>
            <p:nvPr/>
          </p:nvSpPr>
          <p:spPr bwMode="auto">
            <a:xfrm>
              <a:off x="1788" y="37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9" name="Oval 137"/>
            <p:cNvSpPr>
              <a:spLocks noChangeArrowheads="1"/>
            </p:cNvSpPr>
            <p:nvPr/>
          </p:nvSpPr>
          <p:spPr bwMode="auto">
            <a:xfrm>
              <a:off x="1512" y="395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474" name="Line 138"/>
          <p:cNvSpPr>
            <a:spLocks noChangeShapeType="1"/>
          </p:cNvSpPr>
          <p:nvPr/>
        </p:nvSpPr>
        <p:spPr bwMode="auto">
          <a:xfrm flipH="1">
            <a:off x="1524000" y="5562600"/>
            <a:ext cx="3200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75" name="Line 139"/>
          <p:cNvSpPr>
            <a:spLocks noChangeShapeType="1"/>
          </p:cNvSpPr>
          <p:nvPr/>
        </p:nvSpPr>
        <p:spPr bwMode="auto">
          <a:xfrm flipH="1">
            <a:off x="4724400" y="5562600"/>
            <a:ext cx="3200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76" name="Line 140"/>
          <p:cNvSpPr>
            <a:spLocks noChangeShapeType="1"/>
          </p:cNvSpPr>
          <p:nvPr/>
        </p:nvSpPr>
        <p:spPr bwMode="auto">
          <a:xfrm flipV="1">
            <a:off x="4724400" y="4648200"/>
            <a:ext cx="10668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77" name="Line 141"/>
          <p:cNvSpPr>
            <a:spLocks noChangeShapeType="1"/>
          </p:cNvSpPr>
          <p:nvPr/>
        </p:nvSpPr>
        <p:spPr bwMode="auto">
          <a:xfrm flipV="1">
            <a:off x="3629025" y="5562600"/>
            <a:ext cx="10668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78" name="Line 142"/>
          <p:cNvSpPr>
            <a:spLocks noChangeShapeType="1"/>
          </p:cNvSpPr>
          <p:nvPr/>
        </p:nvSpPr>
        <p:spPr bwMode="auto">
          <a:xfrm flipH="1" flipV="1">
            <a:off x="2362200" y="4572000"/>
            <a:ext cx="2362200" cy="990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79" name="Line 143"/>
          <p:cNvSpPr>
            <a:spLocks noChangeShapeType="1"/>
          </p:cNvSpPr>
          <p:nvPr/>
        </p:nvSpPr>
        <p:spPr bwMode="auto">
          <a:xfrm flipH="1" flipV="1">
            <a:off x="4705350" y="5562600"/>
            <a:ext cx="2362200" cy="990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80" name="Line 144"/>
          <p:cNvSpPr>
            <a:spLocks noChangeShapeType="1"/>
          </p:cNvSpPr>
          <p:nvPr/>
        </p:nvSpPr>
        <p:spPr bwMode="auto">
          <a:xfrm>
            <a:off x="4114800" y="44958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81" name="Line 145"/>
          <p:cNvSpPr>
            <a:spLocks noChangeShapeType="1"/>
          </p:cNvSpPr>
          <p:nvPr/>
        </p:nvSpPr>
        <p:spPr bwMode="auto">
          <a:xfrm>
            <a:off x="5362575" y="4524375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82" name="Line 146"/>
          <p:cNvSpPr>
            <a:spLocks noChangeShapeType="1"/>
          </p:cNvSpPr>
          <p:nvPr/>
        </p:nvSpPr>
        <p:spPr bwMode="auto">
          <a:xfrm>
            <a:off x="4343400" y="48006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83" name="Line 147"/>
          <p:cNvSpPr>
            <a:spLocks noChangeShapeType="1"/>
          </p:cNvSpPr>
          <p:nvPr/>
        </p:nvSpPr>
        <p:spPr bwMode="auto">
          <a:xfrm>
            <a:off x="3895725" y="51816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84" name="Line 148"/>
          <p:cNvSpPr>
            <a:spLocks noChangeShapeType="1"/>
          </p:cNvSpPr>
          <p:nvPr/>
        </p:nvSpPr>
        <p:spPr bwMode="auto">
          <a:xfrm flipH="1">
            <a:off x="3776659" y="4691067"/>
            <a:ext cx="685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85" name="Line 149"/>
          <p:cNvSpPr>
            <a:spLocks noChangeShapeType="1"/>
          </p:cNvSpPr>
          <p:nvPr/>
        </p:nvSpPr>
        <p:spPr bwMode="auto">
          <a:xfrm flipH="1">
            <a:off x="4829175" y="5029200"/>
            <a:ext cx="685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86" name="Line 150"/>
          <p:cNvSpPr>
            <a:spLocks noChangeShapeType="1"/>
          </p:cNvSpPr>
          <p:nvPr/>
        </p:nvSpPr>
        <p:spPr bwMode="auto">
          <a:xfrm flipH="1" flipV="1">
            <a:off x="3962400" y="4343400"/>
            <a:ext cx="762000" cy="1219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87" name="Line 151"/>
          <p:cNvSpPr>
            <a:spLocks noChangeShapeType="1"/>
          </p:cNvSpPr>
          <p:nvPr/>
        </p:nvSpPr>
        <p:spPr bwMode="auto">
          <a:xfrm flipH="1" flipV="1">
            <a:off x="4695825" y="5562600"/>
            <a:ext cx="762000" cy="1219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88" name="Line 152"/>
          <p:cNvSpPr>
            <a:spLocks noChangeShapeType="1"/>
          </p:cNvSpPr>
          <p:nvPr/>
        </p:nvSpPr>
        <p:spPr bwMode="auto">
          <a:xfrm flipH="1">
            <a:off x="3990975" y="4886325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89" name="Line 153"/>
          <p:cNvSpPr>
            <a:spLocks noChangeShapeType="1"/>
          </p:cNvSpPr>
          <p:nvPr/>
        </p:nvSpPr>
        <p:spPr bwMode="auto">
          <a:xfrm flipH="1">
            <a:off x="4495800" y="5629275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90" name="Line 154"/>
          <p:cNvSpPr>
            <a:spLocks noChangeShapeType="1"/>
          </p:cNvSpPr>
          <p:nvPr/>
        </p:nvSpPr>
        <p:spPr bwMode="auto">
          <a:xfrm>
            <a:off x="4648200" y="5095875"/>
            <a:ext cx="533400" cy="533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91" name="Line 155"/>
          <p:cNvSpPr>
            <a:spLocks noChangeShapeType="1"/>
          </p:cNvSpPr>
          <p:nvPr/>
        </p:nvSpPr>
        <p:spPr bwMode="auto">
          <a:xfrm flipH="1">
            <a:off x="5124450" y="5648325"/>
            <a:ext cx="7620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92" name="Line 156"/>
          <p:cNvSpPr>
            <a:spLocks noChangeShapeType="1"/>
          </p:cNvSpPr>
          <p:nvPr/>
        </p:nvSpPr>
        <p:spPr bwMode="auto">
          <a:xfrm flipH="1">
            <a:off x="4743450" y="5838825"/>
            <a:ext cx="3810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93" name="Line 157"/>
          <p:cNvSpPr>
            <a:spLocks noChangeShapeType="1"/>
          </p:cNvSpPr>
          <p:nvPr/>
        </p:nvSpPr>
        <p:spPr bwMode="auto">
          <a:xfrm flipH="1" flipV="1">
            <a:off x="4191000" y="5486400"/>
            <a:ext cx="552450" cy="5524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94" name="Line 158"/>
          <p:cNvSpPr>
            <a:spLocks noChangeShapeType="1"/>
          </p:cNvSpPr>
          <p:nvPr/>
        </p:nvSpPr>
        <p:spPr bwMode="auto">
          <a:xfrm flipV="1">
            <a:off x="4162425" y="5334000"/>
            <a:ext cx="7620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95" name="Line 159"/>
          <p:cNvSpPr>
            <a:spLocks noChangeShapeType="1"/>
          </p:cNvSpPr>
          <p:nvPr/>
        </p:nvSpPr>
        <p:spPr bwMode="auto">
          <a:xfrm flipV="1">
            <a:off x="4267200" y="5076825"/>
            <a:ext cx="3810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61" name="Straight Connector 160"/>
          <p:cNvCxnSpPr/>
          <p:nvPr/>
        </p:nvCxnSpPr>
        <p:spPr>
          <a:xfrm rot="5400000">
            <a:off x="4024313" y="5957887"/>
            <a:ext cx="0" cy="1343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Group 25"/>
          <p:cNvGrpSpPr>
            <a:grpSpLocks/>
          </p:cNvGrpSpPr>
          <p:nvPr/>
        </p:nvGrpSpPr>
        <p:grpSpPr bwMode="auto">
          <a:xfrm>
            <a:off x="2419350" y="152400"/>
            <a:ext cx="3956050" cy="512762"/>
            <a:chOff x="1056" y="288"/>
            <a:chExt cx="3264" cy="363"/>
          </a:xfrm>
        </p:grpSpPr>
        <p:sp>
          <p:nvSpPr>
            <p:cNvPr id="163" name="Rectangle 26"/>
            <p:cNvSpPr>
              <a:spLocks noChangeArrowheads="1"/>
            </p:cNvSpPr>
            <p:nvPr/>
          </p:nvSpPr>
          <p:spPr bwMode="auto">
            <a:xfrm>
              <a:off x="1056" y="288"/>
              <a:ext cx="3264" cy="3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164" name="Text Box 27"/>
            <p:cNvSpPr txBox="1">
              <a:spLocks noChangeArrowheads="1"/>
            </p:cNvSpPr>
            <p:nvPr/>
          </p:nvSpPr>
          <p:spPr bwMode="auto">
            <a:xfrm>
              <a:off x="2084" y="320"/>
              <a:ext cx="116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b="1" dirty="0" err="1" smtClean="0">
                  <a:solidFill>
                    <a:schemeClr val="bg1"/>
                  </a:solidFill>
                  <a:latin typeface="Comic Sans MS" pitchFamily="66" charset="0"/>
                </a:rPr>
                <a:t>Brillouin</a:t>
              </a:r>
              <a:r>
                <a:rPr lang="en-US" sz="2400" b="1" dirty="0" smtClean="0">
                  <a:solidFill>
                    <a:schemeClr val="bg1"/>
                  </a:solidFill>
                  <a:latin typeface="Comic Sans MS" pitchFamily="66" charset="0"/>
                </a:rPr>
                <a:t> zones</a:t>
              </a:r>
              <a:endParaRPr lang="de-DE" sz="2400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75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75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75"/>
                            </p:stCondLst>
                            <p:childTnLst>
                              <p:par>
                                <p:cTn id="1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500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500"/>
                            </p:stCondLst>
                            <p:childTnLst>
                              <p:par>
                                <p:cTn id="1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500"/>
                            </p:stCondLst>
                            <p:childTnLst>
                              <p:par>
                                <p:cTn id="1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000"/>
                            </p:stCondLst>
                            <p:childTnLst>
                              <p:par>
                                <p:cTn id="20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500"/>
                            </p:stCondLst>
                            <p:childTnLst>
                              <p:par>
                                <p:cTn id="20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000"/>
                            </p:stCondLst>
                            <p:childTnLst>
                              <p:par>
                                <p:cTn id="2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500"/>
                            </p:stCondLst>
                            <p:childTnLst>
                              <p:par>
                                <p:cTn id="2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0"/>
                            </p:stCondLst>
                            <p:childTnLst>
                              <p:par>
                                <p:cTn id="2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6500"/>
                            </p:stCondLst>
                            <p:childTnLst>
                              <p:par>
                                <p:cTn id="2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7" dur="500"/>
                                        <p:tgtEl>
                                          <p:spTgt spid="14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"/>
                            </p:stCondLst>
                            <p:childTnLst>
                              <p:par>
                                <p:cTn id="2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1" dur="500"/>
                                        <p:tgtEl>
                                          <p:spTgt spid="1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000"/>
                            </p:stCondLst>
                            <p:childTnLst>
                              <p:par>
                                <p:cTn id="2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5" dur="500"/>
                                        <p:tgtEl>
                                          <p:spTgt spid="14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500"/>
                            </p:stCondLst>
                            <p:childTnLst>
                              <p:par>
                                <p:cTn id="2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9" dur="500"/>
                                        <p:tgtEl>
                                          <p:spTgt spid="14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00"/>
                            </p:stCondLst>
                            <p:childTnLst>
                              <p:par>
                                <p:cTn id="2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3" dur="500"/>
                                        <p:tgtEl>
                                          <p:spTgt spid="1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7" dur="500"/>
                                        <p:tgtEl>
                                          <p:spTgt spid="14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2" dur="500"/>
                                        <p:tgtEl>
                                          <p:spTgt spid="14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500"/>
                            </p:stCondLst>
                            <p:childTnLst>
                              <p:par>
                                <p:cTn id="2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6" dur="500"/>
                                        <p:tgtEl>
                                          <p:spTgt spid="1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1" dur="500"/>
                                        <p:tgtEl>
                                          <p:spTgt spid="1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5" dur="500"/>
                                        <p:tgtEl>
                                          <p:spTgt spid="1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9" dur="500"/>
                                        <p:tgtEl>
                                          <p:spTgt spid="1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1500"/>
                            </p:stCondLst>
                            <p:childTnLst>
                              <p:par>
                                <p:cTn id="2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3" dur="500"/>
                                        <p:tgtEl>
                                          <p:spTgt spid="14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8" dur="500"/>
                                        <p:tgtEl>
                                          <p:spTgt spid="14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500"/>
                            </p:stCondLst>
                            <p:childTnLst>
                              <p:par>
                                <p:cTn id="2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2" dur="500"/>
                                        <p:tgtEl>
                                          <p:spTgt spid="1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7" dur="500"/>
                                        <p:tgtEl>
                                          <p:spTgt spid="14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00"/>
                            </p:stCondLst>
                            <p:childTnLst>
                              <p:par>
                                <p:cTn id="2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1" dur="500"/>
                                        <p:tgtEl>
                                          <p:spTgt spid="1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6" dur="500"/>
                                        <p:tgtEl>
                                          <p:spTgt spid="1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0" dur="500"/>
                                        <p:tgtEl>
                                          <p:spTgt spid="1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00"/>
                            </p:stCondLst>
                            <p:childTnLst>
                              <p:par>
                                <p:cTn id="3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4" dur="500"/>
                                        <p:tgtEl>
                                          <p:spTgt spid="1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1500"/>
                            </p:stCondLst>
                            <p:childTnLst>
                              <p:par>
                                <p:cTn id="3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8" dur="500"/>
                                        <p:tgtEl>
                                          <p:spTgt spid="1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2000"/>
                            </p:stCondLst>
                            <p:childTnLst>
                              <p:par>
                                <p:cTn id="3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2" dur="500"/>
                                        <p:tgtEl>
                                          <p:spTgt spid="1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2500"/>
                            </p:stCondLst>
                            <p:childTnLst>
                              <p:par>
                                <p:cTn id="3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6" dur="500"/>
                                        <p:tgtEl>
                                          <p:spTgt spid="1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14340" grpId="0" animBg="1"/>
      <p:bldP spid="14341" grpId="0" autoUpdateAnimBg="0"/>
      <p:bldP spid="14342" grpId="0" animBg="1"/>
      <p:bldP spid="14343" grpId="0" autoUpdateAnimBg="0"/>
      <p:bldP spid="14344" grpId="0" animBg="1"/>
      <p:bldP spid="14345" grpId="0" animBg="1"/>
      <p:bldP spid="14346" grpId="0" animBg="1"/>
      <p:bldP spid="14347" grpId="0" animBg="1"/>
      <p:bldP spid="14348" grpId="0" animBg="1"/>
      <p:bldP spid="14349" grpId="0" animBg="1"/>
      <p:bldP spid="14350" grpId="0" autoUpdateAnimBg="0"/>
      <p:bldP spid="14352" grpId="0" animBg="1"/>
      <p:bldP spid="14355" grpId="0" autoUpdateAnimBg="0"/>
      <p:bldP spid="14356" grpId="0" animBg="1"/>
      <p:bldP spid="14357" grpId="0" animBg="1"/>
      <p:bldP spid="14358" grpId="0" animBg="1"/>
      <p:bldP spid="14359" grpId="0" animBg="1"/>
      <p:bldP spid="14360" grpId="0" animBg="1"/>
      <p:bldP spid="14361" grpId="0" animBg="1"/>
      <p:bldP spid="14362" grpId="0" animBg="1"/>
      <p:bldP spid="14363" grpId="0" animBg="1"/>
      <p:bldP spid="14368" grpId="0" animBg="1"/>
      <p:bldP spid="14369" grpId="0" animBg="1"/>
      <p:bldP spid="14370" grpId="0" animBg="1"/>
      <p:bldP spid="14371" grpId="0" animBg="1"/>
      <p:bldP spid="14372" grpId="0" animBg="1"/>
      <p:bldP spid="14373" grpId="0" autoUpdateAnimBg="0"/>
      <p:bldP spid="14374" grpId="0" autoUpdateAnimBg="0"/>
      <p:bldP spid="14375" grpId="0" animBg="1"/>
      <p:bldP spid="14376" grpId="0" autoUpdateAnimBg="0"/>
      <p:bldP spid="14474" grpId="0" animBg="1"/>
      <p:bldP spid="14475" grpId="0" animBg="1"/>
      <p:bldP spid="14476" grpId="0" animBg="1"/>
      <p:bldP spid="14477" grpId="0" animBg="1"/>
      <p:bldP spid="14478" grpId="0" animBg="1"/>
      <p:bldP spid="14479" grpId="0" animBg="1"/>
      <p:bldP spid="14480" grpId="0" animBg="1"/>
      <p:bldP spid="14481" grpId="0" animBg="1"/>
      <p:bldP spid="14482" grpId="0" animBg="1"/>
      <p:bldP spid="14483" grpId="0" animBg="1"/>
      <p:bldP spid="14484" grpId="0" animBg="1"/>
      <p:bldP spid="14485" grpId="0" animBg="1"/>
      <p:bldP spid="14486" grpId="0" animBg="1"/>
      <p:bldP spid="14487" grpId="0" animBg="1"/>
      <p:bldP spid="14488" grpId="0" animBg="1"/>
      <p:bldP spid="14489" grpId="0" animBg="1"/>
      <p:bldP spid="14490" grpId="0" animBg="1"/>
      <p:bldP spid="14491" grpId="0" animBg="1"/>
      <p:bldP spid="14492" grpId="0" animBg="1"/>
      <p:bldP spid="14493" grpId="0" animBg="1"/>
      <p:bldP spid="14494" grpId="0" animBg="1"/>
      <p:bldP spid="1449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1841500" y="1066800"/>
            <a:ext cx="5245100" cy="5003800"/>
            <a:chOff x="1160" y="672"/>
            <a:chExt cx="3304" cy="3152"/>
          </a:xfrm>
        </p:grpSpPr>
        <p:pic>
          <p:nvPicPr>
            <p:cNvPr id="21507" name="Picture 3" descr="Topic82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00" y="672"/>
              <a:ext cx="3264" cy="3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08" name="Rectangle 4"/>
            <p:cNvSpPr>
              <a:spLocks noChangeArrowheads="1"/>
            </p:cNvSpPr>
            <p:nvPr/>
          </p:nvSpPr>
          <p:spPr bwMode="auto">
            <a:xfrm>
              <a:off x="1160" y="2608"/>
              <a:ext cx="76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029325" y="4845050"/>
            <a:ext cx="381000" cy="304800"/>
          </a:xfrm>
          <a:prstGeom prst="rect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867400" y="3810000"/>
            <a:ext cx="381000" cy="3048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8345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Arial" charset="0"/>
              </a:rPr>
              <a:t> </a:t>
            </a:r>
            <a:r>
              <a:rPr lang="en-US" sz="2000" dirty="0">
                <a:latin typeface="+mn-lt"/>
              </a:rPr>
              <a:t>Vibrational Spectrum for structures with 2 or more atoms/primitive basis 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28600" y="990600"/>
            <a:ext cx="2406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Linear diatomic chain:</a:t>
            </a: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1219200" y="2057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1981200" y="194945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Freeform 8"/>
          <p:cNvSpPr>
            <a:spLocks/>
          </p:cNvSpPr>
          <p:nvPr/>
        </p:nvSpPr>
        <p:spPr bwMode="auto">
          <a:xfrm>
            <a:off x="3276600" y="1947863"/>
            <a:ext cx="838200" cy="228600"/>
          </a:xfrm>
          <a:custGeom>
            <a:avLst/>
            <a:gdLst>
              <a:gd name="T0" fmla="*/ 0 w 1248"/>
              <a:gd name="T1" fmla="*/ 192 h 384"/>
              <a:gd name="T2" fmla="*/ 288 w 1248"/>
              <a:gd name="T3" fmla="*/ 192 h 384"/>
              <a:gd name="T4" fmla="*/ 432 w 1248"/>
              <a:gd name="T5" fmla="*/ 0 h 384"/>
              <a:gd name="T6" fmla="*/ 672 w 1248"/>
              <a:gd name="T7" fmla="*/ 384 h 384"/>
              <a:gd name="T8" fmla="*/ 912 w 1248"/>
              <a:gd name="T9" fmla="*/ 0 h 384"/>
              <a:gd name="T10" fmla="*/ 1056 w 1248"/>
              <a:gd name="T11" fmla="*/ 240 h 384"/>
              <a:gd name="T12" fmla="*/ 1248 w 1248"/>
              <a:gd name="T13" fmla="*/ 240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48"/>
              <a:gd name="T22" fmla="*/ 0 h 384"/>
              <a:gd name="T23" fmla="*/ 1248 w 1248"/>
              <a:gd name="T24" fmla="*/ 384 h 3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48" h="384">
                <a:moveTo>
                  <a:pt x="0" y="192"/>
                </a:moveTo>
                <a:lnTo>
                  <a:pt x="288" y="192"/>
                </a:lnTo>
                <a:lnTo>
                  <a:pt x="432" y="0"/>
                </a:lnTo>
                <a:lnTo>
                  <a:pt x="672" y="384"/>
                </a:lnTo>
                <a:lnTo>
                  <a:pt x="912" y="0"/>
                </a:lnTo>
                <a:lnTo>
                  <a:pt x="1056" y="240"/>
                </a:lnTo>
                <a:lnTo>
                  <a:pt x="1248" y="2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4114800" y="193675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Freeform 10"/>
          <p:cNvSpPr>
            <a:spLocks/>
          </p:cNvSpPr>
          <p:nvPr/>
        </p:nvSpPr>
        <p:spPr bwMode="auto">
          <a:xfrm>
            <a:off x="4343400" y="1947863"/>
            <a:ext cx="838200" cy="228600"/>
          </a:xfrm>
          <a:custGeom>
            <a:avLst/>
            <a:gdLst>
              <a:gd name="T0" fmla="*/ 0 w 1248"/>
              <a:gd name="T1" fmla="*/ 192 h 384"/>
              <a:gd name="T2" fmla="*/ 288 w 1248"/>
              <a:gd name="T3" fmla="*/ 192 h 384"/>
              <a:gd name="T4" fmla="*/ 432 w 1248"/>
              <a:gd name="T5" fmla="*/ 0 h 384"/>
              <a:gd name="T6" fmla="*/ 672 w 1248"/>
              <a:gd name="T7" fmla="*/ 384 h 384"/>
              <a:gd name="T8" fmla="*/ 912 w 1248"/>
              <a:gd name="T9" fmla="*/ 0 h 384"/>
              <a:gd name="T10" fmla="*/ 1056 w 1248"/>
              <a:gd name="T11" fmla="*/ 240 h 384"/>
              <a:gd name="T12" fmla="*/ 1248 w 1248"/>
              <a:gd name="T13" fmla="*/ 240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48"/>
              <a:gd name="T22" fmla="*/ 0 h 384"/>
              <a:gd name="T23" fmla="*/ 1248 w 1248"/>
              <a:gd name="T24" fmla="*/ 384 h 3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48" h="384">
                <a:moveTo>
                  <a:pt x="0" y="192"/>
                </a:moveTo>
                <a:lnTo>
                  <a:pt x="288" y="192"/>
                </a:lnTo>
                <a:lnTo>
                  <a:pt x="432" y="0"/>
                </a:lnTo>
                <a:lnTo>
                  <a:pt x="672" y="384"/>
                </a:lnTo>
                <a:lnTo>
                  <a:pt x="912" y="0"/>
                </a:lnTo>
                <a:lnTo>
                  <a:pt x="1056" y="240"/>
                </a:lnTo>
                <a:lnTo>
                  <a:pt x="1248" y="2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5" name="Freeform 11"/>
          <p:cNvSpPr>
            <a:spLocks/>
          </p:cNvSpPr>
          <p:nvPr/>
        </p:nvSpPr>
        <p:spPr bwMode="auto">
          <a:xfrm>
            <a:off x="5410200" y="1947863"/>
            <a:ext cx="838200" cy="228600"/>
          </a:xfrm>
          <a:custGeom>
            <a:avLst/>
            <a:gdLst>
              <a:gd name="T0" fmla="*/ 0 w 1248"/>
              <a:gd name="T1" fmla="*/ 192 h 384"/>
              <a:gd name="T2" fmla="*/ 288 w 1248"/>
              <a:gd name="T3" fmla="*/ 192 h 384"/>
              <a:gd name="T4" fmla="*/ 432 w 1248"/>
              <a:gd name="T5" fmla="*/ 0 h 384"/>
              <a:gd name="T6" fmla="*/ 672 w 1248"/>
              <a:gd name="T7" fmla="*/ 384 h 384"/>
              <a:gd name="T8" fmla="*/ 912 w 1248"/>
              <a:gd name="T9" fmla="*/ 0 h 384"/>
              <a:gd name="T10" fmla="*/ 1056 w 1248"/>
              <a:gd name="T11" fmla="*/ 240 h 384"/>
              <a:gd name="T12" fmla="*/ 1248 w 1248"/>
              <a:gd name="T13" fmla="*/ 240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48"/>
              <a:gd name="T22" fmla="*/ 0 h 384"/>
              <a:gd name="T23" fmla="*/ 1248 w 1248"/>
              <a:gd name="T24" fmla="*/ 384 h 3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48" h="384">
                <a:moveTo>
                  <a:pt x="0" y="192"/>
                </a:moveTo>
                <a:lnTo>
                  <a:pt x="288" y="192"/>
                </a:lnTo>
                <a:lnTo>
                  <a:pt x="432" y="0"/>
                </a:lnTo>
                <a:lnTo>
                  <a:pt x="672" y="384"/>
                </a:lnTo>
                <a:lnTo>
                  <a:pt x="912" y="0"/>
                </a:lnTo>
                <a:lnTo>
                  <a:pt x="1056" y="240"/>
                </a:lnTo>
                <a:lnTo>
                  <a:pt x="1248" y="2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6248400" y="1958975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6477000" y="2057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4114800" y="1371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2n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5181600" y="1447800"/>
            <a:ext cx="698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2n+1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6057900" y="1447800"/>
            <a:ext cx="698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2n+2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2971800" y="14478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2n-1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1828800" y="14478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2n-2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101850" y="2416175"/>
            <a:ext cx="5060950" cy="792163"/>
            <a:chOff x="1324" y="1522"/>
            <a:chExt cx="3188" cy="499"/>
          </a:xfrm>
        </p:grpSpPr>
        <p:grpSp>
          <p:nvGrpSpPr>
            <p:cNvPr id="11310" name="Group 20"/>
            <p:cNvGrpSpPr>
              <a:grpSpLocks/>
            </p:cNvGrpSpPr>
            <p:nvPr/>
          </p:nvGrpSpPr>
          <p:grpSpPr bwMode="auto">
            <a:xfrm>
              <a:off x="2667" y="1536"/>
              <a:ext cx="1845" cy="485"/>
              <a:chOff x="2667" y="1536"/>
              <a:chExt cx="1845" cy="485"/>
            </a:xfrm>
          </p:grpSpPr>
          <p:grpSp>
            <p:nvGrpSpPr>
              <p:cNvPr id="11322" name="Group 21"/>
              <p:cNvGrpSpPr>
                <a:grpSpLocks/>
              </p:cNvGrpSpPr>
              <p:nvPr/>
            </p:nvGrpSpPr>
            <p:grpSpPr bwMode="auto">
              <a:xfrm>
                <a:off x="2667" y="1536"/>
                <a:ext cx="288" cy="240"/>
                <a:chOff x="2427" y="2448"/>
                <a:chExt cx="288" cy="240"/>
              </a:xfrm>
            </p:grpSpPr>
            <p:sp>
              <p:nvSpPr>
                <p:cNvPr id="11334" name="Line 22"/>
                <p:cNvSpPr>
                  <a:spLocks noChangeShapeType="1"/>
                </p:cNvSpPr>
                <p:nvPr/>
              </p:nvSpPr>
              <p:spPr bwMode="auto">
                <a:xfrm>
                  <a:off x="2427" y="2448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5" name="Line 23"/>
                <p:cNvSpPr>
                  <a:spLocks noChangeShapeType="1"/>
                </p:cNvSpPr>
                <p:nvPr/>
              </p:nvSpPr>
              <p:spPr bwMode="auto">
                <a:xfrm>
                  <a:off x="2427" y="259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23" name="Text Box 24"/>
              <p:cNvSpPr txBox="1">
                <a:spLocks noChangeArrowheads="1"/>
              </p:cNvSpPr>
              <p:nvPr/>
            </p:nvSpPr>
            <p:spPr bwMode="auto">
              <a:xfrm>
                <a:off x="2774" y="1776"/>
                <a:ext cx="39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/>
                  <a:t>u</a:t>
                </a:r>
                <a:r>
                  <a:rPr lang="en-US" baseline="-25000"/>
                  <a:t>2n</a:t>
                </a:r>
                <a:endParaRPr lang="en-US"/>
              </a:p>
            </p:txBody>
          </p:sp>
          <p:grpSp>
            <p:nvGrpSpPr>
              <p:cNvPr id="11324" name="Group 25"/>
              <p:cNvGrpSpPr>
                <a:grpSpLocks/>
              </p:cNvGrpSpPr>
              <p:nvPr/>
            </p:nvGrpSpPr>
            <p:grpSpPr bwMode="auto">
              <a:xfrm>
                <a:off x="3347" y="1536"/>
                <a:ext cx="493" cy="480"/>
                <a:chOff x="3107" y="2448"/>
                <a:chExt cx="493" cy="480"/>
              </a:xfrm>
            </p:grpSpPr>
            <p:grpSp>
              <p:nvGrpSpPr>
                <p:cNvPr id="11330" name="Group 26"/>
                <p:cNvGrpSpPr>
                  <a:grpSpLocks/>
                </p:cNvGrpSpPr>
                <p:nvPr/>
              </p:nvGrpSpPr>
              <p:grpSpPr bwMode="auto">
                <a:xfrm>
                  <a:off x="3107" y="2448"/>
                  <a:ext cx="288" cy="240"/>
                  <a:chOff x="2427" y="2448"/>
                  <a:chExt cx="288" cy="240"/>
                </a:xfrm>
              </p:grpSpPr>
              <p:sp>
                <p:nvSpPr>
                  <p:cNvPr id="11332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427" y="2448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33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427" y="2592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331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158" y="2697"/>
                  <a:ext cx="44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/>
                    <a:t>u</a:t>
                  </a:r>
                  <a:r>
                    <a:rPr lang="en-US" baseline="-25000"/>
                    <a:t>2n+1</a:t>
                  </a:r>
                  <a:endParaRPr lang="en-US"/>
                </a:p>
              </p:txBody>
            </p:sp>
          </p:grpSp>
          <p:grpSp>
            <p:nvGrpSpPr>
              <p:cNvPr id="11325" name="Group 30"/>
              <p:cNvGrpSpPr>
                <a:grpSpLocks/>
              </p:cNvGrpSpPr>
              <p:nvPr/>
            </p:nvGrpSpPr>
            <p:grpSpPr bwMode="auto">
              <a:xfrm>
                <a:off x="4032" y="1536"/>
                <a:ext cx="480" cy="485"/>
                <a:chOff x="3792" y="2448"/>
                <a:chExt cx="480" cy="485"/>
              </a:xfrm>
            </p:grpSpPr>
            <p:grpSp>
              <p:nvGrpSpPr>
                <p:cNvPr id="11326" name="Group 31"/>
                <p:cNvGrpSpPr>
                  <a:grpSpLocks/>
                </p:cNvGrpSpPr>
                <p:nvPr/>
              </p:nvGrpSpPr>
              <p:grpSpPr bwMode="auto">
                <a:xfrm>
                  <a:off x="3792" y="2448"/>
                  <a:ext cx="288" cy="240"/>
                  <a:chOff x="2427" y="2448"/>
                  <a:chExt cx="288" cy="240"/>
                </a:xfrm>
              </p:grpSpPr>
              <p:sp>
                <p:nvSpPr>
                  <p:cNvPr id="11328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427" y="2448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29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427" y="2592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327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3830" y="2702"/>
                  <a:ext cx="44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/>
                    <a:t>u</a:t>
                  </a:r>
                  <a:r>
                    <a:rPr lang="en-US" baseline="-25000"/>
                    <a:t>2n+2</a:t>
                  </a:r>
                  <a:endParaRPr lang="en-US"/>
                </a:p>
              </p:txBody>
            </p:sp>
          </p:grpSp>
        </p:grpSp>
        <p:grpSp>
          <p:nvGrpSpPr>
            <p:cNvPr id="11311" name="Group 35"/>
            <p:cNvGrpSpPr>
              <a:grpSpLocks/>
            </p:cNvGrpSpPr>
            <p:nvPr/>
          </p:nvGrpSpPr>
          <p:grpSpPr bwMode="auto">
            <a:xfrm>
              <a:off x="1324" y="1522"/>
              <a:ext cx="1134" cy="499"/>
              <a:chOff x="1324" y="1522"/>
              <a:chExt cx="1134" cy="499"/>
            </a:xfrm>
          </p:grpSpPr>
          <p:grpSp>
            <p:nvGrpSpPr>
              <p:cNvPr id="11312" name="Group 36"/>
              <p:cNvGrpSpPr>
                <a:grpSpLocks/>
              </p:cNvGrpSpPr>
              <p:nvPr/>
            </p:nvGrpSpPr>
            <p:grpSpPr bwMode="auto">
              <a:xfrm>
                <a:off x="1995" y="1536"/>
                <a:ext cx="463" cy="485"/>
                <a:chOff x="1755" y="2448"/>
                <a:chExt cx="463" cy="485"/>
              </a:xfrm>
            </p:grpSpPr>
            <p:grpSp>
              <p:nvGrpSpPr>
                <p:cNvPr id="11318" name="Group 37"/>
                <p:cNvGrpSpPr>
                  <a:grpSpLocks/>
                </p:cNvGrpSpPr>
                <p:nvPr/>
              </p:nvGrpSpPr>
              <p:grpSpPr bwMode="auto">
                <a:xfrm>
                  <a:off x="1755" y="2448"/>
                  <a:ext cx="288" cy="240"/>
                  <a:chOff x="2427" y="2448"/>
                  <a:chExt cx="288" cy="240"/>
                </a:xfrm>
              </p:grpSpPr>
              <p:sp>
                <p:nvSpPr>
                  <p:cNvPr id="11320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427" y="2448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21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427" y="2592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319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776" y="2702"/>
                  <a:ext cx="44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/>
                    <a:t> u</a:t>
                  </a:r>
                  <a:r>
                    <a:rPr lang="en-US" baseline="-25000"/>
                    <a:t>2n-1</a:t>
                  </a:r>
                  <a:endParaRPr lang="en-US"/>
                </a:p>
              </p:txBody>
            </p:sp>
          </p:grpSp>
          <p:grpSp>
            <p:nvGrpSpPr>
              <p:cNvPr id="11313" name="Group 41"/>
              <p:cNvGrpSpPr>
                <a:grpSpLocks/>
              </p:cNvGrpSpPr>
              <p:nvPr/>
            </p:nvGrpSpPr>
            <p:grpSpPr bwMode="auto">
              <a:xfrm>
                <a:off x="1324" y="1522"/>
                <a:ext cx="462" cy="499"/>
                <a:chOff x="1084" y="2434"/>
                <a:chExt cx="462" cy="499"/>
              </a:xfrm>
            </p:grpSpPr>
            <p:grpSp>
              <p:nvGrpSpPr>
                <p:cNvPr id="11314" name="Group 42"/>
                <p:cNvGrpSpPr>
                  <a:grpSpLocks/>
                </p:cNvGrpSpPr>
                <p:nvPr/>
              </p:nvGrpSpPr>
              <p:grpSpPr bwMode="auto">
                <a:xfrm>
                  <a:off x="1084" y="2434"/>
                  <a:ext cx="288" cy="240"/>
                  <a:chOff x="2427" y="2448"/>
                  <a:chExt cx="288" cy="240"/>
                </a:xfrm>
              </p:grpSpPr>
              <p:sp>
                <p:nvSpPr>
                  <p:cNvPr id="11316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2427" y="2448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17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2427" y="2592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315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104" y="2702"/>
                  <a:ext cx="44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/>
                    <a:t>u</a:t>
                  </a:r>
                  <a:r>
                    <a:rPr lang="en-US" baseline="-25000"/>
                    <a:t>2n-2</a:t>
                  </a:r>
                  <a:endParaRPr lang="en-US"/>
                </a:p>
              </p:txBody>
            </p:sp>
          </p:grpSp>
        </p:grpSp>
      </p:grpSp>
      <p:grpSp>
        <p:nvGrpSpPr>
          <p:cNvPr id="14" name="Group 46"/>
          <p:cNvGrpSpPr>
            <a:grpSpLocks/>
          </p:cNvGrpSpPr>
          <p:nvPr/>
        </p:nvGrpSpPr>
        <p:grpSpPr bwMode="auto">
          <a:xfrm>
            <a:off x="2209800" y="1600200"/>
            <a:ext cx="838200" cy="576263"/>
            <a:chOff x="1392" y="1008"/>
            <a:chExt cx="528" cy="363"/>
          </a:xfrm>
        </p:grpSpPr>
        <p:sp>
          <p:nvSpPr>
            <p:cNvPr id="11308" name="Freeform 47"/>
            <p:cNvSpPr>
              <a:spLocks/>
            </p:cNvSpPr>
            <p:nvPr/>
          </p:nvSpPr>
          <p:spPr bwMode="auto">
            <a:xfrm>
              <a:off x="1392" y="1227"/>
              <a:ext cx="528" cy="144"/>
            </a:xfrm>
            <a:custGeom>
              <a:avLst/>
              <a:gdLst>
                <a:gd name="T0" fmla="*/ 0 w 1248"/>
                <a:gd name="T1" fmla="*/ 192 h 384"/>
                <a:gd name="T2" fmla="*/ 288 w 1248"/>
                <a:gd name="T3" fmla="*/ 192 h 384"/>
                <a:gd name="T4" fmla="*/ 432 w 1248"/>
                <a:gd name="T5" fmla="*/ 0 h 384"/>
                <a:gd name="T6" fmla="*/ 672 w 1248"/>
                <a:gd name="T7" fmla="*/ 384 h 384"/>
                <a:gd name="T8" fmla="*/ 912 w 1248"/>
                <a:gd name="T9" fmla="*/ 0 h 384"/>
                <a:gd name="T10" fmla="*/ 1056 w 1248"/>
                <a:gd name="T11" fmla="*/ 240 h 384"/>
                <a:gd name="T12" fmla="*/ 1248 w 1248"/>
                <a:gd name="T13" fmla="*/ 240 h 3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8"/>
                <a:gd name="T22" fmla="*/ 0 h 384"/>
                <a:gd name="T23" fmla="*/ 1248 w 1248"/>
                <a:gd name="T24" fmla="*/ 384 h 3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8" h="384">
                  <a:moveTo>
                    <a:pt x="0" y="192"/>
                  </a:moveTo>
                  <a:lnTo>
                    <a:pt x="288" y="192"/>
                  </a:lnTo>
                  <a:lnTo>
                    <a:pt x="432" y="0"/>
                  </a:lnTo>
                  <a:lnTo>
                    <a:pt x="672" y="384"/>
                  </a:lnTo>
                  <a:lnTo>
                    <a:pt x="912" y="0"/>
                  </a:lnTo>
                  <a:lnTo>
                    <a:pt x="1056" y="240"/>
                  </a:lnTo>
                  <a:lnTo>
                    <a:pt x="1248" y="24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Text Box 48"/>
            <p:cNvSpPr txBox="1">
              <a:spLocks noChangeArrowheads="1"/>
            </p:cNvSpPr>
            <p:nvPr/>
          </p:nvSpPr>
          <p:spPr bwMode="auto">
            <a:xfrm>
              <a:off x="1488" y="1008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 D</a:t>
              </a:r>
            </a:p>
          </p:txBody>
        </p:sp>
      </p:grpSp>
      <p:sp>
        <p:nvSpPr>
          <p:cNvPr id="16433" name="Oval 49"/>
          <p:cNvSpPr>
            <a:spLocks noChangeArrowheads="1"/>
          </p:cNvSpPr>
          <p:nvPr/>
        </p:nvSpPr>
        <p:spPr bwMode="auto">
          <a:xfrm>
            <a:off x="2971800" y="1905000"/>
            <a:ext cx="3810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34" name="Oval 50"/>
          <p:cNvSpPr>
            <a:spLocks noChangeArrowheads="1"/>
          </p:cNvSpPr>
          <p:nvPr/>
        </p:nvSpPr>
        <p:spPr bwMode="auto">
          <a:xfrm>
            <a:off x="5181600" y="1905000"/>
            <a:ext cx="3810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51"/>
          <p:cNvGrpSpPr>
            <a:grpSpLocks/>
          </p:cNvGrpSpPr>
          <p:nvPr/>
        </p:nvGrpSpPr>
        <p:grpSpPr bwMode="auto">
          <a:xfrm>
            <a:off x="3095625" y="1566863"/>
            <a:ext cx="1143000" cy="474662"/>
            <a:chOff x="1968" y="987"/>
            <a:chExt cx="720" cy="299"/>
          </a:xfrm>
        </p:grpSpPr>
        <p:sp>
          <p:nvSpPr>
            <p:cNvPr id="11304" name="Line 52"/>
            <p:cNvSpPr>
              <a:spLocks noChangeShapeType="1"/>
            </p:cNvSpPr>
            <p:nvPr/>
          </p:nvSpPr>
          <p:spPr bwMode="auto">
            <a:xfrm>
              <a:off x="1968" y="1104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Line 53"/>
            <p:cNvSpPr>
              <a:spLocks noChangeShapeType="1"/>
            </p:cNvSpPr>
            <p:nvPr/>
          </p:nvSpPr>
          <p:spPr bwMode="auto">
            <a:xfrm>
              <a:off x="2688" y="1104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Line 54"/>
            <p:cNvSpPr>
              <a:spLocks noChangeShapeType="1"/>
            </p:cNvSpPr>
            <p:nvPr/>
          </p:nvSpPr>
          <p:spPr bwMode="auto">
            <a:xfrm flipV="1">
              <a:off x="1968" y="1152"/>
              <a:ext cx="7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Text Box 55"/>
            <p:cNvSpPr txBox="1">
              <a:spLocks noChangeArrowheads="1"/>
            </p:cNvSpPr>
            <p:nvPr/>
          </p:nvSpPr>
          <p:spPr bwMode="auto">
            <a:xfrm>
              <a:off x="2160" y="98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</p:grpSp>
      <p:sp>
        <p:nvSpPr>
          <p:cNvPr id="16440" name="Line 56"/>
          <p:cNvSpPr>
            <a:spLocks noChangeShapeType="1"/>
          </p:cNvSpPr>
          <p:nvPr/>
        </p:nvSpPr>
        <p:spPr bwMode="auto">
          <a:xfrm>
            <a:off x="2085975" y="21336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1" name="Line 57"/>
          <p:cNvSpPr>
            <a:spLocks noChangeShapeType="1"/>
          </p:cNvSpPr>
          <p:nvPr/>
        </p:nvSpPr>
        <p:spPr bwMode="auto">
          <a:xfrm>
            <a:off x="4238625" y="21907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2" name="Line 58"/>
          <p:cNvSpPr>
            <a:spLocks noChangeShapeType="1"/>
          </p:cNvSpPr>
          <p:nvPr/>
        </p:nvSpPr>
        <p:spPr bwMode="auto">
          <a:xfrm flipV="1">
            <a:off x="2105025" y="22860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43" name="Text Box 59"/>
          <p:cNvSpPr txBox="1">
            <a:spLocks noChangeArrowheads="1"/>
          </p:cNvSpPr>
          <p:nvPr/>
        </p:nvSpPr>
        <p:spPr bwMode="auto">
          <a:xfrm>
            <a:off x="3429000" y="22098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2a</a:t>
            </a:r>
          </a:p>
        </p:txBody>
      </p:sp>
      <p:graphicFrame>
        <p:nvGraphicFramePr>
          <p:cNvPr id="16444" name="Object 60"/>
          <p:cNvGraphicFramePr>
            <a:graphicFrameLocks noChangeAspect="1"/>
          </p:cNvGraphicFramePr>
          <p:nvPr/>
        </p:nvGraphicFramePr>
        <p:xfrm>
          <a:off x="5210175" y="3394075"/>
          <a:ext cx="363537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Equation" r:id="rId4" imgW="2120760" imgH="393480" progId="Equation.3">
                  <p:embed/>
                </p:oleObj>
              </mc:Choice>
              <mc:Fallback>
                <p:oleObj name="Equation" r:id="rId4" imgW="2120760" imgH="393480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0175" y="3394075"/>
                        <a:ext cx="3635375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45" name="Text Box 61"/>
          <p:cNvSpPr txBox="1">
            <a:spLocks noChangeArrowheads="1"/>
          </p:cNvSpPr>
          <p:nvPr/>
        </p:nvSpPr>
        <p:spPr bwMode="auto">
          <a:xfrm>
            <a:off x="152400" y="3581400"/>
            <a:ext cx="501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Equation of motion for atoms on even positions</a:t>
            </a:r>
            <a:r>
              <a:rPr lang="en-US"/>
              <a:t>:</a:t>
            </a:r>
          </a:p>
        </p:txBody>
      </p:sp>
      <p:sp>
        <p:nvSpPr>
          <p:cNvPr id="16446" name="Text Box 62"/>
          <p:cNvSpPr txBox="1">
            <a:spLocks noChangeArrowheads="1"/>
          </p:cNvSpPr>
          <p:nvPr/>
        </p:nvSpPr>
        <p:spPr bwMode="auto">
          <a:xfrm>
            <a:off x="152400" y="4648200"/>
            <a:ext cx="501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Equation of motion for atoms on even positions</a:t>
            </a:r>
            <a:r>
              <a:rPr lang="en-US"/>
              <a:t>:</a:t>
            </a:r>
          </a:p>
        </p:txBody>
      </p:sp>
      <p:graphicFrame>
        <p:nvGraphicFramePr>
          <p:cNvPr id="16447" name="Object 63"/>
          <p:cNvGraphicFramePr>
            <a:graphicFrameLocks noChangeAspect="1"/>
          </p:cNvGraphicFramePr>
          <p:nvPr/>
        </p:nvGraphicFramePr>
        <p:xfrm>
          <a:off x="5149850" y="4460875"/>
          <a:ext cx="391795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Equation" r:id="rId6" imgW="2286000" imgH="393480" progId="Equation.3">
                  <p:embed/>
                </p:oleObj>
              </mc:Choice>
              <mc:Fallback>
                <p:oleObj name="Equation" r:id="rId6" imgW="2286000" imgH="393480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9850" y="4460875"/>
                        <a:ext cx="391795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64"/>
          <p:cNvGrpSpPr>
            <a:grpSpLocks/>
          </p:cNvGrpSpPr>
          <p:nvPr/>
        </p:nvGrpSpPr>
        <p:grpSpPr bwMode="auto">
          <a:xfrm>
            <a:off x="1676400" y="5457825"/>
            <a:ext cx="1765300" cy="447675"/>
            <a:chOff x="1056" y="3456"/>
            <a:chExt cx="1112" cy="282"/>
          </a:xfrm>
        </p:grpSpPr>
        <p:sp>
          <p:nvSpPr>
            <p:cNvPr id="11303" name="Rectangle 65"/>
            <p:cNvSpPr>
              <a:spLocks noChangeArrowheads="1"/>
            </p:cNvSpPr>
            <p:nvPr/>
          </p:nvSpPr>
          <p:spPr bwMode="auto">
            <a:xfrm>
              <a:off x="1380" y="3456"/>
              <a:ext cx="144" cy="282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269" name="Object 66"/>
            <p:cNvGraphicFramePr>
              <a:graphicFrameLocks noChangeAspect="1"/>
            </p:cNvGraphicFramePr>
            <p:nvPr/>
          </p:nvGraphicFramePr>
          <p:xfrm>
            <a:off x="1056" y="3456"/>
            <a:ext cx="1112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6" name="Equation" r:id="rId8" imgW="1384200" imgH="279360" progId="Equation.3">
                    <p:embed/>
                  </p:oleObj>
                </mc:Choice>
                <mc:Fallback>
                  <p:oleObj name="Equation" r:id="rId8" imgW="1384200" imgH="279360" progId="Equation.3">
                    <p:embed/>
                    <p:pic>
                      <p:nvPicPr>
                        <p:cNvPr id="0" name="Object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3456"/>
                          <a:ext cx="1112" cy="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451" name="Text Box 67"/>
          <p:cNvSpPr txBox="1">
            <a:spLocks noChangeArrowheads="1"/>
          </p:cNvSpPr>
          <p:nvPr/>
        </p:nvSpPr>
        <p:spPr bwMode="auto">
          <a:xfrm>
            <a:off x="152400" y="550545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Solution with:</a:t>
            </a:r>
          </a:p>
        </p:txBody>
      </p:sp>
      <p:grpSp>
        <p:nvGrpSpPr>
          <p:cNvPr id="17" name="Group 68"/>
          <p:cNvGrpSpPr>
            <a:grpSpLocks/>
          </p:cNvGrpSpPr>
          <p:nvPr/>
        </p:nvGrpSpPr>
        <p:grpSpPr bwMode="auto">
          <a:xfrm>
            <a:off x="5384800" y="5448300"/>
            <a:ext cx="2235200" cy="447675"/>
            <a:chOff x="1040" y="3432"/>
            <a:chExt cx="1408" cy="282"/>
          </a:xfrm>
        </p:grpSpPr>
        <p:sp>
          <p:nvSpPr>
            <p:cNvPr id="11302" name="Rectangle 69"/>
            <p:cNvSpPr>
              <a:spLocks noChangeArrowheads="1"/>
            </p:cNvSpPr>
            <p:nvPr/>
          </p:nvSpPr>
          <p:spPr bwMode="auto">
            <a:xfrm>
              <a:off x="1470" y="3432"/>
              <a:ext cx="144" cy="282"/>
            </a:xfrm>
            <a:prstGeom prst="rect">
              <a:avLst/>
            </a:prstGeom>
            <a:solidFill>
              <a:srgbClr val="0000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268" name="Object 70"/>
            <p:cNvGraphicFramePr>
              <a:graphicFrameLocks noChangeAspect="1"/>
            </p:cNvGraphicFramePr>
            <p:nvPr/>
          </p:nvGraphicFramePr>
          <p:xfrm>
            <a:off x="1040" y="3435"/>
            <a:ext cx="1408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7" name="Equation" r:id="rId10" imgW="1752480" imgH="279360" progId="Equation.3">
                    <p:embed/>
                  </p:oleObj>
                </mc:Choice>
                <mc:Fallback>
                  <p:oleObj name="Equation" r:id="rId10" imgW="1752480" imgH="279360" progId="Equation.3">
                    <p:embed/>
                    <p:pic>
                      <p:nvPicPr>
                        <p:cNvPr id="0" name="Object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0" y="3435"/>
                          <a:ext cx="1408" cy="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455" name="Text Box 71"/>
          <p:cNvSpPr txBox="1">
            <a:spLocks noChangeArrowheads="1"/>
          </p:cNvSpPr>
          <p:nvPr/>
        </p:nvSpPr>
        <p:spPr bwMode="auto">
          <a:xfrm>
            <a:off x="4006850" y="55245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6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1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1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1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1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1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16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6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6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16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 animBg="1"/>
      <p:bldP spid="16388" grpId="0"/>
      <p:bldP spid="16389" grpId="0"/>
      <p:bldP spid="16390" grpId="0" animBg="1"/>
      <p:bldP spid="16391" grpId="0" animBg="1"/>
      <p:bldP spid="16392" grpId="0" animBg="1"/>
      <p:bldP spid="16393" grpId="0" animBg="1"/>
      <p:bldP spid="16394" grpId="0" animBg="1"/>
      <p:bldP spid="16395" grpId="0" animBg="1"/>
      <p:bldP spid="16396" grpId="0" animBg="1"/>
      <p:bldP spid="16397" grpId="0" animBg="1"/>
      <p:bldP spid="16398" grpId="0"/>
      <p:bldP spid="16399" grpId="0"/>
      <p:bldP spid="16400" grpId="0"/>
      <p:bldP spid="16401" grpId="0"/>
      <p:bldP spid="16402" grpId="0"/>
      <p:bldP spid="16433" grpId="0" animBg="1"/>
      <p:bldP spid="16434" grpId="0" animBg="1"/>
      <p:bldP spid="16440" grpId="0" animBg="1"/>
      <p:bldP spid="16441" grpId="0" animBg="1"/>
      <p:bldP spid="16442" grpId="0" animBg="1"/>
      <p:bldP spid="16442" grpId="1" animBg="1"/>
      <p:bldP spid="16443" grpId="0"/>
      <p:bldP spid="16445" grpId="0"/>
      <p:bldP spid="16446" grpId="0"/>
      <p:bldP spid="16451" grpId="0"/>
      <p:bldP spid="164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53" name="Picture 45" descr="Phononendispersio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2290763"/>
            <a:ext cx="41910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3181350" y="4000500"/>
            <a:ext cx="990600" cy="914400"/>
          </a:xfrm>
          <a:prstGeom prst="downArrowCallout">
            <a:avLst>
              <a:gd name="adj1" fmla="val 27083"/>
              <a:gd name="adj2" fmla="val 27083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6553200" y="0"/>
            <a:ext cx="1981200" cy="1295400"/>
          </a:xfrm>
          <a:prstGeom prst="wedgeEllipseCallout">
            <a:avLst>
              <a:gd name="adj1" fmla="val -114421"/>
              <a:gd name="adj2" fmla="val 414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152400" y="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76200" y="381000"/>
          <a:ext cx="25908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9" name="Equation" r:id="rId7" imgW="2273040" imgH="393480" progId="Equation.3">
                  <p:embed/>
                </p:oleObj>
              </mc:Choice>
              <mc:Fallback>
                <p:oleObj name="Equation" r:id="rId7" imgW="227304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81000"/>
                        <a:ext cx="259080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166688" y="1143000"/>
          <a:ext cx="256222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0" name="Equation" r:id="rId9" imgW="2247840" imgH="393480" progId="Equation.3">
                  <p:embed/>
                </p:oleObj>
              </mc:Choice>
              <mc:Fallback>
                <p:oleObj name="Equation" r:id="rId9" imgW="224784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1143000"/>
                        <a:ext cx="2562225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2895600" y="533400"/>
            <a:ext cx="304800" cy="1524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2924175" y="1219200"/>
            <a:ext cx="304800" cy="1524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418" name="Object 10"/>
          <p:cNvGraphicFramePr>
            <a:graphicFrameLocks noChangeAspect="1"/>
          </p:cNvGraphicFramePr>
          <p:nvPr/>
        </p:nvGraphicFramePr>
        <p:xfrm>
          <a:off x="3743325" y="358775"/>
          <a:ext cx="211296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1" name="Equation" r:id="rId11" imgW="1854000" imgH="431640" progId="Equation.3">
                  <p:embed/>
                </p:oleObj>
              </mc:Choice>
              <mc:Fallback>
                <p:oleObj name="Equation" r:id="rId11" imgW="1854000" imgH="431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325" y="358775"/>
                        <a:ext cx="2112963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9" name="Object 11"/>
          <p:cNvGraphicFramePr>
            <a:graphicFrameLocks noChangeAspect="1"/>
          </p:cNvGraphicFramePr>
          <p:nvPr/>
        </p:nvGraphicFramePr>
        <p:xfrm>
          <a:off x="3768725" y="1030288"/>
          <a:ext cx="208280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2" name="Equation" r:id="rId13" imgW="1828800" imgH="431640" progId="Equation.3">
                  <p:embed/>
                </p:oleObj>
              </mc:Choice>
              <mc:Fallback>
                <p:oleObj name="Equation" r:id="rId13" imgW="1828800" imgH="4316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8725" y="1030288"/>
                        <a:ext cx="2082800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0" name="Object 12"/>
          <p:cNvGraphicFramePr>
            <a:graphicFrameLocks noChangeAspect="1"/>
          </p:cNvGraphicFramePr>
          <p:nvPr/>
        </p:nvGraphicFramePr>
        <p:xfrm>
          <a:off x="6781800" y="304800"/>
          <a:ext cx="149066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3" name="Equation" r:id="rId15" imgW="1307880" imgH="622080" progId="Equation.3">
                  <p:embed/>
                </p:oleObj>
              </mc:Choice>
              <mc:Fallback>
                <p:oleObj name="Equation" r:id="rId15" imgW="1307880" imgH="6220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04800"/>
                        <a:ext cx="1490663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1" name="AutoShape 13"/>
          <p:cNvSpPr>
            <a:spLocks noChangeArrowheads="1"/>
          </p:cNvSpPr>
          <p:nvPr/>
        </p:nvSpPr>
        <p:spPr bwMode="auto">
          <a:xfrm>
            <a:off x="6096000" y="533400"/>
            <a:ext cx="304800" cy="1524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AutoShape 14"/>
          <p:cNvSpPr>
            <a:spLocks noChangeArrowheads="1"/>
          </p:cNvSpPr>
          <p:nvPr/>
        </p:nvSpPr>
        <p:spPr bwMode="auto">
          <a:xfrm>
            <a:off x="228600" y="23622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423" name="Object 15"/>
          <p:cNvGraphicFramePr>
            <a:graphicFrameLocks noChangeAspect="1"/>
          </p:cNvGraphicFramePr>
          <p:nvPr/>
        </p:nvGraphicFramePr>
        <p:xfrm>
          <a:off x="966788" y="2174875"/>
          <a:ext cx="28924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4" name="Equation" r:id="rId17" imgW="2539800" imgH="495000" progId="Equation.3">
                  <p:embed/>
                </p:oleObj>
              </mc:Choice>
              <mc:Fallback>
                <p:oleObj name="Equation" r:id="rId17" imgW="2539800" imgH="4950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2174875"/>
                        <a:ext cx="2892425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4" name="Object 16"/>
          <p:cNvGraphicFramePr>
            <a:graphicFrameLocks noChangeAspect="1"/>
          </p:cNvGraphicFramePr>
          <p:nvPr/>
        </p:nvGraphicFramePr>
        <p:xfrm>
          <a:off x="977900" y="3062288"/>
          <a:ext cx="3441700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5" name="Equation" r:id="rId19" imgW="3022560" imgH="469800" progId="Equation.3">
                  <p:embed/>
                </p:oleObj>
              </mc:Choice>
              <mc:Fallback>
                <p:oleObj name="Equation" r:id="rId19" imgW="3022560" imgH="469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3062288"/>
                        <a:ext cx="3441700" cy="534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5" name="Object 17"/>
          <p:cNvGraphicFramePr>
            <a:graphicFrameLocks noChangeAspect="1"/>
          </p:cNvGraphicFramePr>
          <p:nvPr/>
        </p:nvGraphicFramePr>
        <p:xfrm>
          <a:off x="1066800" y="3962400"/>
          <a:ext cx="339725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6" name="Equation" r:id="rId21" imgW="2984400" imgH="507960" progId="Equation.3">
                  <p:embed/>
                </p:oleObj>
              </mc:Choice>
              <mc:Fallback>
                <p:oleObj name="Equation" r:id="rId21" imgW="2984400" imgH="50796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962400"/>
                        <a:ext cx="3397250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6" name="Object 18"/>
          <p:cNvGraphicFramePr>
            <a:graphicFrameLocks noChangeAspect="1"/>
          </p:cNvGraphicFramePr>
          <p:nvPr/>
        </p:nvGraphicFramePr>
        <p:xfrm>
          <a:off x="3429000" y="4876800"/>
          <a:ext cx="606425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7" name="Equation" r:id="rId23" imgW="533160" imgH="279360" progId="Equation.3">
                  <p:embed/>
                </p:oleObj>
              </mc:Choice>
              <mc:Fallback>
                <p:oleObj name="Equation" r:id="rId23" imgW="533160" imgH="27936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876800"/>
                        <a:ext cx="606425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7" name="AutoShape 19"/>
          <p:cNvSpPr>
            <a:spLocks noChangeArrowheads="1"/>
          </p:cNvSpPr>
          <p:nvPr/>
        </p:nvSpPr>
        <p:spPr bwMode="auto">
          <a:xfrm>
            <a:off x="533400" y="59436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219200" y="5562600"/>
            <a:ext cx="3733800" cy="838200"/>
            <a:chOff x="768" y="3504"/>
            <a:chExt cx="2352" cy="528"/>
          </a:xfrm>
        </p:grpSpPr>
        <p:sp>
          <p:nvSpPr>
            <p:cNvPr id="12327" name="Rectangle 21"/>
            <p:cNvSpPr>
              <a:spLocks noChangeArrowheads="1"/>
            </p:cNvSpPr>
            <p:nvPr/>
          </p:nvSpPr>
          <p:spPr bwMode="auto">
            <a:xfrm>
              <a:off x="768" y="3504"/>
              <a:ext cx="2352" cy="52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2306" name="Object 22"/>
            <p:cNvGraphicFramePr>
              <a:graphicFrameLocks noChangeAspect="1"/>
            </p:cNvGraphicFramePr>
            <p:nvPr/>
          </p:nvGraphicFramePr>
          <p:xfrm>
            <a:off x="818" y="3546"/>
            <a:ext cx="2254" cy="3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18" name="Formel" r:id="rId25" imgW="2844720" imgH="545760" progId="Equation.3">
                    <p:embed/>
                  </p:oleObj>
                </mc:Choice>
                <mc:Fallback>
                  <p:oleObj name="Formel" r:id="rId25" imgW="2844720" imgH="545760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8" y="3546"/>
                          <a:ext cx="2254" cy="37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431" name="Object 23"/>
          <p:cNvGraphicFramePr>
            <a:graphicFrameLocks noChangeAspect="1"/>
          </p:cNvGraphicFramePr>
          <p:nvPr/>
        </p:nvGraphicFramePr>
        <p:xfrm>
          <a:off x="7239000" y="1676400"/>
          <a:ext cx="1206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9" name="Formel" r:id="rId27" imgW="1206360" imgH="482400" progId="Equation.DSMT4">
                  <p:embed/>
                </p:oleObj>
              </mc:Choice>
              <mc:Fallback>
                <p:oleObj name="Formel" r:id="rId27" imgW="1206360" imgH="4824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676400"/>
                        <a:ext cx="12065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Line 24"/>
          <p:cNvSpPr>
            <a:spLocks noChangeShapeType="1"/>
          </p:cNvSpPr>
          <p:nvPr/>
        </p:nvSpPr>
        <p:spPr bwMode="auto">
          <a:xfrm flipH="1">
            <a:off x="6858000" y="20574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7433" name="Object 25"/>
          <p:cNvGraphicFramePr>
            <a:graphicFrameLocks noChangeAspect="1"/>
          </p:cNvGraphicFramePr>
          <p:nvPr/>
        </p:nvGraphicFramePr>
        <p:xfrm>
          <a:off x="5867400" y="5181600"/>
          <a:ext cx="260667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0" name="Formel" r:id="rId29" imgW="2997000" imgH="723600" progId="Equation.3">
                  <p:embed/>
                </p:oleObj>
              </mc:Choice>
              <mc:Fallback>
                <p:oleObj name="Formel" r:id="rId29" imgW="2997000" imgH="7236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181600"/>
                        <a:ext cx="2606675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4" name="Object 26"/>
          <p:cNvGraphicFramePr>
            <a:graphicFrameLocks noChangeAspect="1"/>
          </p:cNvGraphicFramePr>
          <p:nvPr/>
        </p:nvGraphicFramePr>
        <p:xfrm>
          <a:off x="5943600" y="6019800"/>
          <a:ext cx="827088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1" name="Formel" r:id="rId31" imgW="952200" imgH="596880" progId="Equation.3">
                  <p:embed/>
                </p:oleObj>
              </mc:Choice>
              <mc:Fallback>
                <p:oleObj name="Formel" r:id="rId31" imgW="952200" imgH="59688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6019800"/>
                        <a:ext cx="827088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6781800" y="6019800"/>
            <a:ext cx="1136650" cy="442913"/>
            <a:chOff x="4272" y="3792"/>
            <a:chExt cx="716" cy="279"/>
          </a:xfrm>
        </p:grpSpPr>
        <p:sp>
          <p:nvSpPr>
            <p:cNvPr id="12326" name="Text Box 28"/>
            <p:cNvSpPr txBox="1">
              <a:spLocks noChangeArrowheads="1"/>
            </p:cNvSpPr>
            <p:nvPr/>
          </p:nvSpPr>
          <p:spPr bwMode="auto">
            <a:xfrm>
              <a:off x="4272" y="3840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,</a:t>
              </a:r>
            </a:p>
          </p:txBody>
        </p:sp>
        <p:graphicFrame>
          <p:nvGraphicFramePr>
            <p:cNvPr id="12305" name="Object 29"/>
            <p:cNvGraphicFramePr>
              <a:graphicFrameLocks noChangeAspect="1"/>
            </p:cNvGraphicFramePr>
            <p:nvPr/>
          </p:nvGraphicFramePr>
          <p:xfrm>
            <a:off x="4474" y="3792"/>
            <a:ext cx="514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22" name="Formel" r:id="rId33" imgW="939600" imgH="596880" progId="Equation.3">
                    <p:embed/>
                  </p:oleObj>
                </mc:Choice>
                <mc:Fallback>
                  <p:oleObj name="Formel" r:id="rId33" imgW="939600" imgH="596880" progId="Equation.3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4" y="3792"/>
                          <a:ext cx="514" cy="2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438" name="Line 30"/>
          <p:cNvSpPr>
            <a:spLocks noChangeShapeType="1"/>
          </p:cNvSpPr>
          <p:nvPr/>
        </p:nvSpPr>
        <p:spPr bwMode="auto">
          <a:xfrm flipH="1">
            <a:off x="6019800" y="22098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7439" name="Object 31"/>
          <p:cNvGraphicFramePr>
            <a:graphicFrameLocks noChangeAspect="1"/>
          </p:cNvGraphicFramePr>
          <p:nvPr/>
        </p:nvGraphicFramePr>
        <p:xfrm>
          <a:off x="5867400" y="1676400"/>
          <a:ext cx="827088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3" name="Formel" r:id="rId35" imgW="952200" imgH="596880" progId="Equation.3">
                  <p:embed/>
                </p:oleObj>
              </mc:Choice>
              <mc:Fallback>
                <p:oleObj name="Formel" r:id="rId35" imgW="952200" imgH="59688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676400"/>
                        <a:ext cx="827088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40" name="Line 32"/>
          <p:cNvSpPr>
            <a:spLocks noChangeShapeType="1"/>
          </p:cNvSpPr>
          <p:nvPr/>
        </p:nvSpPr>
        <p:spPr bwMode="auto">
          <a:xfrm>
            <a:off x="5410200" y="32766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7441" name="Object 33"/>
          <p:cNvGraphicFramePr>
            <a:graphicFrameLocks noChangeAspect="1"/>
          </p:cNvGraphicFramePr>
          <p:nvPr/>
        </p:nvGraphicFramePr>
        <p:xfrm>
          <a:off x="4648200" y="2971800"/>
          <a:ext cx="81597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4" name="Formel" r:id="rId36" imgW="939600" imgH="596880" progId="Equation.3">
                  <p:embed/>
                </p:oleObj>
              </mc:Choice>
              <mc:Fallback>
                <p:oleObj name="Formel" r:id="rId36" imgW="939600" imgH="59688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971800"/>
                        <a:ext cx="815975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5791200" y="4673600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2</a:t>
            </a:r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7467600" y="4660900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2</a:t>
            </a:r>
          </a:p>
        </p:txBody>
      </p:sp>
      <p:sp>
        <p:nvSpPr>
          <p:cNvPr id="12323" name="Rectangle 36"/>
          <p:cNvSpPr>
            <a:spLocks noChangeArrowheads="1"/>
          </p:cNvSpPr>
          <p:nvPr/>
        </p:nvSpPr>
        <p:spPr bwMode="auto">
          <a:xfrm>
            <a:off x="4978400" y="4749800"/>
            <a:ext cx="1524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4" name="Rectangle 37"/>
          <p:cNvSpPr>
            <a:spLocks noChangeArrowheads="1"/>
          </p:cNvSpPr>
          <p:nvPr/>
        </p:nvSpPr>
        <p:spPr bwMode="auto">
          <a:xfrm>
            <a:off x="8407400" y="4724400"/>
            <a:ext cx="1524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4953000" y="1447800"/>
            <a:ext cx="42560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400" b="1">
                <a:solidFill>
                  <a:schemeClr val="accent2"/>
                </a:solidFill>
              </a:rPr>
              <a:t>Click on the picture to start the animation M-&gt;m</a:t>
            </a:r>
          </a:p>
          <a:p>
            <a:r>
              <a:rPr lang="en-US" sz="1400" b="1">
                <a:solidFill>
                  <a:schemeClr val="accent2"/>
                </a:solidFill>
              </a:rPr>
              <a:t> note wrong axis in the movie</a:t>
            </a:r>
          </a:p>
        </p:txBody>
      </p:sp>
      <p:graphicFrame>
        <p:nvGraphicFramePr>
          <p:cNvPr id="17447" name="Object 39"/>
          <p:cNvGraphicFramePr>
            <a:graphicFrameLocks noChangeAspect="1"/>
          </p:cNvGraphicFramePr>
          <p:nvPr/>
        </p:nvGraphicFramePr>
        <p:xfrm>
          <a:off x="5213350" y="5270500"/>
          <a:ext cx="533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5" name="Equation" r:id="rId37" imgW="533160" imgH="393480" progId="Equation.3">
                  <p:embed/>
                </p:oleObj>
              </mc:Choice>
              <mc:Fallback>
                <p:oleObj name="Equation" r:id="rId37" imgW="533160" imgH="39348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5270500"/>
                        <a:ext cx="5334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2" grpId="0" animBg="1"/>
      <p:bldP spid="17413" grpId="0" animBg="1"/>
      <p:bldP spid="17416" grpId="0" animBg="1"/>
      <p:bldP spid="17417" grpId="0" animBg="1"/>
      <p:bldP spid="17421" grpId="0" animBg="1"/>
      <p:bldP spid="17422" grpId="0" animBg="1"/>
      <p:bldP spid="17427" grpId="0" animBg="1"/>
      <p:bldP spid="17432" grpId="0" animBg="1"/>
      <p:bldP spid="17432" grpId="1" animBg="1"/>
      <p:bldP spid="17438" grpId="0" animBg="1"/>
      <p:bldP spid="17438" grpId="1" animBg="1"/>
      <p:bldP spid="17440" grpId="0" animBg="1"/>
      <p:bldP spid="17440" grpId="1" animBg="1"/>
      <p:bldP spid="17442" grpId="0"/>
      <p:bldP spid="17443" grpId="0"/>
      <p:bldP spid="174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4000" y="381000"/>
            <a:ext cx="304800" cy="1079500"/>
            <a:chOff x="160" y="240"/>
            <a:chExt cx="192" cy="680"/>
          </a:xfrm>
        </p:grpSpPr>
        <p:sp>
          <p:nvSpPr>
            <p:cNvPr id="13356" name="Rectangle 3"/>
            <p:cNvSpPr>
              <a:spLocks noChangeArrowheads="1"/>
            </p:cNvSpPr>
            <p:nvPr/>
          </p:nvSpPr>
          <p:spPr bwMode="auto">
            <a:xfrm>
              <a:off x="160" y="240"/>
              <a:ext cx="192" cy="336"/>
            </a:xfrm>
            <a:prstGeom prst="rect">
              <a:avLst/>
            </a:prstGeom>
            <a:solidFill>
              <a:schemeClr val="accent2">
                <a:alpha val="58823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7" name="Rectangle 4"/>
            <p:cNvSpPr>
              <a:spLocks noChangeArrowheads="1"/>
            </p:cNvSpPr>
            <p:nvPr/>
          </p:nvSpPr>
          <p:spPr bwMode="auto">
            <a:xfrm>
              <a:off x="160" y="584"/>
              <a:ext cx="192" cy="336"/>
            </a:xfrm>
            <a:prstGeom prst="rect">
              <a:avLst/>
            </a:prstGeom>
            <a:solidFill>
              <a:srgbClr val="FF0000">
                <a:alpha val="58823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2838450" y="20574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3448050" y="12192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4794250" y="1905000"/>
            <a:ext cx="3810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3219450" y="2362200"/>
            <a:ext cx="3810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3968750" y="2362200"/>
            <a:ext cx="3810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4362450" y="13716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5353050" y="25146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5734050" y="1600200"/>
            <a:ext cx="3810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6343650" y="28956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6572250" y="1752600"/>
            <a:ext cx="3810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Oval 15"/>
          <p:cNvSpPr>
            <a:spLocks noChangeArrowheads="1"/>
          </p:cNvSpPr>
          <p:nvPr/>
        </p:nvSpPr>
        <p:spPr bwMode="auto">
          <a:xfrm>
            <a:off x="7194550" y="2032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914650" y="1066800"/>
            <a:ext cx="4953000" cy="2133600"/>
            <a:chOff x="1488" y="672"/>
            <a:chExt cx="3120" cy="1344"/>
          </a:xfrm>
        </p:grpSpPr>
        <p:sp>
          <p:nvSpPr>
            <p:cNvPr id="13354" name="Freeform 17"/>
            <p:cNvSpPr>
              <a:spLocks/>
            </p:cNvSpPr>
            <p:nvPr/>
          </p:nvSpPr>
          <p:spPr bwMode="auto">
            <a:xfrm>
              <a:off x="1488" y="672"/>
              <a:ext cx="2928" cy="1344"/>
            </a:xfrm>
            <a:custGeom>
              <a:avLst/>
              <a:gdLst>
                <a:gd name="T0" fmla="*/ 0 w 726"/>
                <a:gd name="T1" fmla="*/ 265 h 514"/>
                <a:gd name="T2" fmla="*/ 181 w 726"/>
                <a:gd name="T3" fmla="*/ 38 h 514"/>
                <a:gd name="T4" fmla="*/ 499 w 726"/>
                <a:gd name="T5" fmla="*/ 491 h 514"/>
                <a:gd name="T6" fmla="*/ 726 w 726"/>
                <a:gd name="T7" fmla="*/ 174 h 5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6"/>
                <a:gd name="T13" fmla="*/ 0 h 514"/>
                <a:gd name="T14" fmla="*/ 726 w 726"/>
                <a:gd name="T15" fmla="*/ 514 h 5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6" h="514">
                  <a:moveTo>
                    <a:pt x="0" y="265"/>
                  </a:moveTo>
                  <a:cubicBezTo>
                    <a:pt x="49" y="132"/>
                    <a:pt x="98" y="0"/>
                    <a:pt x="181" y="38"/>
                  </a:cubicBezTo>
                  <a:cubicBezTo>
                    <a:pt x="264" y="76"/>
                    <a:pt x="408" y="468"/>
                    <a:pt x="499" y="491"/>
                  </a:cubicBezTo>
                  <a:cubicBezTo>
                    <a:pt x="590" y="514"/>
                    <a:pt x="688" y="227"/>
                    <a:pt x="726" y="174"/>
                  </a:cubicBezTo>
                </a:path>
              </a:pathLst>
            </a:custGeom>
            <a:noFill/>
            <a:ln w="38100" cap="flat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Rectangle 18"/>
            <p:cNvSpPr>
              <a:spLocks noChangeArrowheads="1"/>
            </p:cNvSpPr>
            <p:nvPr/>
          </p:nvSpPr>
          <p:spPr bwMode="auto">
            <a:xfrm>
              <a:off x="4320" y="960"/>
              <a:ext cx="28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51" name="Line 19"/>
          <p:cNvSpPr>
            <a:spLocks noChangeShapeType="1"/>
          </p:cNvSpPr>
          <p:nvPr/>
        </p:nvSpPr>
        <p:spPr bwMode="auto">
          <a:xfrm>
            <a:off x="2914650" y="1524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>
            <a:off x="2914650" y="2133600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 rot="-5400000">
            <a:off x="1399382" y="1134268"/>
            <a:ext cx="233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Atomic Displacement</a:t>
            </a: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7258050" y="381000"/>
            <a:ext cx="135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Optic Mode</a:t>
            </a:r>
          </a:p>
        </p:txBody>
      </p:sp>
      <p:graphicFrame>
        <p:nvGraphicFramePr>
          <p:cNvPr id="18455" name="Object 23"/>
          <p:cNvGraphicFramePr>
            <a:graphicFrameLocks noChangeAspect="1"/>
          </p:cNvGraphicFramePr>
          <p:nvPr/>
        </p:nvGraphicFramePr>
        <p:xfrm>
          <a:off x="304800" y="609600"/>
          <a:ext cx="144780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Equation" r:id="rId4" imgW="914400" imgH="393480" progId="Equation.3">
                  <p:embed/>
                </p:oleObj>
              </mc:Choice>
              <mc:Fallback>
                <p:oleObj name="Equation" r:id="rId4" imgW="914400" imgH="3934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09600"/>
                        <a:ext cx="1447800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6" name="Oval 24"/>
          <p:cNvSpPr>
            <a:spLocks noChangeArrowheads="1"/>
          </p:cNvSpPr>
          <p:nvPr/>
        </p:nvSpPr>
        <p:spPr bwMode="auto">
          <a:xfrm>
            <a:off x="2819400" y="54102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Oval 25"/>
          <p:cNvSpPr>
            <a:spLocks noChangeArrowheads="1"/>
          </p:cNvSpPr>
          <p:nvPr/>
        </p:nvSpPr>
        <p:spPr bwMode="auto">
          <a:xfrm>
            <a:off x="3429000" y="4572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Oval 26"/>
          <p:cNvSpPr>
            <a:spLocks noChangeArrowheads="1"/>
          </p:cNvSpPr>
          <p:nvPr/>
        </p:nvSpPr>
        <p:spPr bwMode="auto">
          <a:xfrm>
            <a:off x="4775200" y="5257800"/>
            <a:ext cx="3810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Oval 27"/>
          <p:cNvSpPr>
            <a:spLocks noChangeArrowheads="1"/>
          </p:cNvSpPr>
          <p:nvPr/>
        </p:nvSpPr>
        <p:spPr bwMode="auto">
          <a:xfrm>
            <a:off x="3048000" y="4876800"/>
            <a:ext cx="3810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Oval 28"/>
          <p:cNvSpPr>
            <a:spLocks noChangeArrowheads="1"/>
          </p:cNvSpPr>
          <p:nvPr/>
        </p:nvSpPr>
        <p:spPr bwMode="auto">
          <a:xfrm>
            <a:off x="3810000" y="4419600"/>
            <a:ext cx="3810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Oval 29"/>
          <p:cNvSpPr>
            <a:spLocks noChangeArrowheads="1"/>
          </p:cNvSpPr>
          <p:nvPr/>
        </p:nvSpPr>
        <p:spPr bwMode="auto">
          <a:xfrm>
            <a:off x="4343400" y="47244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Oval 30"/>
          <p:cNvSpPr>
            <a:spLocks noChangeArrowheads="1"/>
          </p:cNvSpPr>
          <p:nvPr/>
        </p:nvSpPr>
        <p:spPr bwMode="auto">
          <a:xfrm>
            <a:off x="5334000" y="58674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Oval 31"/>
          <p:cNvSpPr>
            <a:spLocks noChangeArrowheads="1"/>
          </p:cNvSpPr>
          <p:nvPr/>
        </p:nvSpPr>
        <p:spPr bwMode="auto">
          <a:xfrm>
            <a:off x="5638800" y="6096000"/>
            <a:ext cx="3810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Oval 32"/>
          <p:cNvSpPr>
            <a:spLocks noChangeArrowheads="1"/>
          </p:cNvSpPr>
          <p:nvPr/>
        </p:nvSpPr>
        <p:spPr bwMode="auto">
          <a:xfrm>
            <a:off x="6324600" y="62484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5" name="Oval 33"/>
          <p:cNvSpPr>
            <a:spLocks noChangeArrowheads="1"/>
          </p:cNvSpPr>
          <p:nvPr/>
        </p:nvSpPr>
        <p:spPr bwMode="auto">
          <a:xfrm>
            <a:off x="6781800" y="5791200"/>
            <a:ext cx="3810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6" name="Oval 34"/>
          <p:cNvSpPr>
            <a:spLocks noChangeArrowheads="1"/>
          </p:cNvSpPr>
          <p:nvPr/>
        </p:nvSpPr>
        <p:spPr bwMode="auto">
          <a:xfrm>
            <a:off x="7175500" y="53848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2895600" y="4419600"/>
            <a:ext cx="4953000" cy="2133600"/>
            <a:chOff x="1488" y="672"/>
            <a:chExt cx="3120" cy="1344"/>
          </a:xfrm>
        </p:grpSpPr>
        <p:sp>
          <p:nvSpPr>
            <p:cNvPr id="13352" name="Freeform 36"/>
            <p:cNvSpPr>
              <a:spLocks/>
            </p:cNvSpPr>
            <p:nvPr/>
          </p:nvSpPr>
          <p:spPr bwMode="auto">
            <a:xfrm>
              <a:off x="1488" y="672"/>
              <a:ext cx="2928" cy="1344"/>
            </a:xfrm>
            <a:custGeom>
              <a:avLst/>
              <a:gdLst>
                <a:gd name="T0" fmla="*/ 0 w 726"/>
                <a:gd name="T1" fmla="*/ 265 h 514"/>
                <a:gd name="T2" fmla="*/ 181 w 726"/>
                <a:gd name="T3" fmla="*/ 38 h 514"/>
                <a:gd name="T4" fmla="*/ 499 w 726"/>
                <a:gd name="T5" fmla="*/ 491 h 514"/>
                <a:gd name="T6" fmla="*/ 726 w 726"/>
                <a:gd name="T7" fmla="*/ 174 h 5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6"/>
                <a:gd name="T13" fmla="*/ 0 h 514"/>
                <a:gd name="T14" fmla="*/ 726 w 726"/>
                <a:gd name="T15" fmla="*/ 514 h 5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6" h="514">
                  <a:moveTo>
                    <a:pt x="0" y="265"/>
                  </a:moveTo>
                  <a:cubicBezTo>
                    <a:pt x="49" y="132"/>
                    <a:pt x="98" y="0"/>
                    <a:pt x="181" y="38"/>
                  </a:cubicBezTo>
                  <a:cubicBezTo>
                    <a:pt x="264" y="76"/>
                    <a:pt x="408" y="468"/>
                    <a:pt x="499" y="491"/>
                  </a:cubicBezTo>
                  <a:cubicBezTo>
                    <a:pt x="590" y="514"/>
                    <a:pt x="688" y="227"/>
                    <a:pt x="726" y="174"/>
                  </a:cubicBezTo>
                </a:path>
              </a:pathLst>
            </a:custGeom>
            <a:noFill/>
            <a:ln w="38100" cap="flat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3" name="Rectangle 37"/>
            <p:cNvSpPr>
              <a:spLocks noChangeArrowheads="1"/>
            </p:cNvSpPr>
            <p:nvPr/>
          </p:nvSpPr>
          <p:spPr bwMode="auto">
            <a:xfrm>
              <a:off x="4320" y="960"/>
              <a:ext cx="28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70" name="Line 38"/>
          <p:cNvSpPr>
            <a:spLocks noChangeShapeType="1"/>
          </p:cNvSpPr>
          <p:nvPr/>
        </p:nvSpPr>
        <p:spPr bwMode="auto">
          <a:xfrm>
            <a:off x="2895600" y="41148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1" name="Line 39"/>
          <p:cNvSpPr>
            <a:spLocks noChangeShapeType="1"/>
          </p:cNvSpPr>
          <p:nvPr/>
        </p:nvSpPr>
        <p:spPr bwMode="auto">
          <a:xfrm>
            <a:off x="2895600" y="5486400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72" name="Text Box 40"/>
          <p:cNvSpPr txBox="1">
            <a:spLocks noChangeArrowheads="1"/>
          </p:cNvSpPr>
          <p:nvPr/>
        </p:nvSpPr>
        <p:spPr bwMode="auto">
          <a:xfrm rot="-5400000">
            <a:off x="1304132" y="5096668"/>
            <a:ext cx="233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Atomic Displacement</a:t>
            </a:r>
          </a:p>
        </p:txBody>
      </p:sp>
      <p:sp>
        <p:nvSpPr>
          <p:cNvPr id="18473" name="Text Box 41"/>
          <p:cNvSpPr txBox="1">
            <a:spLocks noChangeArrowheads="1"/>
          </p:cNvSpPr>
          <p:nvPr/>
        </p:nvSpPr>
        <p:spPr bwMode="auto">
          <a:xfrm>
            <a:off x="7086600" y="4267200"/>
            <a:ext cx="168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Acoustic Mode</a:t>
            </a:r>
          </a:p>
        </p:txBody>
      </p:sp>
      <p:graphicFrame>
        <p:nvGraphicFramePr>
          <p:cNvPr id="18474" name="Object 42"/>
          <p:cNvGraphicFramePr>
            <a:graphicFrameLocks noChangeAspect="1"/>
          </p:cNvGraphicFramePr>
          <p:nvPr/>
        </p:nvGraphicFramePr>
        <p:xfrm>
          <a:off x="457200" y="4419600"/>
          <a:ext cx="122555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Equation" r:id="rId6" imgW="774360" imgH="393480" progId="Equation.3">
                  <p:embed/>
                </p:oleObj>
              </mc:Choice>
              <mc:Fallback>
                <p:oleObj name="Equation" r:id="rId6" imgW="774360" imgH="39348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419600"/>
                        <a:ext cx="1225550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75" name="AutoShape 43">
            <a:hlinkClick r:id="rId8" highlightClick="1"/>
          </p:cNvPr>
          <p:cNvSpPr>
            <a:spLocks noChangeArrowheads="1"/>
          </p:cNvSpPr>
          <p:nvPr/>
        </p:nvSpPr>
        <p:spPr bwMode="auto">
          <a:xfrm>
            <a:off x="228600" y="3200400"/>
            <a:ext cx="457200" cy="381000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6" name="Line 44"/>
          <p:cNvSpPr>
            <a:spLocks noChangeShapeType="1"/>
          </p:cNvSpPr>
          <p:nvPr/>
        </p:nvSpPr>
        <p:spPr bwMode="auto">
          <a:xfrm flipH="1">
            <a:off x="762000" y="34290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77" name="Text Box 45"/>
          <p:cNvSpPr txBox="1">
            <a:spLocks noChangeArrowheads="1"/>
          </p:cNvSpPr>
          <p:nvPr/>
        </p:nvSpPr>
        <p:spPr bwMode="auto">
          <a:xfrm>
            <a:off x="746125" y="3108325"/>
            <a:ext cx="195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Click for animations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18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38" grpId="0" animBg="1"/>
      <p:bldP spid="18439" grpId="0" animBg="1"/>
      <p:bldP spid="18440" grpId="0" animBg="1"/>
      <p:bldP spid="18441" grpId="0" animBg="1"/>
      <p:bldP spid="18442" grpId="0" animBg="1"/>
      <p:bldP spid="18443" grpId="0" animBg="1"/>
      <p:bldP spid="18444" grpId="0" animBg="1"/>
      <p:bldP spid="18445" grpId="0" animBg="1"/>
      <p:bldP spid="18446" grpId="0" animBg="1"/>
      <p:bldP spid="18447" grpId="0" animBg="1"/>
      <p:bldP spid="18451" grpId="0" animBg="1"/>
      <p:bldP spid="18452" grpId="0" animBg="1"/>
      <p:bldP spid="18453" grpId="0"/>
      <p:bldP spid="18454" grpId="0"/>
      <p:bldP spid="18456" grpId="0" animBg="1"/>
      <p:bldP spid="18457" grpId="0" animBg="1"/>
      <p:bldP spid="18458" grpId="0" animBg="1"/>
      <p:bldP spid="18459" grpId="0" animBg="1"/>
      <p:bldP spid="18460" grpId="0" animBg="1"/>
      <p:bldP spid="18461" grpId="0" animBg="1"/>
      <p:bldP spid="18462" grpId="0" animBg="1"/>
      <p:bldP spid="18463" grpId="0" animBg="1"/>
      <p:bldP spid="18464" grpId="0" animBg="1"/>
      <p:bldP spid="18465" grpId="0" animBg="1"/>
      <p:bldP spid="18466" grpId="0" animBg="1"/>
      <p:bldP spid="18470" grpId="0" animBg="1"/>
      <p:bldP spid="18471" grpId="0" animBg="1"/>
      <p:bldP spid="18472" grpId="0"/>
      <p:bldP spid="18473" grpId="0"/>
      <p:bldP spid="18475" grpId="0" animBg="1"/>
      <p:bldP spid="18476" grpId="0" animBg="1"/>
      <p:bldP spid="1847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447800"/>
            <a:ext cx="2590800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660650" y="152400"/>
            <a:ext cx="344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Dispersion curves of 3D crystals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81000" y="3671888"/>
            <a:ext cx="4733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Every additional atom of the primitive basis  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81000" y="685800"/>
            <a:ext cx="8518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3D crystal: clear separation into longitudinal and transverse mode only possible in</a:t>
            </a:r>
          </a:p>
          <a:p>
            <a:r>
              <a:rPr lang="en-US"/>
              <a:t>  particular symmetry directions  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00050" y="1690688"/>
            <a:ext cx="4162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Every crystal has 3 acoustic branches </a:t>
            </a: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4495800" y="1752600"/>
            <a:ext cx="457200" cy="2286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029200" y="1676400"/>
            <a:ext cx="178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sound waves </a:t>
            </a:r>
          </a:p>
          <a:p>
            <a:r>
              <a:rPr lang="en-US"/>
              <a:t>of elastic theory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01650" y="2025650"/>
            <a:ext cx="2622550" cy="641350"/>
            <a:chOff x="316" y="1276"/>
            <a:chExt cx="1652" cy="404"/>
          </a:xfrm>
        </p:grpSpPr>
        <p:sp>
          <p:nvSpPr>
            <p:cNvPr id="22551" name="Text Box 10"/>
            <p:cNvSpPr txBox="1">
              <a:spLocks noChangeArrowheads="1"/>
            </p:cNvSpPr>
            <p:nvPr/>
          </p:nvSpPr>
          <p:spPr bwMode="auto">
            <a:xfrm>
              <a:off x="316" y="1276"/>
              <a:ext cx="9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 longitudinal</a:t>
              </a:r>
            </a:p>
            <a:p>
              <a:r>
                <a:rPr lang="en-US"/>
                <a:t>2 transverse</a:t>
              </a:r>
            </a:p>
          </p:txBody>
        </p:sp>
        <p:sp>
          <p:nvSpPr>
            <p:cNvPr id="22552" name="Text Box 11"/>
            <p:cNvSpPr txBox="1">
              <a:spLocks noChangeArrowheads="1"/>
            </p:cNvSpPr>
            <p:nvPr/>
          </p:nvSpPr>
          <p:spPr bwMode="auto">
            <a:xfrm>
              <a:off x="1324" y="1353"/>
              <a:ext cx="6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acoustic</a:t>
              </a:r>
            </a:p>
          </p:txBody>
        </p:sp>
      </p:grpSp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5105400" y="37338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5476875" y="3657600"/>
            <a:ext cx="276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further 3 optical branches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5530850" y="4052888"/>
            <a:ext cx="2228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again 2 transvers</a:t>
            </a:r>
          </a:p>
          <a:p>
            <a:r>
              <a:rPr lang="en-US"/>
              <a:t>          1 longitudinal </a:t>
            </a:r>
          </a:p>
        </p:txBody>
      </p:sp>
      <p:sp>
        <p:nvSpPr>
          <p:cNvPr id="19471" name="AutoShape 15"/>
          <p:cNvSpPr>
            <a:spLocks noChangeArrowheads="1"/>
          </p:cNvSpPr>
          <p:nvPr/>
        </p:nvSpPr>
        <p:spPr bwMode="auto">
          <a:xfrm>
            <a:off x="914400" y="4572000"/>
            <a:ext cx="7848600" cy="2232025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295400" y="5003800"/>
            <a:ext cx="5953125" cy="396875"/>
            <a:chOff x="288" y="3200"/>
            <a:chExt cx="3750" cy="250"/>
          </a:xfrm>
        </p:grpSpPr>
        <p:sp>
          <p:nvSpPr>
            <p:cNvPr id="22549" name="Text Box 17"/>
            <p:cNvSpPr txBox="1">
              <a:spLocks noChangeArrowheads="1"/>
            </p:cNvSpPr>
            <p:nvPr/>
          </p:nvSpPr>
          <p:spPr bwMode="auto">
            <a:xfrm>
              <a:off x="288" y="3200"/>
              <a:ext cx="37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</a:rPr>
                <a:t>p</a:t>
              </a:r>
              <a:r>
                <a:rPr lang="en-US"/>
                <a:t> atoms/primitive unit cell (     primitive basis of p atoms):</a:t>
              </a:r>
            </a:p>
          </p:txBody>
        </p:sp>
        <p:sp>
          <p:nvSpPr>
            <p:cNvPr id="22550" name="AutoShape 18"/>
            <p:cNvSpPr>
              <a:spLocks noChangeArrowheads="1"/>
            </p:cNvSpPr>
            <p:nvPr/>
          </p:nvSpPr>
          <p:spPr bwMode="auto">
            <a:xfrm>
              <a:off x="2032" y="3288"/>
              <a:ext cx="192" cy="96"/>
            </a:xfrm>
            <a:prstGeom prst="leftRightArrow">
              <a:avLst>
                <a:gd name="adj1" fmla="val 50000"/>
                <a:gd name="adj2" fmla="val 4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75" name="AutoShape 19"/>
          <p:cNvSpPr>
            <a:spLocks noChangeArrowheads="1"/>
          </p:cNvSpPr>
          <p:nvPr/>
        </p:nvSpPr>
        <p:spPr bwMode="auto">
          <a:xfrm>
            <a:off x="1371600" y="55626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1682750" y="5486400"/>
            <a:ext cx="227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 acoustic branches 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3810000" y="5486400"/>
            <a:ext cx="278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+ 3(p-1) optical branches 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6477000" y="5486400"/>
            <a:ext cx="170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= 3p branches </a:t>
            </a:r>
          </a:p>
        </p:txBody>
      </p:sp>
      <p:sp>
        <p:nvSpPr>
          <p:cNvPr id="19479" name="AutoShape 23"/>
          <p:cNvSpPr>
            <a:spLocks noChangeArrowheads="1"/>
          </p:cNvSpPr>
          <p:nvPr/>
        </p:nvSpPr>
        <p:spPr bwMode="auto">
          <a:xfrm>
            <a:off x="1828800" y="5791200"/>
            <a:ext cx="2057400" cy="685800"/>
          </a:xfrm>
          <a:prstGeom prst="upArrowCallout">
            <a:avLst>
              <a:gd name="adj1" fmla="val 23139"/>
              <a:gd name="adj2" fmla="val 45375"/>
              <a:gd name="adj3" fmla="val 18181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1LA +2TA</a:t>
            </a:r>
          </a:p>
        </p:txBody>
      </p:sp>
      <p:sp>
        <p:nvSpPr>
          <p:cNvPr id="19480" name="AutoShape 24"/>
          <p:cNvSpPr>
            <a:spLocks noChangeArrowheads="1"/>
          </p:cNvSpPr>
          <p:nvPr/>
        </p:nvSpPr>
        <p:spPr bwMode="auto">
          <a:xfrm>
            <a:off x="4343400" y="5791200"/>
            <a:ext cx="2057400" cy="685800"/>
          </a:xfrm>
          <a:prstGeom prst="upArrowCallout">
            <a:avLst>
              <a:gd name="adj1" fmla="val 23139"/>
              <a:gd name="adj2" fmla="val 45375"/>
              <a:gd name="adj3" fmla="val 18181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(p-1)LO +2(p-1)TO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  <p:bldP spid="19461" grpId="0"/>
      <p:bldP spid="19462" grpId="0"/>
      <p:bldP spid="19463" grpId="0" animBg="1"/>
      <p:bldP spid="19464" grpId="0"/>
      <p:bldP spid="19468" grpId="0" animBg="1"/>
      <p:bldP spid="19469" grpId="0"/>
      <p:bldP spid="19470" grpId="0"/>
      <p:bldP spid="19471" grpId="0" animBg="1"/>
      <p:bldP spid="19475" grpId="0" animBg="1"/>
      <p:bldP spid="19476" grpId="0"/>
      <p:bldP spid="19477" grpId="0"/>
      <p:bldP spid="19478" grpId="0"/>
      <p:bldP spid="19479" grpId="0" animBg="1"/>
      <p:bldP spid="1948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81000" y="838200"/>
            <a:ext cx="184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Intuitive picture: 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038350" y="838200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1atom </a:t>
            </a:r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3340100" y="800100"/>
            <a:ext cx="3810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972050" y="838200"/>
            <a:ext cx="371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 translational degrees of freedom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66750" y="2819400"/>
            <a:ext cx="1447800" cy="381000"/>
            <a:chOff x="288" y="576"/>
            <a:chExt cx="912" cy="240"/>
          </a:xfrm>
        </p:grpSpPr>
        <p:sp>
          <p:nvSpPr>
            <p:cNvPr id="23585" name="Freeform 7"/>
            <p:cNvSpPr>
              <a:spLocks/>
            </p:cNvSpPr>
            <p:nvPr/>
          </p:nvSpPr>
          <p:spPr bwMode="auto">
            <a:xfrm>
              <a:off x="456" y="624"/>
              <a:ext cx="528" cy="144"/>
            </a:xfrm>
            <a:custGeom>
              <a:avLst/>
              <a:gdLst>
                <a:gd name="T0" fmla="*/ 0 w 1248"/>
                <a:gd name="T1" fmla="*/ 192 h 384"/>
                <a:gd name="T2" fmla="*/ 288 w 1248"/>
                <a:gd name="T3" fmla="*/ 192 h 384"/>
                <a:gd name="T4" fmla="*/ 432 w 1248"/>
                <a:gd name="T5" fmla="*/ 0 h 384"/>
                <a:gd name="T6" fmla="*/ 672 w 1248"/>
                <a:gd name="T7" fmla="*/ 384 h 384"/>
                <a:gd name="T8" fmla="*/ 912 w 1248"/>
                <a:gd name="T9" fmla="*/ 0 h 384"/>
                <a:gd name="T10" fmla="*/ 1056 w 1248"/>
                <a:gd name="T11" fmla="*/ 240 h 384"/>
                <a:gd name="T12" fmla="*/ 1248 w 1248"/>
                <a:gd name="T13" fmla="*/ 240 h 3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8"/>
                <a:gd name="T22" fmla="*/ 0 h 384"/>
                <a:gd name="T23" fmla="*/ 1248 w 1248"/>
                <a:gd name="T24" fmla="*/ 384 h 3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8" h="384">
                  <a:moveTo>
                    <a:pt x="0" y="192"/>
                  </a:moveTo>
                  <a:lnTo>
                    <a:pt x="288" y="192"/>
                  </a:lnTo>
                  <a:lnTo>
                    <a:pt x="432" y="0"/>
                  </a:lnTo>
                  <a:lnTo>
                    <a:pt x="672" y="384"/>
                  </a:lnTo>
                  <a:lnTo>
                    <a:pt x="912" y="0"/>
                  </a:lnTo>
                  <a:lnTo>
                    <a:pt x="1056" y="240"/>
                  </a:lnTo>
                  <a:lnTo>
                    <a:pt x="1248" y="24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Oval 8"/>
            <p:cNvSpPr>
              <a:spLocks noChangeArrowheads="1"/>
            </p:cNvSpPr>
            <p:nvPr/>
          </p:nvSpPr>
          <p:spPr bwMode="auto">
            <a:xfrm>
              <a:off x="288" y="576"/>
              <a:ext cx="240" cy="24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7" name="Oval 9"/>
            <p:cNvSpPr>
              <a:spLocks noChangeArrowheads="1"/>
            </p:cNvSpPr>
            <p:nvPr/>
          </p:nvSpPr>
          <p:spPr bwMode="auto">
            <a:xfrm>
              <a:off x="960" y="576"/>
              <a:ext cx="240" cy="24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266950" y="2833688"/>
            <a:ext cx="5568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3+3=6 degrees of freedom=3 translations+</a:t>
            </a:r>
            <a:r>
              <a:rPr lang="en-US">
                <a:solidFill>
                  <a:srgbClr val="FF0000"/>
                </a:solidFill>
              </a:rPr>
              <a:t>2rotations 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5181600" y="3214688"/>
            <a:ext cx="1320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+1vibraton </a:t>
            </a:r>
          </a:p>
        </p:txBody>
      </p:sp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038600"/>
            <a:ext cx="1844675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2209800" y="4967288"/>
            <a:ext cx="192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Solid: </a:t>
            </a:r>
            <a:r>
              <a:rPr lang="en-US">
                <a:solidFill>
                  <a:schemeClr val="accent2"/>
                </a:solidFill>
              </a:rPr>
              <a:t>p </a:t>
            </a:r>
            <a:r>
              <a:rPr lang="en-US"/>
              <a:t>N atoms 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819400" y="5486400"/>
            <a:ext cx="3206750" cy="838200"/>
            <a:chOff x="1776" y="3456"/>
            <a:chExt cx="2020" cy="528"/>
          </a:xfrm>
        </p:grpSpPr>
        <p:sp>
          <p:nvSpPr>
            <p:cNvPr id="23583" name="AutoShape 15"/>
            <p:cNvSpPr>
              <a:spLocks noChangeArrowheads="1"/>
            </p:cNvSpPr>
            <p:nvPr/>
          </p:nvSpPr>
          <p:spPr bwMode="auto">
            <a:xfrm>
              <a:off x="1776" y="3456"/>
              <a:ext cx="2016" cy="528"/>
            </a:xfrm>
            <a:prstGeom prst="upArrowCallout">
              <a:avLst>
                <a:gd name="adj1" fmla="val 53030"/>
                <a:gd name="adj2" fmla="val 47727"/>
                <a:gd name="adj3" fmla="val 21213"/>
                <a:gd name="adj4" fmla="val 6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4" name="Text Box 16"/>
            <p:cNvSpPr txBox="1">
              <a:spLocks noChangeArrowheads="1"/>
            </p:cNvSpPr>
            <p:nvPr/>
          </p:nvSpPr>
          <p:spPr bwMode="auto">
            <a:xfrm>
              <a:off x="1872" y="3657"/>
              <a:ext cx="19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no translations, no rotations </a:t>
              </a:r>
            </a:p>
          </p:txBody>
        </p:sp>
      </p:grpSp>
      <p:sp>
        <p:nvSpPr>
          <p:cNvPr id="20497" name="AutoShape 17"/>
          <p:cNvSpPr>
            <a:spLocks noChangeArrowheads="1"/>
          </p:cNvSpPr>
          <p:nvPr/>
        </p:nvSpPr>
        <p:spPr bwMode="auto">
          <a:xfrm>
            <a:off x="4229100" y="50546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4794250" y="4953000"/>
            <a:ext cx="170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3p</a:t>
            </a:r>
            <a:r>
              <a:rPr lang="en-US"/>
              <a:t> N vibrations</a:t>
            </a:r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>
            <a:off x="3505200" y="990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4479925" y="117951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3505200" y="457200"/>
            <a:ext cx="831850" cy="533400"/>
            <a:chOff x="2208" y="288"/>
            <a:chExt cx="524" cy="336"/>
          </a:xfrm>
        </p:grpSpPr>
        <p:sp>
          <p:nvSpPr>
            <p:cNvPr id="23581" name="Line 22"/>
            <p:cNvSpPr>
              <a:spLocks noChangeShapeType="1"/>
            </p:cNvSpPr>
            <p:nvPr/>
          </p:nvSpPr>
          <p:spPr bwMode="auto">
            <a:xfrm flipV="1">
              <a:off x="2208" y="336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Text Box 23"/>
            <p:cNvSpPr txBox="1">
              <a:spLocks noChangeArrowheads="1"/>
            </p:cNvSpPr>
            <p:nvPr/>
          </p:nvSpPr>
          <p:spPr bwMode="auto">
            <a:xfrm>
              <a:off x="2544" y="288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y</a:t>
              </a: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3073400" y="152400"/>
            <a:ext cx="431800" cy="838200"/>
            <a:chOff x="1936" y="96"/>
            <a:chExt cx="272" cy="528"/>
          </a:xfrm>
        </p:grpSpPr>
        <p:sp>
          <p:nvSpPr>
            <p:cNvPr id="23579" name="Line 25"/>
            <p:cNvSpPr>
              <a:spLocks noChangeShapeType="1"/>
            </p:cNvSpPr>
            <p:nvPr/>
          </p:nvSpPr>
          <p:spPr bwMode="auto">
            <a:xfrm flipV="1">
              <a:off x="2208" y="9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Text Box 26"/>
            <p:cNvSpPr txBox="1">
              <a:spLocks noChangeArrowheads="1"/>
            </p:cNvSpPr>
            <p:nvPr/>
          </p:nvSpPr>
          <p:spPr bwMode="auto">
            <a:xfrm>
              <a:off x="1936" y="96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z</a:t>
              </a: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3429000" y="3886200"/>
            <a:ext cx="1905000" cy="762000"/>
            <a:chOff x="2160" y="2448"/>
            <a:chExt cx="1200" cy="480"/>
          </a:xfrm>
        </p:grpSpPr>
        <p:sp>
          <p:nvSpPr>
            <p:cNvPr id="23577" name="AutoShape 28"/>
            <p:cNvSpPr>
              <a:spLocks noChangeArrowheads="1"/>
            </p:cNvSpPr>
            <p:nvPr/>
          </p:nvSpPr>
          <p:spPr bwMode="auto">
            <a:xfrm>
              <a:off x="2160" y="2448"/>
              <a:ext cx="1200" cy="480"/>
            </a:xfrm>
            <a:prstGeom prst="wedgeEllipseCallout">
              <a:avLst>
                <a:gd name="adj1" fmla="val -55417"/>
                <a:gd name="adj2" fmla="val 9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3578" name="Text Box 29"/>
            <p:cNvSpPr txBox="1">
              <a:spLocks noChangeArrowheads="1"/>
            </p:cNvSpPr>
            <p:nvPr/>
          </p:nvSpPr>
          <p:spPr bwMode="auto">
            <a:xfrm>
              <a:off x="2360" y="2496"/>
              <a:ext cx="97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# of primitive </a:t>
              </a:r>
            </a:p>
            <a:p>
              <a:r>
                <a:rPr lang="en-US"/>
                <a:t>unit cells</a:t>
              </a:r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1828800" y="3276600"/>
            <a:ext cx="1166813" cy="1219200"/>
            <a:chOff x="1152" y="2064"/>
            <a:chExt cx="735" cy="768"/>
          </a:xfrm>
        </p:grpSpPr>
        <p:sp>
          <p:nvSpPr>
            <p:cNvPr id="23575" name="AutoShape 31"/>
            <p:cNvSpPr>
              <a:spLocks noChangeArrowheads="1"/>
            </p:cNvSpPr>
            <p:nvPr/>
          </p:nvSpPr>
          <p:spPr bwMode="auto">
            <a:xfrm rot="-4416628">
              <a:off x="1104" y="2112"/>
              <a:ext cx="768" cy="672"/>
            </a:xfrm>
            <a:prstGeom prst="wedgeEllipseCallout">
              <a:avLst>
                <a:gd name="adj1" fmla="val -77532"/>
                <a:gd name="adj2" fmla="val 7925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algn="ctr"/>
              <a:endParaRPr lang="en-US"/>
            </a:p>
          </p:txBody>
        </p:sp>
        <p:sp>
          <p:nvSpPr>
            <p:cNvPr id="23576" name="Text Box 32"/>
            <p:cNvSpPr txBox="1">
              <a:spLocks noChangeArrowheads="1"/>
            </p:cNvSpPr>
            <p:nvPr/>
          </p:nvSpPr>
          <p:spPr bwMode="auto">
            <a:xfrm>
              <a:off x="1160" y="2215"/>
              <a:ext cx="727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# atoms</a:t>
              </a:r>
            </a:p>
            <a:p>
              <a:r>
                <a:rPr lang="en-US" sz="1600"/>
                <a:t>in primitive</a:t>
              </a:r>
            </a:p>
            <a:p>
              <a:r>
                <a:rPr lang="en-US" sz="1600"/>
                <a:t>basis</a:t>
              </a:r>
            </a:p>
          </p:txBody>
        </p:sp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1143000" y="1981200"/>
            <a:ext cx="455613" cy="1905000"/>
            <a:chOff x="720" y="1248"/>
            <a:chExt cx="287" cy="1200"/>
          </a:xfrm>
        </p:grpSpPr>
        <p:sp>
          <p:nvSpPr>
            <p:cNvPr id="23573" name="Line 34"/>
            <p:cNvSpPr>
              <a:spLocks noChangeShapeType="1"/>
            </p:cNvSpPr>
            <p:nvPr/>
          </p:nvSpPr>
          <p:spPr bwMode="auto">
            <a:xfrm>
              <a:off x="864" y="1248"/>
              <a:ext cx="0" cy="1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Arc 35"/>
            <p:cNvSpPr>
              <a:spLocks/>
            </p:cNvSpPr>
            <p:nvPr/>
          </p:nvSpPr>
          <p:spPr bwMode="auto">
            <a:xfrm rot="16120252" flipH="1">
              <a:off x="768" y="1248"/>
              <a:ext cx="192" cy="287"/>
            </a:xfrm>
            <a:custGeom>
              <a:avLst/>
              <a:gdLst>
                <a:gd name="T0" fmla="*/ 0 w 21600"/>
                <a:gd name="T1" fmla="*/ 0 h 42990"/>
                <a:gd name="T2" fmla="*/ 27 w 21600"/>
                <a:gd name="T3" fmla="*/ 287 h 42990"/>
                <a:gd name="T4" fmla="*/ 0 w 21600"/>
                <a:gd name="T5" fmla="*/ 144 h 4299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990"/>
                <a:gd name="T11" fmla="*/ 21600 w 21600"/>
                <a:gd name="T12" fmla="*/ 42990 h 429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99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367"/>
                    <a:pt x="13670" y="41490"/>
                    <a:pt x="3007" y="42989"/>
                  </a:cubicBezTo>
                </a:path>
                <a:path w="21600" h="4299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367"/>
                    <a:pt x="13670" y="41490"/>
                    <a:pt x="3007" y="4298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0.10834 -4.44444E-6 " pathEditMode="relative" ptsTypes="AA">
                                      <p:cBhvr>
                                        <p:cTn id="3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4 -4.44444E-6 L -2.22222E-6 -4.44444E-6 " pathEditMode="relative" ptsTypes="AA">
                                      <p:cBhvr>
                                        <p:cTn id="36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0.05 -0.06666 " pathEditMode="relative" ptsTypes="AA">
                                      <p:cBhvr>
                                        <p:cTn id="4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06666 L -2.22222E-6 -4.44444E-6 " pathEditMode="relative" ptsTypes="AA">
                                      <p:cBhvr>
                                        <p:cTn id="46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2.22222E-6 -0.12222 " pathEditMode="relative" ptsTypes="AA">
                                      <p:cBhvr>
                                        <p:cTn id="5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55" presetID="0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12222 L -2.22222E-6 -4.44444E-6 " pathEditMode="relative" ptsTypes="AA">
                                      <p:cBhvr>
                                        <p:cTn id="56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  <p:bldP spid="20484" grpId="0" animBg="1"/>
      <p:bldP spid="20484" grpId="1" animBg="1"/>
      <p:bldP spid="20484" grpId="2" animBg="1"/>
      <p:bldP spid="20484" grpId="3" animBg="1"/>
      <p:bldP spid="20484" grpId="4" animBg="1"/>
      <p:bldP spid="20484" grpId="5" animBg="1"/>
      <p:bldP spid="20484" grpId="6" animBg="1"/>
      <p:bldP spid="20485" grpId="0"/>
      <p:bldP spid="20490" grpId="0"/>
      <p:bldP spid="20491" grpId="0"/>
      <p:bldP spid="20493" grpId="0"/>
      <p:bldP spid="20497" grpId="0" animBg="1"/>
      <p:bldP spid="20498" grpId="0"/>
      <p:bldP spid="20499" grpId="0" animBg="1"/>
      <p:bldP spid="2050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8347075" y="4476750"/>
            <a:ext cx="720725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507" name="Picture 3" descr="diamondlat"/>
          <p:cNvPicPr>
            <a:picLocks noChangeAspect="1" noChangeArrowheads="1"/>
          </p:cNvPicPr>
          <p:nvPr/>
        </p:nvPicPr>
        <p:blipFill>
          <a:blip r:embed="rId4" cstate="print"/>
          <a:srcRect b="14359"/>
          <a:stretch>
            <a:fillRect/>
          </a:stretch>
        </p:blipFill>
        <p:spPr bwMode="auto">
          <a:xfrm>
            <a:off x="5232400" y="304800"/>
            <a:ext cx="381635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118100" y="4572000"/>
            <a:ext cx="393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diamond lattice: fcc lattice with  basis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384925" y="3257550"/>
            <a:ext cx="1008063" cy="647700"/>
            <a:chOff x="476" y="3549"/>
            <a:chExt cx="635" cy="408"/>
          </a:xfrm>
        </p:grpSpPr>
        <p:sp>
          <p:nvSpPr>
            <p:cNvPr id="14364" name="AutoShape 6"/>
            <p:cNvSpPr>
              <a:spLocks noChangeArrowheads="1"/>
            </p:cNvSpPr>
            <p:nvPr/>
          </p:nvSpPr>
          <p:spPr bwMode="auto">
            <a:xfrm>
              <a:off x="476" y="3549"/>
              <a:ext cx="635" cy="408"/>
            </a:xfrm>
            <a:prstGeom prst="upArrowCallout">
              <a:avLst>
                <a:gd name="adj1" fmla="val 38909"/>
                <a:gd name="adj2" fmla="val 38909"/>
                <a:gd name="adj3" fmla="val 16667"/>
                <a:gd name="adj4" fmla="val 6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5" name="Rectangle 7"/>
            <p:cNvSpPr>
              <a:spLocks noChangeArrowheads="1"/>
            </p:cNvSpPr>
            <p:nvPr/>
          </p:nvSpPr>
          <p:spPr bwMode="auto">
            <a:xfrm>
              <a:off x="521" y="3702"/>
              <a:ext cx="5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(0,0,0)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310438" y="2433638"/>
            <a:ext cx="1023937" cy="1462087"/>
            <a:chOff x="1467" y="2276"/>
            <a:chExt cx="645" cy="921"/>
          </a:xfrm>
        </p:grpSpPr>
        <p:sp>
          <p:nvSpPr>
            <p:cNvPr id="14363" name="AutoShape 9"/>
            <p:cNvSpPr>
              <a:spLocks noChangeArrowheads="1"/>
            </p:cNvSpPr>
            <p:nvPr/>
          </p:nvSpPr>
          <p:spPr bwMode="auto">
            <a:xfrm rot="-2176839">
              <a:off x="1467" y="2276"/>
              <a:ext cx="502" cy="921"/>
            </a:xfrm>
            <a:prstGeom prst="upArrowCallout">
              <a:avLst>
                <a:gd name="adj1" fmla="val 12583"/>
                <a:gd name="adj2" fmla="val 17963"/>
                <a:gd name="adj3" fmla="val 35071"/>
                <a:gd name="adj4" fmla="val 4659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339" name="Object 10"/>
            <p:cNvGraphicFramePr>
              <a:graphicFrameLocks noChangeAspect="1"/>
            </p:cNvGraphicFramePr>
            <p:nvPr/>
          </p:nvGraphicFramePr>
          <p:xfrm>
            <a:off x="1613" y="2760"/>
            <a:ext cx="499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2" name="Equation" r:id="rId5" imgW="571320" imgH="393480" progId="Equation.3">
                    <p:embed/>
                  </p:oleObj>
                </mc:Choice>
                <mc:Fallback>
                  <p:oleObj name="Equation" r:id="rId5" imgW="571320" imgH="39348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3" y="2760"/>
                          <a:ext cx="499" cy="3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515" name="Object 11"/>
          <p:cNvGraphicFramePr>
            <a:graphicFrameLocks noChangeAspect="1"/>
          </p:cNvGraphicFramePr>
          <p:nvPr/>
        </p:nvGraphicFramePr>
        <p:xfrm>
          <a:off x="0" y="1447800"/>
          <a:ext cx="2586038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Photo Editor Photo" r:id="rId7" imgW="7992591" imgH="15308812" progId="">
                  <p:embed/>
                </p:oleObj>
              </mc:Choice>
              <mc:Fallback>
                <p:oleObj name="Photo Editor Photo" r:id="rId7" imgW="7992591" imgH="15308812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47800"/>
                        <a:ext cx="2586038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1524000" y="3276600"/>
            <a:ext cx="3962400" cy="914400"/>
          </a:xfrm>
          <a:prstGeom prst="leftArrowCallout">
            <a:avLst>
              <a:gd name="adj1" fmla="val 25000"/>
              <a:gd name="adj2" fmla="val 25000"/>
              <a:gd name="adj3" fmla="val 72222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L</a:t>
            </a:r>
            <a:r>
              <a:rPr lang="en-US"/>
              <a:t>ongitudinal </a:t>
            </a:r>
            <a:r>
              <a:rPr lang="en-US" b="1">
                <a:solidFill>
                  <a:srgbClr val="FF0000"/>
                </a:solidFill>
              </a:rPr>
              <a:t>A</a:t>
            </a:r>
            <a:r>
              <a:rPr lang="en-US"/>
              <a:t>coustic</a:t>
            </a:r>
          </a:p>
        </p:txBody>
      </p:sp>
      <p:sp>
        <p:nvSpPr>
          <p:cNvPr id="21517" name="AutoShape 13"/>
          <p:cNvSpPr>
            <a:spLocks noChangeArrowheads="1"/>
          </p:cNvSpPr>
          <p:nvPr/>
        </p:nvSpPr>
        <p:spPr bwMode="auto">
          <a:xfrm>
            <a:off x="1981200" y="1724025"/>
            <a:ext cx="3733800" cy="914400"/>
          </a:xfrm>
          <a:prstGeom prst="leftArrowCallout">
            <a:avLst>
              <a:gd name="adj1" fmla="val 25000"/>
              <a:gd name="adj2" fmla="val 25000"/>
              <a:gd name="adj3" fmla="val 68056"/>
              <a:gd name="adj4" fmla="val 750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L</a:t>
            </a:r>
            <a:r>
              <a:rPr lang="en-US"/>
              <a:t>ongitudinal </a:t>
            </a:r>
            <a:r>
              <a:rPr lang="en-US" b="1">
                <a:solidFill>
                  <a:srgbClr val="FF0000"/>
                </a:solidFill>
              </a:rPr>
              <a:t>O</a:t>
            </a:r>
            <a:r>
              <a:rPr lang="en-US"/>
              <a:t>ptical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143000" y="4572000"/>
            <a:ext cx="3962400" cy="1317625"/>
            <a:chOff x="720" y="2832"/>
            <a:chExt cx="2496" cy="830"/>
          </a:xfrm>
        </p:grpSpPr>
        <p:sp>
          <p:nvSpPr>
            <p:cNvPr id="14361" name="AutoShape 15"/>
            <p:cNvSpPr>
              <a:spLocks noChangeArrowheads="1"/>
            </p:cNvSpPr>
            <p:nvPr/>
          </p:nvSpPr>
          <p:spPr bwMode="auto">
            <a:xfrm>
              <a:off x="720" y="2832"/>
              <a:ext cx="2496" cy="576"/>
            </a:xfrm>
            <a:prstGeom prst="leftArrowCallout">
              <a:avLst>
                <a:gd name="adj1" fmla="val 25000"/>
                <a:gd name="adj2" fmla="val 25000"/>
                <a:gd name="adj3" fmla="val 72222"/>
                <a:gd name="adj4" fmla="val 6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T</a:t>
              </a:r>
              <a:r>
                <a:rPr lang="en-US"/>
                <a:t>ransversal </a:t>
              </a:r>
              <a:r>
                <a:rPr lang="en-US" b="1">
                  <a:solidFill>
                    <a:srgbClr val="FF0000"/>
                  </a:solidFill>
                </a:rPr>
                <a:t>A</a:t>
              </a:r>
              <a:r>
                <a:rPr lang="en-US"/>
                <a:t>coustic</a:t>
              </a:r>
            </a:p>
          </p:txBody>
        </p:sp>
        <p:sp>
          <p:nvSpPr>
            <p:cNvPr id="14362" name="Text Box 16"/>
            <p:cNvSpPr txBox="1">
              <a:spLocks noChangeArrowheads="1"/>
            </p:cNvSpPr>
            <p:nvPr/>
          </p:nvSpPr>
          <p:spPr bwMode="auto">
            <a:xfrm>
              <a:off x="1812" y="3431"/>
              <a:ext cx="9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degenerated</a:t>
              </a:r>
            </a:p>
          </p:txBody>
        </p:sp>
      </p:grp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381000" y="381000"/>
            <a:ext cx="523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Part of the phonon dispersion relation of diamond </a:t>
            </a: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362200" y="2333625"/>
            <a:ext cx="3352800" cy="942975"/>
            <a:chOff x="1488" y="1173"/>
            <a:chExt cx="2112" cy="594"/>
          </a:xfrm>
        </p:grpSpPr>
        <p:sp>
          <p:nvSpPr>
            <p:cNvPr id="14359" name="AutoShape 19"/>
            <p:cNvSpPr>
              <a:spLocks noChangeArrowheads="1"/>
            </p:cNvSpPr>
            <p:nvPr/>
          </p:nvSpPr>
          <p:spPr bwMode="auto">
            <a:xfrm>
              <a:off x="1488" y="1173"/>
              <a:ext cx="2112" cy="576"/>
            </a:xfrm>
            <a:prstGeom prst="leftArrowCallout">
              <a:avLst>
                <a:gd name="adj1" fmla="val 22917"/>
                <a:gd name="adj2" fmla="val 25000"/>
                <a:gd name="adj3" fmla="val 46173"/>
                <a:gd name="adj4" fmla="val 8432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T</a:t>
              </a:r>
              <a:r>
                <a:rPr lang="en-US"/>
                <a:t>ransversal </a:t>
              </a:r>
              <a:r>
                <a:rPr lang="en-US" b="1">
                  <a:solidFill>
                    <a:srgbClr val="FF0000"/>
                  </a:solidFill>
                </a:rPr>
                <a:t>O</a:t>
              </a:r>
              <a:r>
                <a:rPr lang="en-US"/>
                <a:t>ptical</a:t>
              </a:r>
            </a:p>
          </p:txBody>
        </p:sp>
        <p:sp>
          <p:nvSpPr>
            <p:cNvPr id="14360" name="Text Box 20"/>
            <p:cNvSpPr txBox="1">
              <a:spLocks noChangeArrowheads="1"/>
            </p:cNvSpPr>
            <p:nvPr/>
          </p:nvSpPr>
          <p:spPr bwMode="auto">
            <a:xfrm>
              <a:off x="2160" y="1536"/>
              <a:ext cx="9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degenerated</a:t>
              </a:r>
            </a:p>
          </p:txBody>
        </p:sp>
      </p:grpSp>
      <p:sp>
        <p:nvSpPr>
          <p:cNvPr id="21525" name="AutoShape 21"/>
          <p:cNvSpPr>
            <a:spLocks noChangeArrowheads="1"/>
          </p:cNvSpPr>
          <p:nvPr/>
        </p:nvSpPr>
        <p:spPr bwMode="auto">
          <a:xfrm>
            <a:off x="5715000" y="54102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6096000" y="5334000"/>
            <a:ext cx="596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P=2</a:t>
            </a:r>
          </a:p>
        </p:txBody>
      </p:sp>
      <p:sp>
        <p:nvSpPr>
          <p:cNvPr id="21527" name="AutoShape 23"/>
          <p:cNvSpPr>
            <a:spLocks noChangeArrowheads="1"/>
          </p:cNvSpPr>
          <p:nvPr/>
        </p:nvSpPr>
        <p:spPr bwMode="auto">
          <a:xfrm>
            <a:off x="5740400" y="59436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6096000" y="5881688"/>
            <a:ext cx="2806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2x3=6 branches expected</a:t>
            </a:r>
          </a:p>
        </p:txBody>
      </p:sp>
      <p:sp>
        <p:nvSpPr>
          <p:cNvPr id="21529" name="Oval 25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 flipV="1">
            <a:off x="685800" y="1066800"/>
            <a:ext cx="22860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898525" y="798513"/>
            <a:ext cx="4641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2 </a:t>
            </a:r>
            <a:r>
              <a:rPr lang="en-US" dirty="0" err="1"/>
              <a:t>fcc</a:t>
            </a:r>
            <a:r>
              <a:rPr lang="en-US" dirty="0"/>
              <a:t> </a:t>
            </a:r>
            <a:r>
              <a:rPr lang="en-US" dirty="0" err="1"/>
              <a:t>sublattices</a:t>
            </a:r>
            <a:r>
              <a:rPr lang="en-US" dirty="0"/>
              <a:t> vibrate against one another</a:t>
            </a:r>
          </a:p>
          <a:p>
            <a:r>
              <a:rPr lang="en-US" dirty="0"/>
              <a:t>However, identical atoms</a:t>
            </a:r>
          </a:p>
        </p:txBody>
      </p:sp>
      <p:sp>
        <p:nvSpPr>
          <p:cNvPr id="21532" name="AutoShape 28"/>
          <p:cNvSpPr>
            <a:spLocks noChangeArrowheads="1"/>
          </p:cNvSpPr>
          <p:nvPr/>
        </p:nvSpPr>
        <p:spPr bwMode="auto">
          <a:xfrm>
            <a:off x="3657600" y="12065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4022725" y="1103313"/>
            <a:ext cx="2000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 dipole moment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16" grpId="0" animBg="1"/>
      <p:bldP spid="21517" grpId="0" animBg="1"/>
      <p:bldP spid="21521" grpId="0"/>
      <p:bldP spid="21525" grpId="0" animBg="1"/>
      <p:bldP spid="21526" grpId="0"/>
      <p:bldP spid="21527" grpId="0" animBg="1"/>
      <p:bldP spid="21528" grpId="0"/>
      <p:bldP spid="21529" grpId="0" animBg="1"/>
      <p:bldP spid="21530" grpId="0" animBg="1"/>
      <p:bldP spid="21531" grpId="0"/>
      <p:bldP spid="21532" grpId="0" animBg="1"/>
      <p:bldP spid="215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17525" y="417513"/>
            <a:ext cx="528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Reminder to the physics of oscillations and waves: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451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Harmonic oscillator in classical mechanics: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905000" y="1905000"/>
            <a:ext cx="288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Example: spring pendulum</a:t>
            </a:r>
          </a:p>
        </p:txBody>
      </p:sp>
      <p:sp>
        <p:nvSpPr>
          <p:cNvPr id="4101" name="AutoShape 5" descr="Button1">
            <a:hlinkClick r:id="rId5" highlightClick="1">
              <a:snd r:embed="rId4" name="drumroll.wav"/>
            </a:hlinkClick>
          </p:cNvPr>
          <p:cNvSpPr>
            <a:spLocks noChangeArrowheads="1"/>
          </p:cNvSpPr>
          <p:nvPr/>
        </p:nvSpPr>
        <p:spPr bwMode="auto">
          <a:xfrm>
            <a:off x="7620000" y="152400"/>
            <a:ext cx="1371600" cy="1371600"/>
          </a:xfrm>
          <a:prstGeom prst="actionButtonBlank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02" name="Picture 6" descr="hoo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352800"/>
            <a:ext cx="3962400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533400" y="1676400"/>
            <a:ext cx="304800" cy="1447800"/>
          </a:xfrm>
          <a:prstGeom prst="downArrow">
            <a:avLst>
              <a:gd name="adj1" fmla="val 50000"/>
              <a:gd name="adj2" fmla="val 11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 rot="5400000">
            <a:off x="389732" y="2277268"/>
            <a:ext cx="141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Hooke’s law</a:t>
            </a:r>
          </a:p>
        </p:txBody>
      </p:sp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990600" y="4832350"/>
          <a:ext cx="11144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8" imgW="1054080" imgH="444240" progId="Equation.3">
                  <p:embed/>
                </p:oleObj>
              </mc:Choice>
              <mc:Fallback>
                <p:oleObj name="Equation" r:id="rId8" imgW="1054080" imgH="4442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832350"/>
                        <a:ext cx="1114425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2133600" y="48768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1066800" y="64008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8" name="Arc 12"/>
          <p:cNvSpPr>
            <a:spLocks/>
          </p:cNvSpPr>
          <p:nvPr/>
        </p:nvSpPr>
        <p:spPr bwMode="auto">
          <a:xfrm rot="5400000">
            <a:off x="1567656" y="5258594"/>
            <a:ext cx="1144588" cy="1143000"/>
          </a:xfrm>
          <a:custGeom>
            <a:avLst/>
            <a:gdLst>
              <a:gd name="T0" fmla="*/ 58660 w 21600"/>
              <a:gd name="T1" fmla="*/ 0 h 43172"/>
              <a:gd name="T2" fmla="*/ 4451 w 21600"/>
              <a:gd name="T3" fmla="*/ 1143000 h 43172"/>
              <a:gd name="T4" fmla="*/ 0 w 21600"/>
              <a:gd name="T5" fmla="*/ 571129 h 43172"/>
              <a:gd name="T6" fmla="*/ 0 60000 65536"/>
              <a:gd name="T7" fmla="*/ 0 60000 65536"/>
              <a:gd name="T8" fmla="*/ 0 60000 65536"/>
              <a:gd name="T9" fmla="*/ 0 w 21600"/>
              <a:gd name="T10" fmla="*/ 0 h 43172"/>
              <a:gd name="T11" fmla="*/ 21600 w 21600"/>
              <a:gd name="T12" fmla="*/ 43172 h 431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172" fill="none" extrusionOk="0">
                <a:moveTo>
                  <a:pt x="1106" y="0"/>
                </a:moveTo>
                <a:cubicBezTo>
                  <a:pt x="12590" y="589"/>
                  <a:pt x="21600" y="10072"/>
                  <a:pt x="21600" y="21572"/>
                </a:cubicBezTo>
                <a:cubicBezTo>
                  <a:pt x="21600" y="33468"/>
                  <a:pt x="11980" y="43125"/>
                  <a:pt x="83" y="43171"/>
                </a:cubicBezTo>
              </a:path>
              <a:path w="21600" h="43172" stroke="0" extrusionOk="0">
                <a:moveTo>
                  <a:pt x="1106" y="0"/>
                </a:moveTo>
                <a:cubicBezTo>
                  <a:pt x="12590" y="589"/>
                  <a:pt x="21600" y="10072"/>
                  <a:pt x="21600" y="21572"/>
                </a:cubicBezTo>
                <a:cubicBezTo>
                  <a:pt x="21600" y="33468"/>
                  <a:pt x="11980" y="43125"/>
                  <a:pt x="83" y="43171"/>
                </a:cubicBezTo>
                <a:lnTo>
                  <a:pt x="0" y="21572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3375025" y="634682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graphicFrame>
        <p:nvGraphicFramePr>
          <p:cNvPr id="4110" name="Object 14"/>
          <p:cNvGraphicFramePr>
            <a:graphicFrameLocks noChangeAspect="1"/>
          </p:cNvGraphicFramePr>
          <p:nvPr/>
        </p:nvGraphicFramePr>
        <p:xfrm>
          <a:off x="5562600" y="1698625"/>
          <a:ext cx="914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Equation" r:id="rId10" imgW="914400" imgH="291960" progId="Equation.3">
                  <p:embed/>
                </p:oleObj>
              </mc:Choice>
              <mc:Fallback>
                <p:oleObj name="Equation" r:id="rId10" imgW="914400" imgH="29196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698625"/>
                        <a:ext cx="914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5486400" y="1317625"/>
            <a:ext cx="215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Equation of motion:</a:t>
            </a:r>
          </a:p>
        </p:txBody>
      </p:sp>
      <p:graphicFrame>
        <p:nvGraphicFramePr>
          <p:cNvPr id="4112" name="Object 16"/>
          <p:cNvGraphicFramePr>
            <a:graphicFrameLocks noChangeAspect="1"/>
          </p:cNvGraphicFramePr>
          <p:nvPr/>
        </p:nvGraphicFramePr>
        <p:xfrm>
          <a:off x="5541963" y="2027238"/>
          <a:ext cx="1238250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Equation" r:id="rId12" imgW="1041120" imgH="241200" progId="Equation.3">
                  <p:embed/>
                </p:oleObj>
              </mc:Choice>
              <mc:Fallback>
                <p:oleObj name="Equation" r:id="rId12" imgW="1041120" imgH="241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1963" y="2027238"/>
                        <a:ext cx="1238250" cy="287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6770688" y="1970088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or</a:t>
            </a:r>
          </a:p>
        </p:txBody>
      </p:sp>
      <p:graphicFrame>
        <p:nvGraphicFramePr>
          <p:cNvPr id="4114" name="Object 18"/>
          <p:cNvGraphicFramePr>
            <a:graphicFrameLocks noChangeAspect="1"/>
          </p:cNvGraphicFramePr>
          <p:nvPr/>
        </p:nvGraphicFramePr>
        <p:xfrm>
          <a:off x="7289800" y="1914525"/>
          <a:ext cx="1016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Equation" r:id="rId14" imgW="888840" imgH="444240" progId="Equation.3">
                  <p:embed/>
                </p:oleObj>
              </mc:Choice>
              <mc:Fallback>
                <p:oleObj name="Equation" r:id="rId14" imgW="888840" imgH="4442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800" y="1914525"/>
                        <a:ext cx="10160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5513388" y="2324100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where </a:t>
            </a:r>
          </a:p>
        </p:txBody>
      </p:sp>
      <p:graphicFrame>
        <p:nvGraphicFramePr>
          <p:cNvPr id="4116" name="Object 20"/>
          <p:cNvGraphicFramePr>
            <a:graphicFrameLocks noChangeAspect="1"/>
          </p:cNvGraphicFramePr>
          <p:nvPr/>
        </p:nvGraphicFramePr>
        <p:xfrm>
          <a:off x="5588000" y="2679700"/>
          <a:ext cx="1270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Equation" r:id="rId16" imgW="1269720" imgH="266400" progId="Equation.3">
                  <p:embed/>
                </p:oleObj>
              </mc:Choice>
              <mc:Fallback>
                <p:oleObj name="Equation" r:id="rId16" imgW="1269720" imgH="2664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0" y="2679700"/>
                        <a:ext cx="12700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5486400" y="297180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Solution with </a:t>
            </a:r>
          </a:p>
        </p:txBody>
      </p:sp>
      <p:graphicFrame>
        <p:nvGraphicFramePr>
          <p:cNvPr id="4118" name="Object 22"/>
          <p:cNvGraphicFramePr>
            <a:graphicFrameLocks noChangeAspect="1"/>
          </p:cNvGraphicFramePr>
          <p:nvPr/>
        </p:nvGraphicFramePr>
        <p:xfrm>
          <a:off x="6997700" y="2968625"/>
          <a:ext cx="12827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Equation" r:id="rId18" imgW="1130040" imgH="317160" progId="Equation.3">
                  <p:embed/>
                </p:oleObj>
              </mc:Choice>
              <mc:Fallback>
                <p:oleObj name="Equation" r:id="rId18" imgW="1130040" imgH="31716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7700" y="2968625"/>
                        <a:ext cx="1282700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9" name="AutoShape 23"/>
          <p:cNvSpPr>
            <a:spLocks noChangeArrowheads="1"/>
          </p:cNvSpPr>
          <p:nvPr/>
        </p:nvSpPr>
        <p:spPr bwMode="auto">
          <a:xfrm>
            <a:off x="5638800" y="34290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120" name="Object 24"/>
          <p:cNvGraphicFramePr>
            <a:graphicFrameLocks noChangeAspect="1"/>
          </p:cNvGraphicFramePr>
          <p:nvPr/>
        </p:nvGraphicFramePr>
        <p:xfrm>
          <a:off x="6248400" y="3429000"/>
          <a:ext cx="1714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Equation" r:id="rId20" imgW="1714320" imgH="253800" progId="Equation.3">
                  <p:embed/>
                </p:oleObj>
              </mc:Choice>
              <mc:Fallback>
                <p:oleObj name="Equation" r:id="rId20" imgW="1714320" imgH="2538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429000"/>
                        <a:ext cx="17145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5638800" y="3733800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where 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267200" y="3768725"/>
            <a:ext cx="4876800" cy="3089275"/>
            <a:chOff x="2688" y="2320"/>
            <a:chExt cx="3072" cy="1946"/>
          </a:xfrm>
        </p:grpSpPr>
        <p:pic>
          <p:nvPicPr>
            <p:cNvPr id="1056" name="Picture 27" descr="shm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2736" y="2813"/>
              <a:ext cx="3024" cy="1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34" name="Object 28"/>
            <p:cNvGraphicFramePr>
              <a:graphicFrameLocks noChangeAspect="1"/>
            </p:cNvGraphicFramePr>
            <p:nvPr/>
          </p:nvGraphicFramePr>
          <p:xfrm>
            <a:off x="4104" y="2320"/>
            <a:ext cx="408" cy="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6" name="Equation" r:id="rId23" imgW="647640" imgH="495000" progId="Equation.3">
                    <p:embed/>
                  </p:oleObj>
                </mc:Choice>
                <mc:Fallback>
                  <p:oleObj name="Equation" r:id="rId23" imgW="647640" imgH="495000" progId="Equation.3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04" y="2320"/>
                          <a:ext cx="408" cy="3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7" name="Text Box 29"/>
            <p:cNvSpPr txBox="1">
              <a:spLocks noChangeArrowheads="1"/>
            </p:cNvSpPr>
            <p:nvPr/>
          </p:nvSpPr>
          <p:spPr bwMode="auto">
            <a:xfrm>
              <a:off x="3504" y="2894"/>
              <a:ext cx="1528" cy="3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X=A sin </a:t>
              </a:r>
              <a:r>
                <a:rPr lang="el-GR">
                  <a:cs typeface="Arial" pitchFamily="34" charset="0"/>
                </a:rPr>
                <a:t>ω</a:t>
              </a:r>
              <a:r>
                <a:rPr lang="en-US">
                  <a:cs typeface="Arial" pitchFamily="34" charset="0"/>
                </a:rPr>
                <a:t>t                  </a:t>
              </a:r>
            </a:p>
            <a:p>
              <a:r>
                <a:rPr lang="en-US" sz="1200">
                  <a:cs typeface="Arial" pitchFamily="34" charset="0"/>
                </a:rPr>
                <a:t>      </a:t>
              </a:r>
              <a:endParaRPr lang="el-GR" sz="1200">
                <a:cs typeface="Arial" pitchFamily="34" charset="0"/>
              </a:endParaRPr>
            </a:p>
          </p:txBody>
        </p:sp>
        <p:sp>
          <p:nvSpPr>
            <p:cNvPr id="1058" name="Text Box 30"/>
            <p:cNvSpPr txBox="1">
              <a:spLocks noChangeArrowheads="1"/>
            </p:cNvSpPr>
            <p:nvPr/>
          </p:nvSpPr>
          <p:spPr bwMode="auto">
            <a:xfrm flipV="1">
              <a:off x="2688" y="3610"/>
              <a:ext cx="144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X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0" y="4233863"/>
            <a:ext cx="1524000" cy="566737"/>
            <a:chOff x="0" y="2667"/>
            <a:chExt cx="960" cy="357"/>
          </a:xfrm>
        </p:grpSpPr>
        <p:sp>
          <p:nvSpPr>
            <p:cNvPr id="1054" name="Text Box 32"/>
            <p:cNvSpPr txBox="1">
              <a:spLocks noChangeArrowheads="1"/>
            </p:cNvSpPr>
            <p:nvPr/>
          </p:nvSpPr>
          <p:spPr bwMode="auto">
            <a:xfrm>
              <a:off x="624" y="2667"/>
              <a:ext cx="336" cy="2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Dx</a:t>
              </a:r>
            </a:p>
          </p:txBody>
        </p:sp>
        <p:sp>
          <p:nvSpPr>
            <p:cNvPr id="1055" name="Rectangle 33"/>
            <p:cNvSpPr>
              <a:spLocks noChangeArrowheads="1"/>
            </p:cNvSpPr>
            <p:nvPr/>
          </p:nvSpPr>
          <p:spPr bwMode="auto">
            <a:xfrm>
              <a:off x="0" y="2880"/>
              <a:ext cx="864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4130" name="Object 34"/>
          <p:cNvGraphicFramePr>
            <a:graphicFrameLocks noChangeAspect="1"/>
          </p:cNvGraphicFramePr>
          <p:nvPr/>
        </p:nvGraphicFramePr>
        <p:xfrm>
          <a:off x="7304088" y="6172200"/>
          <a:ext cx="7810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25" imgW="647640" imgH="495000" progId="Equation.3">
                  <p:embed/>
                </p:oleObj>
              </mc:Choice>
              <mc:Fallback>
                <p:oleObj name="Equation" r:id="rId25" imgW="647640" imgH="49500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4088" y="6172200"/>
                        <a:ext cx="781050" cy="596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/>
      <p:bldP spid="4100" grpId="0"/>
      <p:bldP spid="4101" grpId="0" animBg="1"/>
      <p:bldP spid="4103" grpId="0" animBg="1"/>
      <p:bldP spid="4104" grpId="0"/>
      <p:bldP spid="4106" grpId="0" animBg="1"/>
      <p:bldP spid="4107" grpId="0" animBg="1"/>
      <p:bldP spid="4108" grpId="0" animBg="1"/>
      <p:bldP spid="4109" grpId="0"/>
      <p:bldP spid="4111" grpId="0"/>
      <p:bldP spid="4113" grpId="0"/>
      <p:bldP spid="4115" grpId="0"/>
      <p:bldP spid="4117" grpId="0"/>
      <p:bldP spid="4119" grpId="0" animBg="1"/>
      <p:bldP spid="41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4855489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4876800" y="838200"/>
            <a:ext cx="43909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Calculated phonon </a:t>
            </a:r>
            <a:r>
              <a:rPr lang="en-US" b="1" dirty="0">
                <a:solidFill>
                  <a:srgbClr val="FF0000"/>
                </a:solidFill>
              </a:rPr>
              <a:t>dispersion </a:t>
            </a:r>
            <a:r>
              <a:rPr lang="en-US" b="1" dirty="0" smtClean="0">
                <a:solidFill>
                  <a:srgbClr val="FF0000"/>
                </a:solidFill>
              </a:rPr>
              <a:t>relation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of </a:t>
            </a:r>
            <a:r>
              <a:rPr lang="en-US" b="1" dirty="0" err="1" smtClean="0">
                <a:solidFill>
                  <a:srgbClr val="FF0000"/>
                </a:solidFill>
              </a:rPr>
              <a:t>Ge</a:t>
            </a:r>
            <a:r>
              <a:rPr lang="en-US" dirty="0" smtClean="0"/>
              <a:t> (diamond structure)</a:t>
            </a:r>
            <a:endParaRPr lang="en-US" dirty="0"/>
          </a:p>
        </p:txBody>
      </p:sp>
      <p:pic>
        <p:nvPicPr>
          <p:cNvPr id="18436" name="Picture 4" descr="http://hyperphysics.phy-astr.gsu.edu/hbase/solids/imgsol/sidia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20" y="1484531"/>
            <a:ext cx="1774440" cy="165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4876800" y="3657600"/>
            <a:ext cx="43909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Calculated phonon </a:t>
            </a:r>
            <a:r>
              <a:rPr lang="en-US" b="1" dirty="0">
                <a:solidFill>
                  <a:srgbClr val="FF0000"/>
                </a:solidFill>
              </a:rPr>
              <a:t>dispersion </a:t>
            </a:r>
            <a:r>
              <a:rPr lang="en-US" b="1" dirty="0" smtClean="0">
                <a:solidFill>
                  <a:srgbClr val="FF0000"/>
                </a:solidFill>
              </a:rPr>
              <a:t>relation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of </a:t>
            </a:r>
            <a:r>
              <a:rPr lang="en-US" b="1" dirty="0" err="1" smtClean="0">
                <a:solidFill>
                  <a:srgbClr val="FF0000"/>
                </a:solidFill>
              </a:rPr>
              <a:t>GaAs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zincblende</a:t>
            </a:r>
            <a:r>
              <a:rPr lang="en-US" dirty="0" smtClean="0"/>
              <a:t> structure)</a:t>
            </a:r>
            <a:endParaRPr lang="en-US" dirty="0"/>
          </a:p>
        </p:txBody>
      </p:sp>
      <p:pic>
        <p:nvPicPr>
          <p:cNvPr id="18438" name="Picture 6" descr="http://www.veeco.com/images/markets/subpages/crystal_structu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03931"/>
            <a:ext cx="2867025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6324600"/>
            <a:ext cx="8304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Adapted from: </a:t>
            </a:r>
          </a:p>
          <a:p>
            <a:r>
              <a:rPr lang="en-US" sz="1200" dirty="0" smtClean="0"/>
              <a:t>H. Montgomery, “ </a:t>
            </a:r>
            <a:r>
              <a:rPr lang="en-US" sz="1000" dirty="0" smtClean="0"/>
              <a:t>The symmetry of lattice vibrations in </a:t>
            </a:r>
            <a:r>
              <a:rPr lang="en-US" sz="1000" dirty="0" err="1" smtClean="0"/>
              <a:t>zincblende</a:t>
            </a:r>
            <a:r>
              <a:rPr lang="en-US" sz="1000" dirty="0" smtClean="0"/>
              <a:t> and diamond structures</a:t>
            </a:r>
            <a:r>
              <a:rPr lang="en-US" sz="1200" dirty="0" smtClean="0"/>
              <a:t>”, </a:t>
            </a:r>
            <a:r>
              <a:rPr lang="pl-PL" sz="1200" dirty="0" smtClean="0">
                <a:hlinkClick r:id="rId6"/>
              </a:rPr>
              <a:t>Proc</a:t>
            </a:r>
            <a:r>
              <a:rPr lang="pl-PL" sz="1200" dirty="0">
                <a:hlinkClick r:id="rId6"/>
              </a:rPr>
              <a:t>. Roy. Soc. A. 309, 521-549 (1969)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9602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781800" y="3276600"/>
            <a:ext cx="990600" cy="914400"/>
          </a:xfrm>
          <a:prstGeom prst="rect">
            <a:avLst/>
          </a:prstGeom>
          <a:solidFill>
            <a:srgbClr val="FF00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429000" y="6019800"/>
            <a:ext cx="457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81000" y="990600"/>
            <a:ext cx="624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Inelastic interaction of light and particle waves with phonons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514600" y="1524000"/>
            <a:ext cx="342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Constrains: conservation law of 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295400" y="2362200"/>
            <a:ext cx="132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momentum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5410200" y="2286000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energy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81000" y="2909888"/>
            <a:ext cx="147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Condition for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2228850" y="2895600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elastic 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2990850" y="2895600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scattering </a:t>
            </a:r>
          </a:p>
        </p:txBody>
      </p:sp>
      <p:graphicFrame>
        <p:nvGraphicFramePr>
          <p:cNvPr id="22540" name="Object 12"/>
          <p:cNvGraphicFramePr>
            <a:graphicFrameLocks noChangeAspect="1"/>
          </p:cNvGraphicFramePr>
          <p:nvPr/>
        </p:nvGraphicFramePr>
        <p:xfrm>
          <a:off x="2130425" y="3429000"/>
          <a:ext cx="22891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Equation" r:id="rId4" imgW="1231560" imgH="241200" progId="Equation.3">
                  <p:embed/>
                </p:oleObj>
              </mc:Choice>
              <mc:Fallback>
                <p:oleObj name="Equation" r:id="rId4" imgW="1231560" imgH="241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0425" y="3429000"/>
                        <a:ext cx="2289175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2019300" y="289560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in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2971800" y="3429000"/>
            <a:ext cx="512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cs typeface="Arial" pitchFamily="34" charset="0"/>
              </a:rPr>
              <a:t>± </a:t>
            </a:r>
            <a:r>
              <a:rPr lang="en-US" b="1" u="sng">
                <a:solidFill>
                  <a:srgbClr val="FF0000"/>
                </a:solidFill>
                <a:cs typeface="Arial" pitchFamily="34" charset="0"/>
              </a:rPr>
              <a:t>q</a:t>
            </a:r>
          </a:p>
        </p:txBody>
      </p:sp>
      <p:sp>
        <p:nvSpPr>
          <p:cNvPr id="22543" name="AutoShape 15"/>
          <p:cNvSpPr>
            <a:spLocks noChangeArrowheads="1"/>
          </p:cNvSpPr>
          <p:nvPr/>
        </p:nvSpPr>
        <p:spPr bwMode="auto">
          <a:xfrm>
            <a:off x="1803400" y="3949700"/>
            <a:ext cx="1676400" cy="1612900"/>
          </a:xfrm>
          <a:prstGeom prst="upArrowCallout">
            <a:avLst>
              <a:gd name="adj1" fmla="val 6496"/>
              <a:gd name="adj2" fmla="val 9253"/>
              <a:gd name="adj3" fmla="val 28356"/>
              <a:gd name="adj4" fmla="val 376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incoming wave </a:t>
            </a:r>
          </a:p>
        </p:txBody>
      </p:sp>
      <p:sp>
        <p:nvSpPr>
          <p:cNvPr id="22544" name="AutoShape 16"/>
          <p:cNvSpPr>
            <a:spLocks noChangeArrowheads="1"/>
          </p:cNvSpPr>
          <p:nvPr/>
        </p:nvSpPr>
        <p:spPr bwMode="auto">
          <a:xfrm rot="1821019">
            <a:off x="609600" y="3657600"/>
            <a:ext cx="1676400" cy="2362200"/>
          </a:xfrm>
          <a:prstGeom prst="upArrowCallout">
            <a:avLst>
              <a:gd name="adj1" fmla="val 7194"/>
              <a:gd name="adj2" fmla="val 10227"/>
              <a:gd name="adj3" fmla="val 14091"/>
              <a:gd name="adj4" fmla="val 311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scattered wave </a:t>
            </a:r>
          </a:p>
        </p:txBody>
      </p:sp>
      <p:sp>
        <p:nvSpPr>
          <p:cNvPr id="22545" name="AutoShape 17"/>
          <p:cNvSpPr>
            <a:spLocks noChangeArrowheads="1"/>
          </p:cNvSpPr>
          <p:nvPr/>
        </p:nvSpPr>
        <p:spPr bwMode="auto">
          <a:xfrm rot="-1123674">
            <a:off x="3505200" y="3886200"/>
            <a:ext cx="1752600" cy="1371600"/>
          </a:xfrm>
          <a:prstGeom prst="upArrowCallout">
            <a:avLst>
              <a:gd name="adj1" fmla="val 7986"/>
              <a:gd name="adj2" fmla="val 11376"/>
              <a:gd name="adj3" fmla="val 28356"/>
              <a:gd name="adj4" fmla="val 376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Reciprocal lattice </a:t>
            </a:r>
          </a:p>
          <a:p>
            <a:pPr algn="ctr"/>
            <a:r>
              <a:rPr lang="en-US"/>
              <a:t>vector 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879725" y="3838575"/>
            <a:ext cx="1036638" cy="1123950"/>
            <a:chOff x="1814" y="2418"/>
            <a:chExt cx="653" cy="708"/>
          </a:xfrm>
        </p:grpSpPr>
        <p:sp>
          <p:nvSpPr>
            <p:cNvPr id="15392" name="Text Box 19"/>
            <p:cNvSpPr txBox="1">
              <a:spLocks noChangeArrowheads="1"/>
            </p:cNvSpPr>
            <p:nvPr/>
          </p:nvSpPr>
          <p:spPr bwMode="auto">
            <a:xfrm>
              <a:off x="1870" y="2552"/>
              <a:ext cx="578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phonon </a:t>
              </a:r>
            </a:p>
            <a:p>
              <a:r>
                <a:rPr lang="en-US" sz="1600">
                  <a:solidFill>
                    <a:srgbClr val="FF0000"/>
                  </a:solidFill>
                </a:rPr>
                <a:t>wave </a:t>
              </a:r>
            </a:p>
            <a:p>
              <a:r>
                <a:rPr lang="en-US" sz="1600">
                  <a:solidFill>
                    <a:srgbClr val="FF0000"/>
                  </a:solidFill>
                </a:rPr>
                <a:t>vector</a:t>
              </a:r>
            </a:p>
          </p:txBody>
        </p:sp>
        <p:sp>
          <p:nvSpPr>
            <p:cNvPr id="15393" name="AutoShape 20"/>
            <p:cNvSpPr>
              <a:spLocks noChangeArrowheads="1"/>
            </p:cNvSpPr>
            <p:nvPr/>
          </p:nvSpPr>
          <p:spPr bwMode="auto">
            <a:xfrm rot="7906529">
              <a:off x="1787" y="2445"/>
              <a:ext cx="708" cy="653"/>
            </a:xfrm>
            <a:prstGeom prst="wedgeEllipseCallout">
              <a:avLst>
                <a:gd name="adj1" fmla="val -51931"/>
                <a:gd name="adj2" fmla="val 46574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algn="ctr"/>
              <a:endParaRPr lang="en-US" u="sng"/>
            </a:p>
          </p:txBody>
        </p:sp>
      </p:grpSp>
      <p:graphicFrame>
        <p:nvGraphicFramePr>
          <p:cNvPr id="22549" name="Object 21"/>
          <p:cNvGraphicFramePr>
            <a:graphicFrameLocks noChangeAspect="1"/>
          </p:cNvGraphicFramePr>
          <p:nvPr/>
        </p:nvGraphicFramePr>
        <p:xfrm>
          <a:off x="2057400" y="6172200"/>
          <a:ext cx="280828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Equation" r:id="rId6" imgW="1511280" imgH="241200" progId="Equation.3">
                  <p:embed/>
                </p:oleObj>
              </mc:Choice>
              <mc:Fallback>
                <p:oleObj name="Equation" r:id="rId6" imgW="1511280" imgH="241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6172200"/>
                        <a:ext cx="2808288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50" name="Object 22"/>
          <p:cNvGraphicFramePr>
            <a:graphicFrameLocks noChangeAspect="1"/>
          </p:cNvGraphicFramePr>
          <p:nvPr/>
        </p:nvGraphicFramePr>
        <p:xfrm>
          <a:off x="5562600" y="3429000"/>
          <a:ext cx="264318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" name="Equation" r:id="rId8" imgW="1422360" imgH="241200" progId="Equation.3">
                  <p:embed/>
                </p:oleObj>
              </mc:Choice>
              <mc:Fallback>
                <p:oleObj name="Equation" r:id="rId8" imgW="1422360" imgH="2412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429000"/>
                        <a:ext cx="2643188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6496050" y="2895600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elastic </a:t>
            </a: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7258050" y="2895600"/>
            <a:ext cx="112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sattering </a:t>
            </a:r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6731000" y="33020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4" name="Text Box 26"/>
          <p:cNvSpPr txBox="1">
            <a:spLocks noChangeArrowheads="1"/>
          </p:cNvSpPr>
          <p:nvPr/>
        </p:nvSpPr>
        <p:spPr bwMode="auto">
          <a:xfrm>
            <a:off x="6242050" y="289560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in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657600" y="5599113"/>
            <a:ext cx="3457575" cy="420687"/>
            <a:chOff x="2304" y="3527"/>
            <a:chExt cx="2178" cy="265"/>
          </a:xfrm>
        </p:grpSpPr>
        <p:sp>
          <p:nvSpPr>
            <p:cNvPr id="15389" name="Line 28"/>
            <p:cNvSpPr>
              <a:spLocks noChangeShapeType="1"/>
            </p:cNvSpPr>
            <p:nvPr/>
          </p:nvSpPr>
          <p:spPr bwMode="auto">
            <a:xfrm>
              <a:off x="2304" y="36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Line 29"/>
            <p:cNvSpPr>
              <a:spLocks noChangeShapeType="1"/>
            </p:cNvSpPr>
            <p:nvPr/>
          </p:nvSpPr>
          <p:spPr bwMode="auto">
            <a:xfrm>
              <a:off x="2304" y="3648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Text Box 30"/>
            <p:cNvSpPr txBox="1">
              <a:spLocks noChangeArrowheads="1"/>
            </p:cNvSpPr>
            <p:nvPr/>
          </p:nvSpPr>
          <p:spPr bwMode="auto">
            <a:xfrm>
              <a:off x="3206" y="3527"/>
              <a:ext cx="1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“quasimomentum”</a:t>
              </a:r>
            </a:p>
          </p:txBody>
        </p:sp>
      </p:grpSp>
      <p:graphicFrame>
        <p:nvGraphicFramePr>
          <p:cNvPr id="22559" name="Object 31"/>
          <p:cNvGraphicFramePr>
            <a:graphicFrameLocks noChangeAspect="1"/>
          </p:cNvGraphicFramePr>
          <p:nvPr/>
        </p:nvGraphicFramePr>
        <p:xfrm>
          <a:off x="5562600" y="4191000"/>
          <a:ext cx="3233738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" name="Equation" r:id="rId10" imgW="1739880" imgH="507960" progId="Equation.3">
                  <p:embed/>
                </p:oleObj>
              </mc:Choice>
              <mc:Fallback>
                <p:oleObj name="Equation" r:id="rId10" imgW="1739880" imgH="50796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191000"/>
                        <a:ext cx="3233738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60" name="Text Box 32"/>
          <p:cNvSpPr txBox="1">
            <a:spLocks noChangeArrowheads="1"/>
          </p:cNvSpPr>
          <p:nvPr/>
        </p:nvSpPr>
        <p:spPr bwMode="auto">
          <a:xfrm>
            <a:off x="7467600" y="5029200"/>
            <a:ext cx="140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for neutrons</a:t>
            </a:r>
          </a:p>
        </p:txBody>
      </p:sp>
      <p:sp>
        <p:nvSpPr>
          <p:cNvPr id="22561" name="Text Box 33"/>
          <p:cNvSpPr txBox="1">
            <a:spLocks noChangeArrowheads="1"/>
          </p:cNvSpPr>
          <p:nvPr/>
        </p:nvSpPr>
        <p:spPr bwMode="auto">
          <a:xfrm>
            <a:off x="7740650" y="3810000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for photon</a:t>
            </a:r>
          </a:p>
          <a:p>
            <a:r>
              <a:rPr lang="en-US"/>
              <a:t>scattering</a:t>
            </a:r>
          </a:p>
        </p:txBody>
      </p:sp>
      <p:grpSp>
        <p:nvGrpSpPr>
          <p:cNvPr id="34" name="Group 25"/>
          <p:cNvGrpSpPr>
            <a:grpSpLocks/>
          </p:cNvGrpSpPr>
          <p:nvPr/>
        </p:nvGrpSpPr>
        <p:grpSpPr bwMode="auto">
          <a:xfrm>
            <a:off x="2181751" y="152400"/>
            <a:ext cx="3956050" cy="512762"/>
            <a:chOff x="1056" y="288"/>
            <a:chExt cx="3264" cy="363"/>
          </a:xfrm>
        </p:grpSpPr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1056" y="288"/>
              <a:ext cx="3264" cy="3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36" name="Text Box 27"/>
            <p:cNvSpPr txBox="1">
              <a:spLocks noChangeArrowheads="1"/>
            </p:cNvSpPr>
            <p:nvPr/>
          </p:nvSpPr>
          <p:spPr bwMode="auto">
            <a:xfrm>
              <a:off x="1338" y="320"/>
              <a:ext cx="264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b="1" dirty="0" smtClean="0">
                  <a:solidFill>
                    <a:schemeClr val="bg1"/>
                  </a:solidFill>
                  <a:latin typeface="Comic Sans MS" pitchFamily="66" charset="0"/>
                </a:rPr>
                <a:t>Phonon spectroscopy</a:t>
              </a:r>
              <a:endParaRPr lang="de-DE" sz="2400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1" grpId="0" animBg="1"/>
      <p:bldP spid="22534" grpId="0"/>
      <p:bldP spid="22535" grpId="0"/>
      <p:bldP spid="22536" grpId="0"/>
      <p:bldP spid="22537" grpId="0"/>
      <p:bldP spid="22538" grpId="0"/>
      <p:bldP spid="22539" grpId="0"/>
      <p:bldP spid="22541" grpId="0"/>
      <p:bldP spid="22542" grpId="0"/>
      <p:bldP spid="22543" grpId="0" animBg="1"/>
      <p:bldP spid="22544" grpId="0" animBg="1"/>
      <p:bldP spid="22545" grpId="0" animBg="1"/>
      <p:bldP spid="22551" grpId="0"/>
      <p:bldP spid="22552" grpId="0"/>
      <p:bldP spid="22553" grpId="0" animBg="1"/>
      <p:bldP spid="22554" grpId="0"/>
      <p:bldP spid="22560" grpId="0"/>
      <p:bldP spid="225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3505200"/>
            <a:ext cx="2806700" cy="533400"/>
            <a:chOff x="144" y="2304"/>
            <a:chExt cx="1768" cy="336"/>
          </a:xfrm>
        </p:grpSpPr>
        <p:grpSp>
          <p:nvGrpSpPr>
            <p:cNvPr id="16414" name="Group 3"/>
            <p:cNvGrpSpPr>
              <a:grpSpLocks/>
            </p:cNvGrpSpPr>
            <p:nvPr/>
          </p:nvGrpSpPr>
          <p:grpSpPr bwMode="auto">
            <a:xfrm rot="204387">
              <a:off x="480" y="2304"/>
              <a:ext cx="1104" cy="336"/>
              <a:chOff x="1824" y="2152"/>
              <a:chExt cx="1608" cy="488"/>
            </a:xfrm>
          </p:grpSpPr>
          <p:grpSp>
            <p:nvGrpSpPr>
              <p:cNvPr id="16417" name="Group 4"/>
              <p:cNvGrpSpPr>
                <a:grpSpLocks/>
              </p:cNvGrpSpPr>
              <p:nvPr/>
            </p:nvGrpSpPr>
            <p:grpSpPr bwMode="auto">
              <a:xfrm>
                <a:off x="1824" y="2208"/>
                <a:ext cx="816" cy="432"/>
                <a:chOff x="96" y="1392"/>
                <a:chExt cx="5808" cy="1536"/>
              </a:xfrm>
            </p:grpSpPr>
            <p:sp>
              <p:nvSpPr>
                <p:cNvPr id="16421" name="Freeform 5"/>
                <p:cNvSpPr>
                  <a:spLocks/>
                </p:cNvSpPr>
                <p:nvPr/>
              </p:nvSpPr>
              <p:spPr bwMode="auto">
                <a:xfrm>
                  <a:off x="96" y="1584"/>
                  <a:ext cx="2928" cy="1344"/>
                </a:xfrm>
                <a:custGeom>
                  <a:avLst/>
                  <a:gdLst>
                    <a:gd name="T0" fmla="*/ 0 w 726"/>
                    <a:gd name="T1" fmla="*/ 265 h 514"/>
                    <a:gd name="T2" fmla="*/ 181 w 726"/>
                    <a:gd name="T3" fmla="*/ 38 h 514"/>
                    <a:gd name="T4" fmla="*/ 499 w 726"/>
                    <a:gd name="T5" fmla="*/ 491 h 514"/>
                    <a:gd name="T6" fmla="*/ 726 w 726"/>
                    <a:gd name="T7" fmla="*/ 174 h 5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6"/>
                    <a:gd name="T13" fmla="*/ 0 h 514"/>
                    <a:gd name="T14" fmla="*/ 726 w 726"/>
                    <a:gd name="T15" fmla="*/ 514 h 5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6" h="514">
                      <a:moveTo>
                        <a:pt x="0" y="265"/>
                      </a:moveTo>
                      <a:cubicBezTo>
                        <a:pt x="49" y="132"/>
                        <a:pt x="98" y="0"/>
                        <a:pt x="181" y="38"/>
                      </a:cubicBezTo>
                      <a:cubicBezTo>
                        <a:pt x="264" y="76"/>
                        <a:pt x="408" y="468"/>
                        <a:pt x="499" y="491"/>
                      </a:cubicBezTo>
                      <a:cubicBezTo>
                        <a:pt x="590" y="514"/>
                        <a:pt x="688" y="227"/>
                        <a:pt x="726" y="174"/>
                      </a:cubicBezTo>
                    </a:path>
                  </a:pathLst>
                </a:custGeom>
                <a:noFill/>
                <a:ln w="381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2" name="Freeform 6"/>
                <p:cNvSpPr>
                  <a:spLocks/>
                </p:cNvSpPr>
                <p:nvPr/>
              </p:nvSpPr>
              <p:spPr bwMode="auto">
                <a:xfrm>
                  <a:off x="2976" y="1392"/>
                  <a:ext cx="2928" cy="1344"/>
                </a:xfrm>
                <a:custGeom>
                  <a:avLst/>
                  <a:gdLst>
                    <a:gd name="T0" fmla="*/ 0 w 726"/>
                    <a:gd name="T1" fmla="*/ 265 h 514"/>
                    <a:gd name="T2" fmla="*/ 181 w 726"/>
                    <a:gd name="T3" fmla="*/ 38 h 514"/>
                    <a:gd name="T4" fmla="*/ 499 w 726"/>
                    <a:gd name="T5" fmla="*/ 491 h 514"/>
                    <a:gd name="T6" fmla="*/ 726 w 726"/>
                    <a:gd name="T7" fmla="*/ 174 h 5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6"/>
                    <a:gd name="T13" fmla="*/ 0 h 514"/>
                    <a:gd name="T14" fmla="*/ 726 w 726"/>
                    <a:gd name="T15" fmla="*/ 514 h 5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6" h="514">
                      <a:moveTo>
                        <a:pt x="0" y="265"/>
                      </a:moveTo>
                      <a:cubicBezTo>
                        <a:pt x="49" y="132"/>
                        <a:pt x="98" y="0"/>
                        <a:pt x="181" y="38"/>
                      </a:cubicBezTo>
                      <a:cubicBezTo>
                        <a:pt x="264" y="76"/>
                        <a:pt x="408" y="468"/>
                        <a:pt x="499" y="491"/>
                      </a:cubicBezTo>
                      <a:cubicBezTo>
                        <a:pt x="590" y="514"/>
                        <a:pt x="688" y="227"/>
                        <a:pt x="726" y="174"/>
                      </a:cubicBezTo>
                    </a:path>
                  </a:pathLst>
                </a:custGeom>
                <a:noFill/>
                <a:ln w="381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18" name="Group 7"/>
              <p:cNvGrpSpPr>
                <a:grpSpLocks/>
              </p:cNvGrpSpPr>
              <p:nvPr/>
            </p:nvGrpSpPr>
            <p:grpSpPr bwMode="auto">
              <a:xfrm>
                <a:off x="2616" y="2152"/>
                <a:ext cx="816" cy="432"/>
                <a:chOff x="96" y="1392"/>
                <a:chExt cx="5808" cy="1536"/>
              </a:xfrm>
            </p:grpSpPr>
            <p:sp>
              <p:nvSpPr>
                <p:cNvPr id="16419" name="Freeform 8"/>
                <p:cNvSpPr>
                  <a:spLocks/>
                </p:cNvSpPr>
                <p:nvPr/>
              </p:nvSpPr>
              <p:spPr bwMode="auto">
                <a:xfrm>
                  <a:off x="96" y="1584"/>
                  <a:ext cx="2928" cy="1344"/>
                </a:xfrm>
                <a:custGeom>
                  <a:avLst/>
                  <a:gdLst>
                    <a:gd name="T0" fmla="*/ 0 w 726"/>
                    <a:gd name="T1" fmla="*/ 265 h 514"/>
                    <a:gd name="T2" fmla="*/ 181 w 726"/>
                    <a:gd name="T3" fmla="*/ 38 h 514"/>
                    <a:gd name="T4" fmla="*/ 499 w 726"/>
                    <a:gd name="T5" fmla="*/ 491 h 514"/>
                    <a:gd name="T6" fmla="*/ 726 w 726"/>
                    <a:gd name="T7" fmla="*/ 174 h 5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6"/>
                    <a:gd name="T13" fmla="*/ 0 h 514"/>
                    <a:gd name="T14" fmla="*/ 726 w 726"/>
                    <a:gd name="T15" fmla="*/ 514 h 5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6" h="514">
                      <a:moveTo>
                        <a:pt x="0" y="265"/>
                      </a:moveTo>
                      <a:cubicBezTo>
                        <a:pt x="49" y="132"/>
                        <a:pt x="98" y="0"/>
                        <a:pt x="181" y="38"/>
                      </a:cubicBezTo>
                      <a:cubicBezTo>
                        <a:pt x="264" y="76"/>
                        <a:pt x="408" y="468"/>
                        <a:pt x="499" y="491"/>
                      </a:cubicBezTo>
                      <a:cubicBezTo>
                        <a:pt x="590" y="514"/>
                        <a:pt x="688" y="227"/>
                        <a:pt x="726" y="174"/>
                      </a:cubicBezTo>
                    </a:path>
                  </a:pathLst>
                </a:custGeom>
                <a:noFill/>
                <a:ln w="381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0" name="Freeform 9"/>
                <p:cNvSpPr>
                  <a:spLocks/>
                </p:cNvSpPr>
                <p:nvPr/>
              </p:nvSpPr>
              <p:spPr bwMode="auto">
                <a:xfrm>
                  <a:off x="2976" y="1392"/>
                  <a:ext cx="2928" cy="1344"/>
                </a:xfrm>
                <a:custGeom>
                  <a:avLst/>
                  <a:gdLst>
                    <a:gd name="T0" fmla="*/ 0 w 726"/>
                    <a:gd name="T1" fmla="*/ 265 h 514"/>
                    <a:gd name="T2" fmla="*/ 181 w 726"/>
                    <a:gd name="T3" fmla="*/ 38 h 514"/>
                    <a:gd name="T4" fmla="*/ 499 w 726"/>
                    <a:gd name="T5" fmla="*/ 491 h 514"/>
                    <a:gd name="T6" fmla="*/ 726 w 726"/>
                    <a:gd name="T7" fmla="*/ 174 h 5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6"/>
                    <a:gd name="T13" fmla="*/ 0 h 514"/>
                    <a:gd name="T14" fmla="*/ 726 w 726"/>
                    <a:gd name="T15" fmla="*/ 514 h 5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6" h="514">
                      <a:moveTo>
                        <a:pt x="0" y="265"/>
                      </a:moveTo>
                      <a:cubicBezTo>
                        <a:pt x="49" y="132"/>
                        <a:pt x="98" y="0"/>
                        <a:pt x="181" y="38"/>
                      </a:cubicBezTo>
                      <a:cubicBezTo>
                        <a:pt x="264" y="76"/>
                        <a:pt x="408" y="468"/>
                        <a:pt x="499" y="491"/>
                      </a:cubicBezTo>
                      <a:cubicBezTo>
                        <a:pt x="590" y="514"/>
                        <a:pt x="688" y="227"/>
                        <a:pt x="726" y="174"/>
                      </a:cubicBezTo>
                    </a:path>
                  </a:pathLst>
                </a:custGeom>
                <a:noFill/>
                <a:ln w="381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415" name="Line 10"/>
            <p:cNvSpPr>
              <a:spLocks noChangeShapeType="1"/>
            </p:cNvSpPr>
            <p:nvPr/>
          </p:nvSpPr>
          <p:spPr bwMode="auto">
            <a:xfrm>
              <a:off x="144" y="2488"/>
              <a:ext cx="33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Line 11"/>
            <p:cNvSpPr>
              <a:spLocks noChangeShapeType="1"/>
            </p:cNvSpPr>
            <p:nvPr/>
          </p:nvSpPr>
          <p:spPr bwMode="auto">
            <a:xfrm>
              <a:off x="1576" y="2416"/>
              <a:ext cx="33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 rot="-2151175">
            <a:off x="2997200" y="2120900"/>
            <a:ext cx="4406900" cy="533400"/>
            <a:chOff x="144" y="2304"/>
            <a:chExt cx="1768" cy="336"/>
          </a:xfrm>
        </p:grpSpPr>
        <p:grpSp>
          <p:nvGrpSpPr>
            <p:cNvPr id="16405" name="Group 13"/>
            <p:cNvGrpSpPr>
              <a:grpSpLocks/>
            </p:cNvGrpSpPr>
            <p:nvPr/>
          </p:nvGrpSpPr>
          <p:grpSpPr bwMode="auto">
            <a:xfrm rot="204387">
              <a:off x="480" y="2304"/>
              <a:ext cx="1104" cy="336"/>
              <a:chOff x="1824" y="2152"/>
              <a:chExt cx="1608" cy="488"/>
            </a:xfrm>
          </p:grpSpPr>
          <p:grpSp>
            <p:nvGrpSpPr>
              <p:cNvPr id="16408" name="Group 14"/>
              <p:cNvGrpSpPr>
                <a:grpSpLocks/>
              </p:cNvGrpSpPr>
              <p:nvPr/>
            </p:nvGrpSpPr>
            <p:grpSpPr bwMode="auto">
              <a:xfrm>
                <a:off x="1824" y="2208"/>
                <a:ext cx="816" cy="432"/>
                <a:chOff x="96" y="1392"/>
                <a:chExt cx="5808" cy="1536"/>
              </a:xfrm>
            </p:grpSpPr>
            <p:sp>
              <p:nvSpPr>
                <p:cNvPr id="16412" name="Freeform 15"/>
                <p:cNvSpPr>
                  <a:spLocks/>
                </p:cNvSpPr>
                <p:nvPr/>
              </p:nvSpPr>
              <p:spPr bwMode="auto">
                <a:xfrm>
                  <a:off x="96" y="1584"/>
                  <a:ext cx="2928" cy="1344"/>
                </a:xfrm>
                <a:custGeom>
                  <a:avLst/>
                  <a:gdLst>
                    <a:gd name="T0" fmla="*/ 0 w 726"/>
                    <a:gd name="T1" fmla="*/ 265 h 514"/>
                    <a:gd name="T2" fmla="*/ 181 w 726"/>
                    <a:gd name="T3" fmla="*/ 38 h 514"/>
                    <a:gd name="T4" fmla="*/ 499 w 726"/>
                    <a:gd name="T5" fmla="*/ 491 h 514"/>
                    <a:gd name="T6" fmla="*/ 726 w 726"/>
                    <a:gd name="T7" fmla="*/ 174 h 5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6"/>
                    <a:gd name="T13" fmla="*/ 0 h 514"/>
                    <a:gd name="T14" fmla="*/ 726 w 726"/>
                    <a:gd name="T15" fmla="*/ 514 h 5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6" h="514">
                      <a:moveTo>
                        <a:pt x="0" y="265"/>
                      </a:moveTo>
                      <a:cubicBezTo>
                        <a:pt x="49" y="132"/>
                        <a:pt x="98" y="0"/>
                        <a:pt x="181" y="38"/>
                      </a:cubicBezTo>
                      <a:cubicBezTo>
                        <a:pt x="264" y="76"/>
                        <a:pt x="408" y="468"/>
                        <a:pt x="499" y="491"/>
                      </a:cubicBezTo>
                      <a:cubicBezTo>
                        <a:pt x="590" y="514"/>
                        <a:pt x="688" y="227"/>
                        <a:pt x="726" y="174"/>
                      </a:cubicBezTo>
                    </a:path>
                  </a:pathLst>
                </a:custGeom>
                <a:noFill/>
                <a:ln w="381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3" name="Freeform 16"/>
                <p:cNvSpPr>
                  <a:spLocks/>
                </p:cNvSpPr>
                <p:nvPr/>
              </p:nvSpPr>
              <p:spPr bwMode="auto">
                <a:xfrm>
                  <a:off x="2976" y="1392"/>
                  <a:ext cx="2928" cy="1344"/>
                </a:xfrm>
                <a:custGeom>
                  <a:avLst/>
                  <a:gdLst>
                    <a:gd name="T0" fmla="*/ 0 w 726"/>
                    <a:gd name="T1" fmla="*/ 265 h 514"/>
                    <a:gd name="T2" fmla="*/ 181 w 726"/>
                    <a:gd name="T3" fmla="*/ 38 h 514"/>
                    <a:gd name="T4" fmla="*/ 499 w 726"/>
                    <a:gd name="T5" fmla="*/ 491 h 514"/>
                    <a:gd name="T6" fmla="*/ 726 w 726"/>
                    <a:gd name="T7" fmla="*/ 174 h 5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6"/>
                    <a:gd name="T13" fmla="*/ 0 h 514"/>
                    <a:gd name="T14" fmla="*/ 726 w 726"/>
                    <a:gd name="T15" fmla="*/ 514 h 5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6" h="514">
                      <a:moveTo>
                        <a:pt x="0" y="265"/>
                      </a:moveTo>
                      <a:cubicBezTo>
                        <a:pt x="49" y="132"/>
                        <a:pt x="98" y="0"/>
                        <a:pt x="181" y="38"/>
                      </a:cubicBezTo>
                      <a:cubicBezTo>
                        <a:pt x="264" y="76"/>
                        <a:pt x="408" y="468"/>
                        <a:pt x="499" y="491"/>
                      </a:cubicBezTo>
                      <a:cubicBezTo>
                        <a:pt x="590" y="514"/>
                        <a:pt x="688" y="227"/>
                        <a:pt x="726" y="174"/>
                      </a:cubicBezTo>
                    </a:path>
                  </a:pathLst>
                </a:custGeom>
                <a:noFill/>
                <a:ln w="381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09" name="Group 17"/>
              <p:cNvGrpSpPr>
                <a:grpSpLocks/>
              </p:cNvGrpSpPr>
              <p:nvPr/>
            </p:nvGrpSpPr>
            <p:grpSpPr bwMode="auto">
              <a:xfrm>
                <a:off x="2616" y="2152"/>
                <a:ext cx="816" cy="432"/>
                <a:chOff x="96" y="1392"/>
                <a:chExt cx="5808" cy="1536"/>
              </a:xfrm>
            </p:grpSpPr>
            <p:sp>
              <p:nvSpPr>
                <p:cNvPr id="16410" name="Freeform 18"/>
                <p:cNvSpPr>
                  <a:spLocks/>
                </p:cNvSpPr>
                <p:nvPr/>
              </p:nvSpPr>
              <p:spPr bwMode="auto">
                <a:xfrm>
                  <a:off x="96" y="1584"/>
                  <a:ext cx="2928" cy="1344"/>
                </a:xfrm>
                <a:custGeom>
                  <a:avLst/>
                  <a:gdLst>
                    <a:gd name="T0" fmla="*/ 0 w 726"/>
                    <a:gd name="T1" fmla="*/ 265 h 514"/>
                    <a:gd name="T2" fmla="*/ 181 w 726"/>
                    <a:gd name="T3" fmla="*/ 38 h 514"/>
                    <a:gd name="T4" fmla="*/ 499 w 726"/>
                    <a:gd name="T5" fmla="*/ 491 h 514"/>
                    <a:gd name="T6" fmla="*/ 726 w 726"/>
                    <a:gd name="T7" fmla="*/ 174 h 5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6"/>
                    <a:gd name="T13" fmla="*/ 0 h 514"/>
                    <a:gd name="T14" fmla="*/ 726 w 726"/>
                    <a:gd name="T15" fmla="*/ 514 h 5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6" h="514">
                      <a:moveTo>
                        <a:pt x="0" y="265"/>
                      </a:moveTo>
                      <a:cubicBezTo>
                        <a:pt x="49" y="132"/>
                        <a:pt x="98" y="0"/>
                        <a:pt x="181" y="38"/>
                      </a:cubicBezTo>
                      <a:cubicBezTo>
                        <a:pt x="264" y="76"/>
                        <a:pt x="408" y="468"/>
                        <a:pt x="499" y="491"/>
                      </a:cubicBezTo>
                      <a:cubicBezTo>
                        <a:pt x="590" y="514"/>
                        <a:pt x="688" y="227"/>
                        <a:pt x="726" y="174"/>
                      </a:cubicBezTo>
                    </a:path>
                  </a:pathLst>
                </a:custGeom>
                <a:noFill/>
                <a:ln w="381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1" name="Freeform 19"/>
                <p:cNvSpPr>
                  <a:spLocks/>
                </p:cNvSpPr>
                <p:nvPr/>
              </p:nvSpPr>
              <p:spPr bwMode="auto">
                <a:xfrm>
                  <a:off x="2976" y="1392"/>
                  <a:ext cx="2928" cy="1344"/>
                </a:xfrm>
                <a:custGeom>
                  <a:avLst/>
                  <a:gdLst>
                    <a:gd name="T0" fmla="*/ 0 w 726"/>
                    <a:gd name="T1" fmla="*/ 265 h 514"/>
                    <a:gd name="T2" fmla="*/ 181 w 726"/>
                    <a:gd name="T3" fmla="*/ 38 h 514"/>
                    <a:gd name="T4" fmla="*/ 499 w 726"/>
                    <a:gd name="T5" fmla="*/ 491 h 514"/>
                    <a:gd name="T6" fmla="*/ 726 w 726"/>
                    <a:gd name="T7" fmla="*/ 174 h 5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6"/>
                    <a:gd name="T13" fmla="*/ 0 h 514"/>
                    <a:gd name="T14" fmla="*/ 726 w 726"/>
                    <a:gd name="T15" fmla="*/ 514 h 5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6" h="514">
                      <a:moveTo>
                        <a:pt x="0" y="265"/>
                      </a:moveTo>
                      <a:cubicBezTo>
                        <a:pt x="49" y="132"/>
                        <a:pt x="98" y="0"/>
                        <a:pt x="181" y="38"/>
                      </a:cubicBezTo>
                      <a:cubicBezTo>
                        <a:pt x="264" y="76"/>
                        <a:pt x="408" y="468"/>
                        <a:pt x="499" y="491"/>
                      </a:cubicBezTo>
                      <a:cubicBezTo>
                        <a:pt x="590" y="514"/>
                        <a:pt x="688" y="227"/>
                        <a:pt x="726" y="174"/>
                      </a:cubicBezTo>
                    </a:path>
                  </a:pathLst>
                </a:custGeom>
                <a:noFill/>
                <a:ln w="381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406" name="Line 20"/>
            <p:cNvSpPr>
              <a:spLocks noChangeShapeType="1"/>
            </p:cNvSpPr>
            <p:nvPr/>
          </p:nvSpPr>
          <p:spPr bwMode="auto">
            <a:xfrm>
              <a:off x="144" y="2488"/>
              <a:ext cx="33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Line 21"/>
            <p:cNvSpPr>
              <a:spLocks noChangeShapeType="1"/>
            </p:cNvSpPr>
            <p:nvPr/>
          </p:nvSpPr>
          <p:spPr bwMode="auto">
            <a:xfrm>
              <a:off x="1576" y="2416"/>
              <a:ext cx="33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22"/>
          <p:cNvGrpSpPr>
            <a:grpSpLocks/>
          </p:cNvGrpSpPr>
          <p:nvPr/>
        </p:nvGrpSpPr>
        <p:grpSpPr bwMode="auto">
          <a:xfrm>
            <a:off x="3343275" y="3813175"/>
            <a:ext cx="2259013" cy="1752600"/>
            <a:chOff x="2106" y="2402"/>
            <a:chExt cx="1423" cy="1104"/>
          </a:xfrm>
        </p:grpSpPr>
        <p:grpSp>
          <p:nvGrpSpPr>
            <p:cNvPr id="16396" name="Group 23"/>
            <p:cNvGrpSpPr>
              <a:grpSpLocks/>
            </p:cNvGrpSpPr>
            <p:nvPr/>
          </p:nvGrpSpPr>
          <p:grpSpPr bwMode="auto">
            <a:xfrm rot="2817740">
              <a:off x="2254" y="2786"/>
              <a:ext cx="1104" cy="336"/>
              <a:chOff x="1824" y="2152"/>
              <a:chExt cx="1608" cy="488"/>
            </a:xfrm>
          </p:grpSpPr>
          <p:grpSp>
            <p:nvGrpSpPr>
              <p:cNvPr id="16399" name="Group 24"/>
              <p:cNvGrpSpPr>
                <a:grpSpLocks/>
              </p:cNvGrpSpPr>
              <p:nvPr/>
            </p:nvGrpSpPr>
            <p:grpSpPr bwMode="auto">
              <a:xfrm>
                <a:off x="1824" y="2208"/>
                <a:ext cx="816" cy="432"/>
                <a:chOff x="96" y="1392"/>
                <a:chExt cx="5808" cy="1536"/>
              </a:xfrm>
            </p:grpSpPr>
            <p:sp>
              <p:nvSpPr>
                <p:cNvPr id="16403" name="Freeform 25"/>
                <p:cNvSpPr>
                  <a:spLocks/>
                </p:cNvSpPr>
                <p:nvPr/>
              </p:nvSpPr>
              <p:spPr bwMode="auto">
                <a:xfrm>
                  <a:off x="96" y="1584"/>
                  <a:ext cx="2928" cy="1344"/>
                </a:xfrm>
                <a:custGeom>
                  <a:avLst/>
                  <a:gdLst>
                    <a:gd name="T0" fmla="*/ 0 w 726"/>
                    <a:gd name="T1" fmla="*/ 265 h 514"/>
                    <a:gd name="T2" fmla="*/ 181 w 726"/>
                    <a:gd name="T3" fmla="*/ 38 h 514"/>
                    <a:gd name="T4" fmla="*/ 499 w 726"/>
                    <a:gd name="T5" fmla="*/ 491 h 514"/>
                    <a:gd name="T6" fmla="*/ 726 w 726"/>
                    <a:gd name="T7" fmla="*/ 174 h 5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6"/>
                    <a:gd name="T13" fmla="*/ 0 h 514"/>
                    <a:gd name="T14" fmla="*/ 726 w 726"/>
                    <a:gd name="T15" fmla="*/ 514 h 5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6" h="514">
                      <a:moveTo>
                        <a:pt x="0" y="265"/>
                      </a:moveTo>
                      <a:cubicBezTo>
                        <a:pt x="49" y="132"/>
                        <a:pt x="98" y="0"/>
                        <a:pt x="181" y="38"/>
                      </a:cubicBezTo>
                      <a:cubicBezTo>
                        <a:pt x="264" y="76"/>
                        <a:pt x="408" y="468"/>
                        <a:pt x="499" y="491"/>
                      </a:cubicBezTo>
                      <a:cubicBezTo>
                        <a:pt x="590" y="514"/>
                        <a:pt x="688" y="227"/>
                        <a:pt x="726" y="174"/>
                      </a:cubicBezTo>
                    </a:path>
                  </a:pathLst>
                </a:custGeom>
                <a:noFill/>
                <a:ln w="38100" cap="flat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4" name="Freeform 26"/>
                <p:cNvSpPr>
                  <a:spLocks/>
                </p:cNvSpPr>
                <p:nvPr/>
              </p:nvSpPr>
              <p:spPr bwMode="auto">
                <a:xfrm>
                  <a:off x="2976" y="1392"/>
                  <a:ext cx="2928" cy="1344"/>
                </a:xfrm>
                <a:custGeom>
                  <a:avLst/>
                  <a:gdLst>
                    <a:gd name="T0" fmla="*/ 0 w 726"/>
                    <a:gd name="T1" fmla="*/ 265 h 514"/>
                    <a:gd name="T2" fmla="*/ 181 w 726"/>
                    <a:gd name="T3" fmla="*/ 38 h 514"/>
                    <a:gd name="T4" fmla="*/ 499 w 726"/>
                    <a:gd name="T5" fmla="*/ 491 h 514"/>
                    <a:gd name="T6" fmla="*/ 726 w 726"/>
                    <a:gd name="T7" fmla="*/ 174 h 5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6"/>
                    <a:gd name="T13" fmla="*/ 0 h 514"/>
                    <a:gd name="T14" fmla="*/ 726 w 726"/>
                    <a:gd name="T15" fmla="*/ 514 h 5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6" h="514">
                      <a:moveTo>
                        <a:pt x="0" y="265"/>
                      </a:moveTo>
                      <a:cubicBezTo>
                        <a:pt x="49" y="132"/>
                        <a:pt x="98" y="0"/>
                        <a:pt x="181" y="38"/>
                      </a:cubicBezTo>
                      <a:cubicBezTo>
                        <a:pt x="264" y="76"/>
                        <a:pt x="408" y="468"/>
                        <a:pt x="499" y="491"/>
                      </a:cubicBezTo>
                      <a:cubicBezTo>
                        <a:pt x="590" y="514"/>
                        <a:pt x="688" y="227"/>
                        <a:pt x="726" y="174"/>
                      </a:cubicBezTo>
                    </a:path>
                  </a:pathLst>
                </a:custGeom>
                <a:noFill/>
                <a:ln w="38100" cap="flat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00" name="Group 27"/>
              <p:cNvGrpSpPr>
                <a:grpSpLocks/>
              </p:cNvGrpSpPr>
              <p:nvPr/>
            </p:nvGrpSpPr>
            <p:grpSpPr bwMode="auto">
              <a:xfrm>
                <a:off x="2616" y="2152"/>
                <a:ext cx="816" cy="432"/>
                <a:chOff x="96" y="1392"/>
                <a:chExt cx="5808" cy="1536"/>
              </a:xfrm>
            </p:grpSpPr>
            <p:sp>
              <p:nvSpPr>
                <p:cNvPr id="16401" name="Freeform 28"/>
                <p:cNvSpPr>
                  <a:spLocks/>
                </p:cNvSpPr>
                <p:nvPr/>
              </p:nvSpPr>
              <p:spPr bwMode="auto">
                <a:xfrm>
                  <a:off x="96" y="1584"/>
                  <a:ext cx="2928" cy="1344"/>
                </a:xfrm>
                <a:custGeom>
                  <a:avLst/>
                  <a:gdLst>
                    <a:gd name="T0" fmla="*/ 0 w 726"/>
                    <a:gd name="T1" fmla="*/ 265 h 514"/>
                    <a:gd name="T2" fmla="*/ 181 w 726"/>
                    <a:gd name="T3" fmla="*/ 38 h 514"/>
                    <a:gd name="T4" fmla="*/ 499 w 726"/>
                    <a:gd name="T5" fmla="*/ 491 h 514"/>
                    <a:gd name="T6" fmla="*/ 726 w 726"/>
                    <a:gd name="T7" fmla="*/ 174 h 5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6"/>
                    <a:gd name="T13" fmla="*/ 0 h 514"/>
                    <a:gd name="T14" fmla="*/ 726 w 726"/>
                    <a:gd name="T15" fmla="*/ 514 h 5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6" h="514">
                      <a:moveTo>
                        <a:pt x="0" y="265"/>
                      </a:moveTo>
                      <a:cubicBezTo>
                        <a:pt x="49" y="132"/>
                        <a:pt x="98" y="0"/>
                        <a:pt x="181" y="38"/>
                      </a:cubicBezTo>
                      <a:cubicBezTo>
                        <a:pt x="264" y="76"/>
                        <a:pt x="408" y="468"/>
                        <a:pt x="499" y="491"/>
                      </a:cubicBezTo>
                      <a:cubicBezTo>
                        <a:pt x="590" y="514"/>
                        <a:pt x="688" y="227"/>
                        <a:pt x="726" y="174"/>
                      </a:cubicBezTo>
                    </a:path>
                  </a:pathLst>
                </a:custGeom>
                <a:noFill/>
                <a:ln w="38100" cap="flat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2" name="Freeform 29"/>
                <p:cNvSpPr>
                  <a:spLocks/>
                </p:cNvSpPr>
                <p:nvPr/>
              </p:nvSpPr>
              <p:spPr bwMode="auto">
                <a:xfrm>
                  <a:off x="2976" y="1392"/>
                  <a:ext cx="2928" cy="1344"/>
                </a:xfrm>
                <a:custGeom>
                  <a:avLst/>
                  <a:gdLst>
                    <a:gd name="T0" fmla="*/ 0 w 726"/>
                    <a:gd name="T1" fmla="*/ 265 h 514"/>
                    <a:gd name="T2" fmla="*/ 181 w 726"/>
                    <a:gd name="T3" fmla="*/ 38 h 514"/>
                    <a:gd name="T4" fmla="*/ 499 w 726"/>
                    <a:gd name="T5" fmla="*/ 491 h 514"/>
                    <a:gd name="T6" fmla="*/ 726 w 726"/>
                    <a:gd name="T7" fmla="*/ 174 h 5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26"/>
                    <a:gd name="T13" fmla="*/ 0 h 514"/>
                    <a:gd name="T14" fmla="*/ 726 w 726"/>
                    <a:gd name="T15" fmla="*/ 514 h 5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26" h="514">
                      <a:moveTo>
                        <a:pt x="0" y="265"/>
                      </a:moveTo>
                      <a:cubicBezTo>
                        <a:pt x="49" y="132"/>
                        <a:pt x="98" y="0"/>
                        <a:pt x="181" y="38"/>
                      </a:cubicBezTo>
                      <a:cubicBezTo>
                        <a:pt x="264" y="76"/>
                        <a:pt x="408" y="468"/>
                        <a:pt x="499" y="491"/>
                      </a:cubicBezTo>
                      <a:cubicBezTo>
                        <a:pt x="590" y="514"/>
                        <a:pt x="688" y="227"/>
                        <a:pt x="726" y="174"/>
                      </a:cubicBezTo>
                    </a:path>
                  </a:pathLst>
                </a:custGeom>
                <a:noFill/>
                <a:ln w="38100" cap="flat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397" name="Line 30"/>
            <p:cNvSpPr>
              <a:spLocks noChangeShapeType="1"/>
            </p:cNvSpPr>
            <p:nvPr/>
          </p:nvSpPr>
          <p:spPr bwMode="auto">
            <a:xfrm rot="2613353">
              <a:off x="2106" y="2470"/>
              <a:ext cx="33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Line 31"/>
            <p:cNvSpPr>
              <a:spLocks noChangeShapeType="1"/>
            </p:cNvSpPr>
            <p:nvPr/>
          </p:nvSpPr>
          <p:spPr bwMode="auto">
            <a:xfrm rot="2613353">
              <a:off x="3193" y="3404"/>
              <a:ext cx="33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3584" name="Object 32"/>
          <p:cNvGraphicFramePr>
            <a:graphicFrameLocks noChangeAspect="1"/>
          </p:cNvGraphicFramePr>
          <p:nvPr/>
        </p:nvGraphicFramePr>
        <p:xfrm>
          <a:off x="4572000" y="1295400"/>
          <a:ext cx="6096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8" name="Equation" r:id="rId4" imgW="215640" imgH="177480" progId="Equation.3">
                  <p:embed/>
                </p:oleObj>
              </mc:Choice>
              <mc:Fallback>
                <p:oleObj name="Equation" r:id="rId4" imgW="215640" imgH="17748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295400"/>
                        <a:ext cx="60960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5" name="Text Box 33"/>
          <p:cNvSpPr txBox="1">
            <a:spLocks noChangeArrowheads="1"/>
          </p:cNvSpPr>
          <p:nvPr/>
        </p:nvSpPr>
        <p:spPr bwMode="auto">
          <a:xfrm>
            <a:off x="1295400" y="259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u="sng"/>
          </a:p>
        </p:txBody>
      </p:sp>
      <p:graphicFrame>
        <p:nvGraphicFramePr>
          <p:cNvPr id="23586" name="Object 34"/>
          <p:cNvGraphicFramePr>
            <a:graphicFrameLocks noChangeAspect="1"/>
          </p:cNvGraphicFramePr>
          <p:nvPr/>
        </p:nvGraphicFramePr>
        <p:xfrm>
          <a:off x="1474788" y="2595563"/>
          <a:ext cx="86042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9" name="Equation" r:id="rId6" imgW="304560" imgH="228600" progId="Equation.3">
                  <p:embed/>
                </p:oleObj>
              </mc:Choice>
              <mc:Fallback>
                <p:oleObj name="Equation" r:id="rId6" imgW="304560" imgH="22860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4788" y="2595563"/>
                        <a:ext cx="860425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7" name="Object 35"/>
          <p:cNvGraphicFramePr>
            <a:graphicFrameLocks noChangeAspect="1"/>
          </p:cNvGraphicFramePr>
          <p:nvPr/>
        </p:nvGraphicFramePr>
        <p:xfrm>
          <a:off x="4953000" y="4038600"/>
          <a:ext cx="1147763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0" name="Equation" r:id="rId8" imgW="406080" imgH="241200" progId="Equation.3">
                  <p:embed/>
                </p:oleObj>
              </mc:Choice>
              <mc:Fallback>
                <p:oleObj name="Equation" r:id="rId8" imgW="406080" imgH="24120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038600"/>
                        <a:ext cx="1147763" cy="681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8" name="Object 36"/>
          <p:cNvGraphicFramePr>
            <a:graphicFrameLocks noChangeAspect="1"/>
          </p:cNvGraphicFramePr>
          <p:nvPr/>
        </p:nvGraphicFramePr>
        <p:xfrm>
          <a:off x="1828800" y="4267200"/>
          <a:ext cx="59690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1" name="Equation" r:id="rId10" imgW="279360" imgH="241200" progId="Equation.3">
                  <p:embed/>
                </p:oleObj>
              </mc:Choice>
              <mc:Fallback>
                <p:oleObj name="Equation" r:id="rId10" imgW="279360" imgH="2412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267200"/>
                        <a:ext cx="596900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9" name="Object 37"/>
          <p:cNvGraphicFramePr>
            <a:graphicFrameLocks noChangeAspect="1"/>
          </p:cNvGraphicFramePr>
          <p:nvPr/>
        </p:nvGraphicFramePr>
        <p:xfrm>
          <a:off x="5491163" y="2617788"/>
          <a:ext cx="43338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2" name="Equation" r:id="rId12" imgW="203040" imgH="215640" progId="Equation.3">
                  <p:embed/>
                </p:oleObj>
              </mc:Choice>
              <mc:Fallback>
                <p:oleObj name="Equation" r:id="rId12" imgW="203040" imgH="21564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1163" y="2617788"/>
                        <a:ext cx="433387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90" name="Object 38"/>
          <p:cNvGraphicFramePr>
            <a:graphicFrameLocks noChangeAspect="1"/>
          </p:cNvGraphicFramePr>
          <p:nvPr/>
        </p:nvGraphicFramePr>
        <p:xfrm>
          <a:off x="3962400" y="4876800"/>
          <a:ext cx="574675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3" name="Equation" r:id="rId14" imgW="203040" imgH="241200" progId="Equation.3">
                  <p:embed/>
                </p:oleObj>
              </mc:Choice>
              <mc:Fallback>
                <p:oleObj name="Equation" r:id="rId14" imgW="203040" imgH="24120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876800"/>
                        <a:ext cx="574675" cy="681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0"/>
            <a:ext cx="5715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reac_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762000"/>
            <a:ext cx="32321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514600" y="228600"/>
            <a:ext cx="352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Triple axis neutron spectrometer 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867400" y="5410200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@ ILL in Grenoble, France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allVertic2.jpg (30004 octets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57200"/>
            <a:ext cx="1981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Line 3"/>
          <p:cNvSpPr>
            <a:spLocks noChangeShapeType="1"/>
          </p:cNvSpPr>
          <p:nvPr/>
        </p:nvSpPr>
        <p:spPr bwMode="auto">
          <a:xfrm flipH="1">
            <a:off x="2133600" y="50292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895600" y="4889500"/>
            <a:ext cx="368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Lonely scientist in the reactor hall  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489325" y="722313"/>
            <a:ext cx="446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Very expensive and involved experiments</a:t>
            </a:r>
            <a:r>
              <a:rPr lang="en-US" u="sng"/>
              <a:t> 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565525" y="1255713"/>
            <a:ext cx="236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Table top alternatives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019800" y="1219200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641725" y="1941513"/>
            <a:ext cx="532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Yes, infra-red absorption and </a:t>
            </a:r>
          </a:p>
          <a:p>
            <a:r>
              <a:rPr lang="en-US"/>
              <a:t>        inelastic light scattering (Raman and Brillouin)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641725" y="2855913"/>
            <a:ext cx="156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However only</a:t>
            </a:r>
          </a:p>
        </p:txBody>
      </p:sp>
      <p:graphicFrame>
        <p:nvGraphicFramePr>
          <p:cNvPr id="25610" name="Object 10"/>
          <p:cNvGraphicFramePr>
            <a:graphicFrameLocks noChangeAspect="1"/>
          </p:cNvGraphicFramePr>
          <p:nvPr/>
        </p:nvGraphicFramePr>
        <p:xfrm>
          <a:off x="5181600" y="2844800"/>
          <a:ext cx="7874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Equation" r:id="rId5" imgW="355320" imgH="203040" progId="Equation.3">
                  <p:embed/>
                </p:oleObj>
              </mc:Choice>
              <mc:Fallback>
                <p:oleObj name="Equation" r:id="rId5" imgW="355320" imgH="203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844800"/>
                        <a:ext cx="78740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6019800" y="2882900"/>
            <a:ext cx="125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accessible</a:t>
            </a: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3810000" y="3810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4495800" y="3606800"/>
            <a:ext cx="198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see homework #8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25604" grpId="0"/>
      <p:bldP spid="25605" grpId="0"/>
      <p:bldP spid="25606" grpId="0"/>
      <p:bldP spid="25607" grpId="0"/>
      <p:bldP spid="25608" grpId="0"/>
      <p:bldP spid="25609" grpId="0"/>
      <p:bldP spid="25611" grpId="0"/>
      <p:bldP spid="25612" grpId="0" animBg="1"/>
      <p:bldP spid="256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av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113" y="152400"/>
            <a:ext cx="386556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7750175" y="5867400"/>
            <a:ext cx="619125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Traveling plane waves:</a:t>
            </a:r>
          </a:p>
        </p:txBody>
      </p:sp>
      <p:pic>
        <p:nvPicPr>
          <p:cNvPr id="5125" name="Picture 5" descr="wrel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563" y="3806825"/>
            <a:ext cx="456247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1154113" y="30480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711450" y="30480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4953000" y="228600"/>
          <a:ext cx="32004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Equation" r:id="rId6" imgW="2145960" imgH="253800" progId="Equation.3">
                  <p:embed/>
                </p:oleObj>
              </mc:Choice>
              <mc:Fallback>
                <p:oleObj name="Equation" r:id="rId6" imgW="2145960" imgH="253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28600"/>
                        <a:ext cx="3200400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479925" y="23987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066800" y="224155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V="1">
            <a:off x="1165225" y="9144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746125" y="7985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4953000" y="2057400"/>
            <a:ext cx="66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X=0:</a:t>
            </a:r>
          </a:p>
        </p:txBody>
      </p:sp>
      <p:graphicFrame>
        <p:nvGraphicFramePr>
          <p:cNvPr id="5134" name="Object 14"/>
          <p:cNvGraphicFramePr>
            <a:graphicFrameLocks noChangeAspect="1"/>
          </p:cNvGraphicFramePr>
          <p:nvPr/>
        </p:nvGraphicFramePr>
        <p:xfrm>
          <a:off x="5715000" y="2057400"/>
          <a:ext cx="19812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Equation" r:id="rId8" imgW="1320480" imgH="253800" progId="Equation.3">
                  <p:embed/>
                </p:oleObj>
              </mc:Choice>
              <mc:Fallback>
                <p:oleObj name="Equation" r:id="rId8" imgW="1320480" imgH="2538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057400"/>
                        <a:ext cx="1981200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4997450" y="2590800"/>
            <a:ext cx="571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t=0:</a:t>
            </a:r>
          </a:p>
        </p:txBody>
      </p:sp>
      <p:graphicFrame>
        <p:nvGraphicFramePr>
          <p:cNvPr id="5136" name="Object 16"/>
          <p:cNvGraphicFramePr>
            <a:graphicFrameLocks noChangeAspect="1"/>
          </p:cNvGraphicFramePr>
          <p:nvPr/>
        </p:nvGraphicFramePr>
        <p:xfrm>
          <a:off x="5638800" y="2590800"/>
          <a:ext cx="20574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Equation" r:id="rId10" imgW="1371600" imgH="253800" progId="Equation.3">
                  <p:embed/>
                </p:oleObj>
              </mc:Choice>
              <mc:Fallback>
                <p:oleObj name="Equation" r:id="rId10" imgW="1371600" imgH="253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590800"/>
                        <a:ext cx="2057400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5029200" y="3124200"/>
            <a:ext cx="398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Particular state of oscillation Y=const 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029200" y="1081088"/>
            <a:ext cx="2190750" cy="366712"/>
            <a:chOff x="3168" y="681"/>
            <a:chExt cx="1380" cy="231"/>
          </a:xfrm>
        </p:grpSpPr>
        <p:graphicFrame>
          <p:nvGraphicFramePr>
            <p:cNvPr id="2061" name="Object 19"/>
            <p:cNvGraphicFramePr>
              <a:graphicFrameLocks noChangeAspect="1"/>
            </p:cNvGraphicFramePr>
            <p:nvPr/>
          </p:nvGraphicFramePr>
          <p:xfrm>
            <a:off x="3168" y="709"/>
            <a:ext cx="432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7" name="Equation" r:id="rId12" imgW="457200" imgH="203040" progId="Equation.3">
                    <p:embed/>
                  </p:oleObj>
                </mc:Choice>
                <mc:Fallback>
                  <p:oleObj name="Equation" r:id="rId12" imgW="457200" imgH="20304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709"/>
                          <a:ext cx="432" cy="1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81" name="Text Box 20"/>
            <p:cNvSpPr txBox="1">
              <a:spLocks noChangeArrowheads="1"/>
            </p:cNvSpPr>
            <p:nvPr/>
          </p:nvSpPr>
          <p:spPr bwMode="auto">
            <a:xfrm>
              <a:off x="3648" y="681"/>
              <a:ext cx="9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in particular </a:t>
              </a:r>
            </a:p>
          </p:txBody>
        </p:sp>
      </p:grp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4175125" y="646113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or</a:t>
            </a:r>
          </a:p>
        </p:txBody>
      </p:sp>
      <p:graphicFrame>
        <p:nvGraphicFramePr>
          <p:cNvPr id="5142" name="Object 22"/>
          <p:cNvGraphicFramePr>
            <a:graphicFrameLocks noChangeAspect="1"/>
          </p:cNvGraphicFramePr>
          <p:nvPr/>
        </p:nvGraphicFramePr>
        <p:xfrm>
          <a:off x="4984750" y="596900"/>
          <a:ext cx="210185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Equation" r:id="rId14" imgW="1422360" imgH="317160" progId="Equation.3">
                  <p:embed/>
                </p:oleObj>
              </mc:Choice>
              <mc:Fallback>
                <p:oleObj name="Equation" r:id="rId14" imgW="1422360" imgH="31716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0" y="596900"/>
                        <a:ext cx="2101850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3" name="Object 23"/>
          <p:cNvGraphicFramePr>
            <a:graphicFrameLocks noChangeAspect="1"/>
          </p:cNvGraphicFramePr>
          <p:nvPr/>
        </p:nvGraphicFramePr>
        <p:xfrm>
          <a:off x="5029200" y="1576388"/>
          <a:ext cx="266700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Equation" r:id="rId16" imgW="1854000" imgH="253800" progId="Equation.3">
                  <p:embed/>
                </p:oleObj>
              </mc:Choice>
              <mc:Fallback>
                <p:oleObj name="Equation" r:id="rId16" imgW="1854000" imgH="2538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576388"/>
                        <a:ext cx="2667000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5072063" y="3548063"/>
            <a:ext cx="197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travels according </a:t>
            </a:r>
          </a:p>
        </p:txBody>
      </p:sp>
      <p:graphicFrame>
        <p:nvGraphicFramePr>
          <p:cNvPr id="5145" name="Object 25"/>
          <p:cNvGraphicFramePr>
            <a:graphicFrameLocks noChangeAspect="1"/>
          </p:cNvGraphicFramePr>
          <p:nvPr/>
        </p:nvGraphicFramePr>
        <p:xfrm>
          <a:off x="5257800" y="5334000"/>
          <a:ext cx="2260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Equation" r:id="rId18" imgW="2260440" imgH="507960" progId="Equation.3">
                  <p:embed/>
                </p:oleObj>
              </mc:Choice>
              <mc:Fallback>
                <p:oleObj name="Equation" r:id="rId18" imgW="2260440" imgH="50796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334000"/>
                        <a:ext cx="22606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6" name="AutoShape 26"/>
          <p:cNvSpPr>
            <a:spLocks noChangeArrowheads="1"/>
          </p:cNvSpPr>
          <p:nvPr/>
        </p:nvSpPr>
        <p:spPr bwMode="auto">
          <a:xfrm>
            <a:off x="5334000" y="605155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47" name="Object 27"/>
          <p:cNvGraphicFramePr>
            <a:graphicFrameLocks noChangeAspect="1"/>
          </p:cNvGraphicFramePr>
          <p:nvPr/>
        </p:nvGraphicFramePr>
        <p:xfrm>
          <a:off x="5867400" y="5867400"/>
          <a:ext cx="8509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Equation" r:id="rId20" imgW="850680" imgH="507960" progId="Equation.3">
                  <p:embed/>
                </p:oleObj>
              </mc:Choice>
              <mc:Fallback>
                <p:oleObj name="Equation" r:id="rId20" imgW="850680" imgH="50796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867400"/>
                        <a:ext cx="8509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8" name="Object 28"/>
          <p:cNvGraphicFramePr>
            <a:graphicFrameLocks noChangeAspect="1"/>
          </p:cNvGraphicFramePr>
          <p:nvPr/>
        </p:nvGraphicFramePr>
        <p:xfrm>
          <a:off x="6835775" y="5867400"/>
          <a:ext cx="685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Equation" r:id="rId22" imgW="685800" imgH="507960" progId="Equation.3">
                  <p:embed/>
                </p:oleObj>
              </mc:Choice>
              <mc:Fallback>
                <p:oleObj name="Equation" r:id="rId22" imgW="685800" imgH="50796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775" y="5867400"/>
                        <a:ext cx="6858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9" name="Object 29"/>
          <p:cNvGraphicFramePr>
            <a:graphicFrameLocks noChangeAspect="1"/>
          </p:cNvGraphicFramePr>
          <p:nvPr/>
        </p:nvGraphicFramePr>
        <p:xfrm>
          <a:off x="7588250" y="6019800"/>
          <a:ext cx="7493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Equation" r:id="rId24" imgW="749160" imgH="203040" progId="Equation.3">
                  <p:embed/>
                </p:oleObj>
              </mc:Choice>
              <mc:Fallback>
                <p:oleObj name="Equation" r:id="rId24" imgW="749160" imgH="20304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50" y="6019800"/>
                        <a:ext cx="7493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0" name="Object 30"/>
          <p:cNvGraphicFramePr>
            <a:graphicFrameLocks noChangeAspect="1"/>
          </p:cNvGraphicFramePr>
          <p:nvPr/>
        </p:nvGraphicFramePr>
        <p:xfrm>
          <a:off x="228600" y="5791200"/>
          <a:ext cx="210185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Equation" r:id="rId26" imgW="1422360" imgH="317160" progId="Equation.3">
                  <p:embed/>
                </p:oleObj>
              </mc:Choice>
              <mc:Fallback>
                <p:oleObj name="Equation" r:id="rId26" imgW="1422360" imgH="31716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791200"/>
                        <a:ext cx="2101850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1" name="Object 31"/>
          <p:cNvGraphicFramePr>
            <a:graphicFrameLocks noChangeAspect="1"/>
          </p:cNvGraphicFramePr>
          <p:nvPr/>
        </p:nvGraphicFramePr>
        <p:xfrm>
          <a:off x="2667000" y="5715000"/>
          <a:ext cx="1763713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Equation" r:id="rId27" imgW="1193760" imgH="583920" progId="Equation.3">
                  <p:embed/>
                </p:oleObj>
              </mc:Choice>
              <mc:Fallback>
                <p:oleObj name="Equation" r:id="rId27" imgW="1193760" imgH="58392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715000"/>
                        <a:ext cx="1763713" cy="86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2438400" y="5410200"/>
            <a:ext cx="243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solves wave equation </a:t>
            </a:r>
          </a:p>
        </p:txBody>
      </p:sp>
      <p:pic>
        <p:nvPicPr>
          <p:cNvPr id="5153" name="Picture 33" descr="wsol9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5257800" y="3962400"/>
            <a:ext cx="35814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4" grpId="0"/>
      <p:bldP spid="5126" grpId="0" animBg="1"/>
      <p:bldP spid="5127" grpId="0" animBg="1"/>
      <p:bldP spid="5129" grpId="0"/>
      <p:bldP spid="5129" grpId="1"/>
      <p:bldP spid="5130" grpId="0"/>
      <p:bldP spid="5130" grpId="1"/>
      <p:bldP spid="5131" grpId="0" animBg="1"/>
      <p:bldP spid="5131" grpId="1" animBg="1"/>
      <p:bldP spid="5132" grpId="0"/>
      <p:bldP spid="5132" grpId="1"/>
      <p:bldP spid="5133" grpId="0"/>
      <p:bldP spid="5135" grpId="0"/>
      <p:bldP spid="5137" grpId="0"/>
      <p:bldP spid="5141" grpId="0"/>
      <p:bldP spid="5144" grpId="0"/>
      <p:bldP spid="5146" grpId="0" animBg="1"/>
      <p:bldP spid="51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twav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19400"/>
            <a:ext cx="284638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AutoShape 3" descr="Button2">
            <a:hlinkClick r:id="rId6" highlightClick="1">
              <a:snd r:embed="rId5" name="laser.wav"/>
            </a:hlinkClick>
          </p:cNvPr>
          <p:cNvSpPr>
            <a:spLocks noChangeArrowheads="1"/>
          </p:cNvSpPr>
          <p:nvPr/>
        </p:nvSpPr>
        <p:spPr bwMode="auto">
          <a:xfrm>
            <a:off x="6172200" y="3200400"/>
            <a:ext cx="2514600" cy="1828800"/>
          </a:xfrm>
          <a:prstGeom prst="actionButtonBlank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48" name="Picture 4" descr="twav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5486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lwav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1676400"/>
            <a:ext cx="5486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172200" y="265113"/>
            <a:ext cx="192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Transverse wave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156325" y="2170113"/>
            <a:ext cx="201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Longitudinal wave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352800" y="3124200"/>
            <a:ext cx="168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Standing wave</a:t>
            </a:r>
          </a:p>
        </p:txBody>
      </p:sp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3505200" y="3810000"/>
          <a:ext cx="1295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Equation" r:id="rId10" imgW="1295280" imgH="317160" progId="Equation.3">
                  <p:embed/>
                </p:oleObj>
              </mc:Choice>
              <mc:Fallback>
                <p:oleObj name="Equation" r:id="rId10" imgW="1295280" imgH="3171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810000"/>
                        <a:ext cx="12954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3486150" y="4800600"/>
          <a:ext cx="1333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Equation" r:id="rId12" imgW="1333440" imgH="317160" progId="Equation.3">
                  <p:embed/>
                </p:oleObj>
              </mc:Choice>
              <mc:Fallback>
                <p:oleObj name="Equation" r:id="rId12" imgW="1333440" imgH="3171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150" y="4800600"/>
                        <a:ext cx="13335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3517900" y="5257800"/>
          <a:ext cx="3111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Equation" r:id="rId14" imgW="3111480" imgH="330120" progId="Equation.3">
                  <p:embed/>
                </p:oleObj>
              </mc:Choice>
              <mc:Fallback>
                <p:oleObj name="Equation" r:id="rId14" imgW="3111480" imgH="33012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900" y="5257800"/>
                        <a:ext cx="31115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6" name="Object 12"/>
          <p:cNvGraphicFramePr>
            <a:graphicFrameLocks noChangeAspect="1"/>
          </p:cNvGraphicFramePr>
          <p:nvPr/>
        </p:nvGraphicFramePr>
        <p:xfrm>
          <a:off x="3746500" y="5638800"/>
          <a:ext cx="1739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Equation" r:id="rId16" imgW="1739880" imgH="317160" progId="Equation.3">
                  <p:embed/>
                </p:oleObj>
              </mc:Choice>
              <mc:Fallback>
                <p:oleObj name="Equation" r:id="rId16" imgW="1739880" imgH="3171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5638800"/>
                        <a:ext cx="17399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Object 13"/>
          <p:cNvGraphicFramePr>
            <a:graphicFrameLocks noChangeAspect="1"/>
          </p:cNvGraphicFramePr>
          <p:nvPr/>
        </p:nvGraphicFramePr>
        <p:xfrm>
          <a:off x="5715000" y="5638800"/>
          <a:ext cx="1397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Equation" r:id="rId18" imgW="1396800" imgH="317160" progId="Equation.3">
                  <p:embed/>
                </p:oleObj>
              </mc:Choice>
              <mc:Fallback>
                <p:oleObj name="Equation" r:id="rId18" imgW="1396800" imgH="31716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638800"/>
                        <a:ext cx="13970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810000" y="6096000"/>
            <a:ext cx="3352800" cy="533400"/>
            <a:chOff x="2064" y="3984"/>
            <a:chExt cx="1920" cy="336"/>
          </a:xfrm>
        </p:grpSpPr>
        <p:sp>
          <p:nvSpPr>
            <p:cNvPr id="3088" name="Rectangle 15"/>
            <p:cNvSpPr>
              <a:spLocks noChangeArrowheads="1"/>
            </p:cNvSpPr>
            <p:nvPr/>
          </p:nvSpPr>
          <p:spPr bwMode="auto">
            <a:xfrm>
              <a:off x="2064" y="3984"/>
              <a:ext cx="1920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079" name="Object 16"/>
            <p:cNvGraphicFramePr>
              <a:graphicFrameLocks noChangeAspect="1"/>
            </p:cNvGraphicFramePr>
            <p:nvPr/>
          </p:nvGraphicFramePr>
          <p:xfrm>
            <a:off x="2188" y="4052"/>
            <a:ext cx="1672" cy="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1" name="Equation" r:id="rId20" imgW="2654280" imgH="253800" progId="Equation.DSMT4">
                    <p:embed/>
                  </p:oleObj>
                </mc:Choice>
                <mc:Fallback>
                  <p:oleObj name="Equation" r:id="rId20" imgW="2654280" imgH="253800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8" y="4052"/>
                          <a:ext cx="1672" cy="1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50" grpId="0"/>
      <p:bldP spid="6151" grpId="0"/>
      <p:bldP spid="61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200" y="533400"/>
            <a:ext cx="222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Large wavelength </a:t>
            </a:r>
            <a:r>
              <a:rPr lang="el-GR">
                <a:cs typeface="Arial" pitchFamily="34" charset="0"/>
              </a:rPr>
              <a:t>λ</a:t>
            </a:r>
            <a:r>
              <a:rPr lang="en-US"/>
              <a:t> </a:t>
            </a: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2644775" y="652463"/>
            <a:ext cx="304800" cy="1524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3124200" y="457200"/>
          <a:ext cx="99060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Equation" r:id="rId4" imgW="888840" imgH="457200" progId="Equation.3">
                  <p:embed/>
                </p:oleObj>
              </mc:Choice>
              <mc:Fallback>
                <p:oleObj name="Equation" r:id="rId4" imgW="88884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57200"/>
                        <a:ext cx="990600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57200" y="2038350"/>
            <a:ext cx="502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Crystal can be viewed as a continuous medium: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381000" y="13716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448300" y="2003425"/>
            <a:ext cx="2082800" cy="400050"/>
            <a:chOff x="672" y="1371"/>
            <a:chExt cx="1312" cy="252"/>
          </a:xfrm>
        </p:grpSpPr>
        <p:sp>
          <p:nvSpPr>
            <p:cNvPr id="4151" name="Text Box 8"/>
            <p:cNvSpPr txBox="1">
              <a:spLocks noChangeArrowheads="1"/>
            </p:cNvSpPr>
            <p:nvPr/>
          </p:nvSpPr>
          <p:spPr bwMode="auto">
            <a:xfrm>
              <a:off x="672" y="1392"/>
              <a:ext cx="6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good for </a:t>
              </a:r>
            </a:p>
          </p:txBody>
        </p:sp>
        <p:graphicFrame>
          <p:nvGraphicFramePr>
            <p:cNvPr id="4106" name="Object 9"/>
            <p:cNvGraphicFramePr>
              <a:graphicFrameLocks noChangeAspect="1"/>
            </p:cNvGraphicFramePr>
            <p:nvPr/>
          </p:nvGraphicFramePr>
          <p:xfrm>
            <a:off x="1344" y="1371"/>
            <a:ext cx="640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2" name="Equation" r:id="rId6" imgW="812520" imgH="304560" progId="Equation.3">
                    <p:embed/>
                  </p:oleObj>
                </mc:Choice>
                <mc:Fallback>
                  <p:oleObj name="Equation" r:id="rId6" imgW="812520" imgH="30456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1371"/>
                          <a:ext cx="640" cy="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5181600" y="1125538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5562600" y="1125538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5943600" y="1125538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6400800" y="1201738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7239000" y="1125538"/>
            <a:ext cx="914400" cy="152400"/>
            <a:chOff x="4560" y="709"/>
            <a:chExt cx="576" cy="96"/>
          </a:xfrm>
        </p:grpSpPr>
        <p:sp>
          <p:nvSpPr>
            <p:cNvPr id="4148" name="Oval 15"/>
            <p:cNvSpPr>
              <a:spLocks noChangeArrowheads="1"/>
            </p:cNvSpPr>
            <p:nvPr/>
          </p:nvSpPr>
          <p:spPr bwMode="auto">
            <a:xfrm>
              <a:off x="4560" y="709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9" name="Oval 16"/>
            <p:cNvSpPr>
              <a:spLocks noChangeArrowheads="1"/>
            </p:cNvSpPr>
            <p:nvPr/>
          </p:nvSpPr>
          <p:spPr bwMode="auto">
            <a:xfrm>
              <a:off x="4800" y="709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0" name="Oval 17"/>
            <p:cNvSpPr>
              <a:spLocks noChangeArrowheads="1"/>
            </p:cNvSpPr>
            <p:nvPr/>
          </p:nvSpPr>
          <p:spPr bwMode="auto">
            <a:xfrm>
              <a:off x="5040" y="709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86" name="Freeform 18"/>
          <p:cNvSpPr>
            <a:spLocks/>
          </p:cNvSpPr>
          <p:nvPr/>
        </p:nvSpPr>
        <p:spPr bwMode="auto">
          <a:xfrm>
            <a:off x="5257800" y="515938"/>
            <a:ext cx="2895600" cy="1008062"/>
          </a:xfrm>
          <a:custGeom>
            <a:avLst/>
            <a:gdLst>
              <a:gd name="T0" fmla="*/ 0 w 726"/>
              <a:gd name="T1" fmla="*/ 265 h 514"/>
              <a:gd name="T2" fmla="*/ 181 w 726"/>
              <a:gd name="T3" fmla="*/ 38 h 514"/>
              <a:gd name="T4" fmla="*/ 499 w 726"/>
              <a:gd name="T5" fmla="*/ 491 h 514"/>
              <a:gd name="T6" fmla="*/ 726 w 726"/>
              <a:gd name="T7" fmla="*/ 174 h 514"/>
              <a:gd name="T8" fmla="*/ 0 60000 65536"/>
              <a:gd name="T9" fmla="*/ 0 60000 65536"/>
              <a:gd name="T10" fmla="*/ 0 60000 65536"/>
              <a:gd name="T11" fmla="*/ 0 60000 65536"/>
              <a:gd name="T12" fmla="*/ 0 w 726"/>
              <a:gd name="T13" fmla="*/ 0 h 514"/>
              <a:gd name="T14" fmla="*/ 726 w 726"/>
              <a:gd name="T15" fmla="*/ 514 h 5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6" h="514">
                <a:moveTo>
                  <a:pt x="0" y="265"/>
                </a:moveTo>
                <a:cubicBezTo>
                  <a:pt x="49" y="132"/>
                  <a:pt x="98" y="0"/>
                  <a:pt x="181" y="38"/>
                </a:cubicBezTo>
                <a:cubicBezTo>
                  <a:pt x="264" y="76"/>
                  <a:pt x="408" y="468"/>
                  <a:pt x="499" y="491"/>
                </a:cubicBezTo>
                <a:cubicBezTo>
                  <a:pt x="590" y="514"/>
                  <a:pt x="688" y="227"/>
                  <a:pt x="726" y="174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5270500" y="2413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8153400" y="2413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V="1">
            <a:off x="5270500" y="381000"/>
            <a:ext cx="288290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6781800" y="457200"/>
            <a:ext cx="1011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cs typeface="Arial" pitchFamily="34" charset="0"/>
              </a:rPr>
              <a:t>λ</a:t>
            </a:r>
            <a:r>
              <a:rPr lang="en-US">
                <a:cs typeface="Arial" pitchFamily="34" charset="0"/>
              </a:rPr>
              <a:t>&gt;10</a:t>
            </a:r>
            <a:r>
              <a:rPr lang="en-US" baseline="30000">
                <a:cs typeface="Arial" pitchFamily="34" charset="0"/>
              </a:rPr>
              <a:t>-8</a:t>
            </a:r>
            <a:r>
              <a:rPr lang="en-US">
                <a:cs typeface="Arial" pitchFamily="34" charset="0"/>
              </a:rPr>
              <a:t>m</a:t>
            </a:r>
            <a:endParaRPr lang="el-GR">
              <a:cs typeface="Arial" pitchFamily="34" charset="0"/>
            </a:endParaRP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241925" y="1235075"/>
            <a:ext cx="847725" cy="692150"/>
            <a:chOff x="3302" y="778"/>
            <a:chExt cx="534" cy="436"/>
          </a:xfrm>
        </p:grpSpPr>
        <p:sp>
          <p:nvSpPr>
            <p:cNvPr id="4144" name="Line 24"/>
            <p:cNvSpPr>
              <a:spLocks noChangeShapeType="1"/>
            </p:cNvSpPr>
            <p:nvPr/>
          </p:nvSpPr>
          <p:spPr bwMode="auto">
            <a:xfrm>
              <a:off x="3312" y="778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Line 25"/>
            <p:cNvSpPr>
              <a:spLocks noChangeShapeType="1"/>
            </p:cNvSpPr>
            <p:nvPr/>
          </p:nvSpPr>
          <p:spPr bwMode="auto">
            <a:xfrm>
              <a:off x="3545" y="778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6" name="Line 26"/>
            <p:cNvSpPr>
              <a:spLocks noChangeShapeType="1"/>
            </p:cNvSpPr>
            <p:nvPr/>
          </p:nvSpPr>
          <p:spPr bwMode="auto">
            <a:xfrm flipV="1">
              <a:off x="3312" y="864"/>
              <a:ext cx="240" cy="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7" name="Text Box 27"/>
            <p:cNvSpPr txBox="1">
              <a:spLocks noChangeArrowheads="1"/>
            </p:cNvSpPr>
            <p:nvPr/>
          </p:nvSpPr>
          <p:spPr bwMode="auto">
            <a:xfrm>
              <a:off x="3302" y="983"/>
              <a:ext cx="5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10</a:t>
              </a:r>
              <a:r>
                <a:rPr lang="en-US" baseline="30000"/>
                <a:t>-10</a:t>
              </a:r>
              <a:r>
                <a:rPr lang="en-US"/>
                <a:t>m</a:t>
              </a:r>
            </a:p>
          </p:txBody>
        </p:sp>
      </p:grp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533400" y="2743200"/>
            <a:ext cx="297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Speed of longitudinal wave:</a:t>
            </a:r>
          </a:p>
        </p:txBody>
      </p:sp>
      <p:graphicFrame>
        <p:nvGraphicFramePr>
          <p:cNvPr id="7197" name="Object 29"/>
          <p:cNvGraphicFramePr>
            <a:graphicFrameLocks noChangeAspect="1"/>
          </p:cNvGraphicFramePr>
          <p:nvPr/>
        </p:nvGraphicFramePr>
        <p:xfrm>
          <a:off x="3559175" y="2582863"/>
          <a:ext cx="14478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Equation" r:id="rId8" imgW="1079280" imgH="533160" progId="Equation.3">
                  <p:embed/>
                </p:oleObj>
              </mc:Choice>
              <mc:Fallback>
                <p:oleObj name="Equation" r:id="rId8" imgW="1079280" imgH="53316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9175" y="2582863"/>
                        <a:ext cx="14478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5105400" y="2743200"/>
            <a:ext cx="2614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where B</a:t>
            </a:r>
            <a:r>
              <a:rPr lang="en-US" baseline="-25000"/>
              <a:t>s</a:t>
            </a:r>
            <a:r>
              <a:rPr lang="en-US"/>
              <a:t>:</a:t>
            </a:r>
            <a:r>
              <a:rPr lang="en-US" baseline="-25000"/>
              <a:t> </a:t>
            </a:r>
            <a:r>
              <a:rPr lang="en-US"/>
              <a:t>bulk modulus </a:t>
            </a: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7556500" y="2743200"/>
            <a:ext cx="59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with</a:t>
            </a:r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>
            <a:off x="8229600" y="3048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1" name="Text Box 33"/>
          <p:cNvSpPr txBox="1">
            <a:spLocks noChangeArrowheads="1"/>
          </p:cNvSpPr>
          <p:nvPr/>
        </p:nvSpPr>
        <p:spPr bwMode="auto">
          <a:xfrm>
            <a:off x="7543800" y="3429000"/>
            <a:ext cx="1347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compressibility</a:t>
            </a:r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533400" y="3429000"/>
            <a:ext cx="513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  <a:r>
              <a:rPr lang="en-US" baseline="-25000"/>
              <a:t>s</a:t>
            </a:r>
            <a:r>
              <a:rPr lang="en-US"/>
              <a:t> determines elastic deformation energy density</a:t>
            </a:r>
          </a:p>
        </p:txBody>
      </p:sp>
      <p:graphicFrame>
        <p:nvGraphicFramePr>
          <p:cNvPr id="7203" name="Object 35"/>
          <p:cNvGraphicFramePr>
            <a:graphicFrameLocks noChangeAspect="1"/>
          </p:cNvGraphicFramePr>
          <p:nvPr/>
        </p:nvGraphicFramePr>
        <p:xfrm>
          <a:off x="5670550" y="3362325"/>
          <a:ext cx="99060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Equation" r:id="rId10" imgW="838080" imgH="444240" progId="Equation.3">
                  <p:embed/>
                </p:oleObj>
              </mc:Choice>
              <mc:Fallback>
                <p:oleObj name="Equation" r:id="rId10" imgW="838080" imgH="44424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0550" y="3362325"/>
                        <a:ext cx="990600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4" name="Line 36"/>
          <p:cNvSpPr>
            <a:spLocks noChangeShapeType="1"/>
          </p:cNvSpPr>
          <p:nvPr/>
        </p:nvSpPr>
        <p:spPr bwMode="auto">
          <a:xfrm flipV="1">
            <a:off x="6477000" y="3733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05" name="Text Box 37"/>
          <p:cNvSpPr txBox="1">
            <a:spLocks noChangeArrowheads="1"/>
          </p:cNvSpPr>
          <p:nvPr/>
        </p:nvSpPr>
        <p:spPr bwMode="auto">
          <a:xfrm>
            <a:off x="4419600" y="4281488"/>
            <a:ext cx="97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dilation </a:t>
            </a:r>
          </a:p>
        </p:txBody>
      </p:sp>
      <p:graphicFrame>
        <p:nvGraphicFramePr>
          <p:cNvPr id="7206" name="Object 38"/>
          <p:cNvGraphicFramePr>
            <a:graphicFrameLocks noChangeAspect="1"/>
          </p:cNvGraphicFramePr>
          <p:nvPr/>
        </p:nvGraphicFramePr>
        <p:xfrm>
          <a:off x="5486400" y="4144963"/>
          <a:ext cx="7620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Equation" r:id="rId12" imgW="583920" imgH="444240" progId="Equation.3">
                  <p:embed/>
                </p:oleObj>
              </mc:Choice>
              <mc:Fallback>
                <p:oleObj name="Equation" r:id="rId12" imgW="583920" imgH="44424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144963"/>
                        <a:ext cx="762000" cy="57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7" name="Text Box 39"/>
          <p:cNvSpPr txBox="1">
            <a:spLocks noChangeArrowheads="1"/>
          </p:cNvSpPr>
          <p:nvPr/>
        </p:nvSpPr>
        <p:spPr bwMode="auto">
          <a:xfrm>
            <a:off x="533400" y="3062288"/>
            <a:ext cx="3625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(ignoring anisotropy of the crystal)</a:t>
            </a:r>
          </a:p>
        </p:txBody>
      </p:sp>
      <p:graphicFrame>
        <p:nvGraphicFramePr>
          <p:cNvPr id="7208" name="Object 40"/>
          <p:cNvGraphicFramePr>
            <a:graphicFrameLocks noChangeAspect="1"/>
          </p:cNvGraphicFramePr>
          <p:nvPr/>
        </p:nvGraphicFramePr>
        <p:xfrm>
          <a:off x="8121650" y="2622550"/>
          <a:ext cx="7620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name="Equation" r:id="rId14" imgW="571320" imgH="495000" progId="Equation.3">
                  <p:embed/>
                </p:oleObj>
              </mc:Choice>
              <mc:Fallback>
                <p:oleObj name="Equation" r:id="rId14" imgW="571320" imgH="4950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1650" y="2622550"/>
                        <a:ext cx="7620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09" name="Object 41"/>
          <p:cNvGraphicFramePr>
            <a:graphicFrameLocks noChangeAspect="1"/>
          </p:cNvGraphicFramePr>
          <p:nvPr/>
        </p:nvGraphicFramePr>
        <p:xfrm>
          <a:off x="609600" y="5354638"/>
          <a:ext cx="9366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Equation" r:id="rId16" imgW="698400" imgH="533160" progId="Equation.3">
                  <p:embed/>
                </p:oleObj>
              </mc:Choice>
              <mc:Fallback>
                <p:oleObj name="Equation" r:id="rId16" imgW="698400" imgH="53316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54638"/>
                        <a:ext cx="93662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10" name="Picture 42" descr="bulk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629400" y="3733800"/>
            <a:ext cx="236220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11" name="Rectangle 43"/>
          <p:cNvSpPr>
            <a:spLocks noChangeArrowheads="1"/>
          </p:cNvSpPr>
          <p:nvPr/>
        </p:nvSpPr>
        <p:spPr bwMode="auto">
          <a:xfrm>
            <a:off x="1981200" y="4876800"/>
            <a:ext cx="19812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212" name="Text Box 44"/>
          <p:cNvSpPr txBox="1">
            <a:spLocks noChangeArrowheads="1"/>
          </p:cNvSpPr>
          <p:nvPr/>
        </p:nvSpPr>
        <p:spPr bwMode="auto">
          <a:xfrm>
            <a:off x="2057400" y="5084763"/>
            <a:ext cx="1238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E.g.: Steel</a:t>
            </a:r>
          </a:p>
        </p:txBody>
      </p:sp>
      <p:sp>
        <p:nvSpPr>
          <p:cNvPr id="7213" name="Text Box 45"/>
          <p:cNvSpPr txBox="1">
            <a:spLocks noChangeArrowheads="1"/>
          </p:cNvSpPr>
          <p:nvPr/>
        </p:nvSpPr>
        <p:spPr bwMode="auto">
          <a:xfrm>
            <a:off x="2057400" y="5556250"/>
            <a:ext cx="1831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  <a:r>
              <a:rPr lang="en-US" baseline="-25000"/>
              <a:t>s</a:t>
            </a:r>
            <a:r>
              <a:rPr lang="en-US"/>
              <a:t>=160 10</a:t>
            </a:r>
            <a:r>
              <a:rPr lang="en-US" baseline="30000"/>
              <a:t>9</a:t>
            </a:r>
            <a:r>
              <a:rPr lang="en-US"/>
              <a:t>N/m</a:t>
            </a:r>
            <a:r>
              <a:rPr lang="en-US" baseline="30000"/>
              <a:t>2</a:t>
            </a:r>
            <a:endParaRPr lang="en-US"/>
          </a:p>
        </p:txBody>
      </p:sp>
      <p:sp>
        <p:nvSpPr>
          <p:cNvPr id="7214" name="Text Box 46"/>
          <p:cNvSpPr txBox="1">
            <a:spLocks noChangeArrowheads="1"/>
          </p:cNvSpPr>
          <p:nvPr/>
        </p:nvSpPr>
        <p:spPr bwMode="auto">
          <a:xfrm>
            <a:off x="2133600" y="5922963"/>
            <a:ext cx="1535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cs typeface="Arial" pitchFamily="34" charset="0"/>
              </a:rPr>
              <a:t>ρ</a:t>
            </a:r>
            <a:r>
              <a:rPr lang="en-US">
                <a:cs typeface="Arial" pitchFamily="34" charset="0"/>
              </a:rPr>
              <a:t>=7860kg/m</a:t>
            </a:r>
            <a:r>
              <a:rPr lang="en-US" baseline="30000">
                <a:cs typeface="Arial" pitchFamily="34" charset="0"/>
              </a:rPr>
              <a:t>3</a:t>
            </a:r>
            <a:endParaRPr lang="el-GR">
              <a:cs typeface="Arial" pitchFamily="34" charset="0"/>
            </a:endParaRPr>
          </a:p>
        </p:txBody>
      </p:sp>
      <p:sp>
        <p:nvSpPr>
          <p:cNvPr id="7215" name="AutoShape 47"/>
          <p:cNvSpPr>
            <a:spLocks noChangeArrowheads="1"/>
          </p:cNvSpPr>
          <p:nvPr/>
        </p:nvSpPr>
        <p:spPr bwMode="auto">
          <a:xfrm>
            <a:off x="4419600" y="5694363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104" name="Object 48"/>
          <p:cNvGraphicFramePr>
            <a:graphicFrameLocks noChangeAspect="1"/>
          </p:cNvGraphicFramePr>
          <p:nvPr/>
        </p:nvGraphicFramePr>
        <p:xfrm>
          <a:off x="4191000" y="4191000"/>
          <a:ext cx="127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Equation" r:id="rId19" imgW="126720" imgH="241200" progId="Equation.3">
                  <p:embed/>
                </p:oleObj>
              </mc:Choice>
              <mc:Fallback>
                <p:oleObj name="Equation" r:id="rId19" imgW="126720" imgH="24120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191000"/>
                        <a:ext cx="1270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5181600" y="5300663"/>
            <a:ext cx="2895600" cy="1143000"/>
            <a:chOff x="3840" y="3339"/>
            <a:chExt cx="1824" cy="720"/>
          </a:xfrm>
        </p:grpSpPr>
        <p:sp>
          <p:nvSpPr>
            <p:cNvPr id="4143" name="Rectangle 50"/>
            <p:cNvSpPr>
              <a:spLocks noChangeArrowheads="1"/>
            </p:cNvSpPr>
            <p:nvPr/>
          </p:nvSpPr>
          <p:spPr bwMode="auto">
            <a:xfrm>
              <a:off x="3840" y="3339"/>
              <a:ext cx="1824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aphicFrame>
          <p:nvGraphicFramePr>
            <p:cNvPr id="4105" name="Object 51"/>
            <p:cNvGraphicFramePr>
              <a:graphicFrameLocks noChangeAspect="1"/>
            </p:cNvGraphicFramePr>
            <p:nvPr/>
          </p:nvGraphicFramePr>
          <p:xfrm>
            <a:off x="3855" y="3440"/>
            <a:ext cx="1793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9" name="Equation" r:id="rId21" imgW="2247840" imgH="622080" progId="Equation.3">
                    <p:embed/>
                  </p:oleObj>
                </mc:Choice>
                <mc:Fallback>
                  <p:oleObj name="Equation" r:id="rId21" imgW="2247840" imgH="622080" progId="Equation.3">
                    <p:embed/>
                    <p:pic>
                      <p:nvPicPr>
                        <p:cNvPr id="0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5" y="3440"/>
                          <a:ext cx="1793" cy="4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220" name="Line 52"/>
          <p:cNvSpPr>
            <a:spLocks noChangeShapeType="1"/>
          </p:cNvSpPr>
          <p:nvPr/>
        </p:nvSpPr>
        <p:spPr bwMode="auto">
          <a:xfrm flipV="1">
            <a:off x="708025" y="38528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22" name="AutoShape 54">
            <a:hlinkClick r:id="rId23" highlightClick="1"/>
          </p:cNvPr>
          <p:cNvSpPr>
            <a:spLocks noChangeArrowheads="1"/>
          </p:cNvSpPr>
          <p:nvPr/>
        </p:nvSpPr>
        <p:spPr bwMode="auto">
          <a:xfrm>
            <a:off x="838200" y="3810000"/>
            <a:ext cx="304800" cy="304800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3" name="Text Box 55"/>
          <p:cNvSpPr txBox="1">
            <a:spLocks noChangeArrowheads="1"/>
          </p:cNvSpPr>
          <p:nvPr/>
        </p:nvSpPr>
        <p:spPr bwMode="auto">
          <a:xfrm>
            <a:off x="603250" y="4114800"/>
            <a:ext cx="264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</a:t>
            </a:r>
            <a:r>
              <a:rPr lang="en-US" sz="1000"/>
              <a:t>click for details in thermodynamic context</a:t>
            </a:r>
            <a:r>
              <a:rPr lang="en-US"/>
              <a:t>)</a:t>
            </a:r>
          </a:p>
        </p:txBody>
      </p:sp>
      <p:sp>
        <p:nvSpPr>
          <p:cNvPr id="7224" name="Line 56"/>
          <p:cNvSpPr>
            <a:spLocks noChangeShapeType="1"/>
          </p:cNvSpPr>
          <p:nvPr/>
        </p:nvSpPr>
        <p:spPr bwMode="auto">
          <a:xfrm>
            <a:off x="708025" y="415925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0"/>
                            </p:stCondLst>
                            <p:childTnLst>
                              <p:par>
                                <p:cTn id="14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6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4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animBg="1"/>
      <p:bldP spid="7173" grpId="0"/>
      <p:bldP spid="7174" grpId="0" animBg="1"/>
      <p:bldP spid="7178" grpId="0" animBg="1"/>
      <p:bldP spid="7179" grpId="0" animBg="1"/>
      <p:bldP spid="7180" grpId="0" animBg="1"/>
      <p:bldP spid="7181" grpId="0" animBg="1"/>
      <p:bldP spid="7186" grpId="0" animBg="1"/>
      <p:bldP spid="7187" grpId="0" animBg="1"/>
      <p:bldP spid="7188" grpId="0" animBg="1"/>
      <p:bldP spid="7189" grpId="0" animBg="1"/>
      <p:bldP spid="7190" grpId="0"/>
      <p:bldP spid="7196" grpId="0"/>
      <p:bldP spid="7198" grpId="0"/>
      <p:bldP spid="7199" grpId="0"/>
      <p:bldP spid="7200" grpId="0" animBg="1"/>
      <p:bldP spid="7201" grpId="0"/>
      <p:bldP spid="7202" grpId="0"/>
      <p:bldP spid="7204" grpId="0" animBg="1"/>
      <p:bldP spid="7205" grpId="0"/>
      <p:bldP spid="7207" grpId="0"/>
      <p:bldP spid="7211" grpId="0" animBg="1"/>
      <p:bldP spid="7212" grpId="0"/>
      <p:bldP spid="7213" grpId="0"/>
      <p:bldP spid="7214" grpId="0"/>
      <p:bldP spid="7215" grpId="0" animBg="1"/>
      <p:bldP spid="7220" grpId="0" animBg="1"/>
      <p:bldP spid="7222" grpId="0" animBg="1"/>
      <p:bldP spid="7223" grpId="0"/>
      <p:bldP spid="72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57200" y="530225"/>
            <a:ext cx="2697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cs typeface="Arial" pitchFamily="34" charset="0"/>
                <a:sym typeface="Symbol" pitchFamily="18" charset="2"/>
              </a:rPr>
              <a:t></a:t>
            </a:r>
            <a:r>
              <a:rPr lang="en-US">
                <a:cs typeface="Arial" pitchFamily="34" charset="0"/>
                <a:sym typeface="Symbol" pitchFamily="18" charset="2"/>
              </a:rPr>
              <a:t>&gt;&gt;</a:t>
            </a:r>
            <a:r>
              <a:rPr lang="en-US">
                <a:cs typeface="Arial" pitchFamily="34" charset="0"/>
              </a:rPr>
              <a:t> interatomic spacing</a:t>
            </a:r>
            <a:r>
              <a:rPr lang="en-US"/>
              <a:t> </a:t>
            </a: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3276600" y="6096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657600" y="533400"/>
            <a:ext cx="272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pitchFamily="34" charset="0"/>
              </a:rPr>
              <a:t>continuum approach fails</a:t>
            </a:r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H="1">
            <a:off x="733425" y="533400"/>
            <a:ext cx="762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57200" y="5265738"/>
            <a:ext cx="130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 addition:</a:t>
            </a: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4648200" y="53594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5029200" y="5260975"/>
            <a:ext cx="106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phonons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609725" y="5272088"/>
            <a:ext cx="3028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vibrational modes quantized</a:t>
            </a:r>
          </a:p>
        </p:txBody>
      </p:sp>
      <p:pic>
        <p:nvPicPr>
          <p:cNvPr id="8202" name="Picture 10" descr="specific_he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191000"/>
            <a:ext cx="28194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203" name="Object 11"/>
          <p:cNvGraphicFramePr>
            <a:graphicFrameLocks noChangeAspect="1"/>
          </p:cNvGraphicFramePr>
          <p:nvPr/>
        </p:nvGraphicFramePr>
        <p:xfrm>
          <a:off x="609600" y="1295400"/>
          <a:ext cx="3505200" cy="280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Photo Editor Photo" r:id="rId5" imgW="2542857" imgH="2038095" progId="">
                  <p:embed/>
                </p:oleObj>
              </mc:Choice>
              <mc:Fallback>
                <p:oleObj name="Photo Editor Photo" r:id="rId5" imgW="2542857" imgH="2038095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95400"/>
                        <a:ext cx="3505200" cy="280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4" name="Picture 12" descr="2DSchwingunge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1219200"/>
            <a:ext cx="29813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animBg="1"/>
      <p:bldP spid="8196" grpId="0"/>
      <p:bldP spid="8197" grpId="0" animBg="1"/>
      <p:bldP spid="8198" grpId="0"/>
      <p:bldP spid="8199" grpId="0" animBg="1"/>
      <p:bldP spid="8200" grpId="0"/>
      <p:bldP spid="82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8600" y="990600"/>
            <a:ext cx="149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Linear chain: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28600" y="1447800"/>
            <a:ext cx="474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Remember: two coupled harmonic oscillators</a:t>
            </a:r>
          </a:p>
        </p:txBody>
      </p:sp>
      <p:pic>
        <p:nvPicPr>
          <p:cNvPr id="9221" name="Picture 5" descr="Inphas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476500"/>
            <a:ext cx="23812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Outphas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552700"/>
            <a:ext cx="23812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590800" y="4281488"/>
            <a:ext cx="334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Superposition of normal modes</a:t>
            </a:r>
          </a:p>
        </p:txBody>
      </p:sp>
      <p:pic>
        <p:nvPicPr>
          <p:cNvPr id="9224" name="Picture 8" descr="Mixed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4991100"/>
            <a:ext cx="31242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746125" y="2147888"/>
            <a:ext cx="189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Symmetric mode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876800" y="2133600"/>
            <a:ext cx="233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Anti-symmetric mode</a:t>
            </a:r>
          </a:p>
        </p:txBody>
      </p: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1322530" y="152400"/>
            <a:ext cx="6735996" cy="512762"/>
            <a:chOff x="960" y="288"/>
            <a:chExt cx="3408" cy="363"/>
          </a:xfrm>
        </p:grpSpPr>
        <p:sp>
          <p:nvSpPr>
            <p:cNvPr id="13" name="Rectangle 26"/>
            <p:cNvSpPr>
              <a:spLocks noChangeArrowheads="1"/>
            </p:cNvSpPr>
            <p:nvPr/>
          </p:nvSpPr>
          <p:spPr bwMode="auto">
            <a:xfrm>
              <a:off x="1056" y="288"/>
              <a:ext cx="3264" cy="3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14" name="Text Box 27"/>
            <p:cNvSpPr txBox="1">
              <a:spLocks noChangeArrowheads="1"/>
            </p:cNvSpPr>
            <p:nvPr/>
          </p:nvSpPr>
          <p:spPr bwMode="auto">
            <a:xfrm>
              <a:off x="960" y="320"/>
              <a:ext cx="340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b="1" dirty="0" smtClean="0">
                  <a:solidFill>
                    <a:schemeClr val="bg1"/>
                  </a:solidFill>
                  <a:latin typeface="Comic Sans MS" pitchFamily="66" charset="0"/>
                </a:rPr>
                <a:t>Vibrational Modes of a Monatomic Lattice</a:t>
              </a:r>
              <a:endParaRPr lang="de-DE" sz="2400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9223" grpId="0"/>
      <p:bldP spid="9225" grpId="0"/>
      <p:bldP spid="92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 rot="3309081">
            <a:off x="5934869" y="4864894"/>
            <a:ext cx="600075" cy="2087563"/>
          </a:xfrm>
          <a:prstGeom prst="downArrowCallout">
            <a:avLst>
              <a:gd name="adj1" fmla="val 25000"/>
              <a:gd name="adj2" fmla="val 25000"/>
              <a:gd name="adj3" fmla="val 57981"/>
              <a:gd name="adj4" fmla="val 311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 rot="2486191">
            <a:off x="5321300" y="5095875"/>
            <a:ext cx="609600" cy="1150938"/>
          </a:xfrm>
          <a:prstGeom prst="downArrowCallout">
            <a:avLst>
              <a:gd name="adj1" fmla="val 25000"/>
              <a:gd name="adj2" fmla="val 25000"/>
              <a:gd name="adj3" fmla="val 31467"/>
              <a:gd name="adj4" fmla="val 533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 rot="-2710591">
            <a:off x="3550444" y="5110957"/>
            <a:ext cx="679450" cy="1154112"/>
          </a:xfrm>
          <a:prstGeom prst="downArrowCallout">
            <a:avLst>
              <a:gd name="adj1" fmla="val 25000"/>
              <a:gd name="adj2" fmla="val 25000"/>
              <a:gd name="adj3" fmla="val 28310"/>
              <a:gd name="adj4" fmla="val 457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 rot="-3382947">
            <a:off x="2886075" y="4821238"/>
            <a:ext cx="609600" cy="2057400"/>
          </a:xfrm>
          <a:prstGeom prst="downArrowCallout">
            <a:avLst>
              <a:gd name="adj1" fmla="val 25000"/>
              <a:gd name="adj2" fmla="val 25000"/>
              <a:gd name="adj3" fmla="val 56250"/>
              <a:gd name="adj4" fmla="val 311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949450" y="152400"/>
            <a:ext cx="160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generalization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3702050" y="2286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387850" y="152400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Infinite linear chain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81000" y="741363"/>
            <a:ext cx="702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How to derive the equation of motion in the harmonic approximation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7456488" y="533400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251" name="Freeform 11"/>
          <p:cNvSpPr>
            <a:spLocks/>
          </p:cNvSpPr>
          <p:nvPr/>
        </p:nvSpPr>
        <p:spPr bwMode="auto">
          <a:xfrm>
            <a:off x="2209800" y="1947863"/>
            <a:ext cx="838200" cy="228600"/>
          </a:xfrm>
          <a:custGeom>
            <a:avLst/>
            <a:gdLst>
              <a:gd name="T0" fmla="*/ 0 w 1248"/>
              <a:gd name="T1" fmla="*/ 192 h 384"/>
              <a:gd name="T2" fmla="*/ 288 w 1248"/>
              <a:gd name="T3" fmla="*/ 192 h 384"/>
              <a:gd name="T4" fmla="*/ 432 w 1248"/>
              <a:gd name="T5" fmla="*/ 0 h 384"/>
              <a:gd name="T6" fmla="*/ 672 w 1248"/>
              <a:gd name="T7" fmla="*/ 384 h 384"/>
              <a:gd name="T8" fmla="*/ 912 w 1248"/>
              <a:gd name="T9" fmla="*/ 0 h 384"/>
              <a:gd name="T10" fmla="*/ 1056 w 1248"/>
              <a:gd name="T11" fmla="*/ 240 h 384"/>
              <a:gd name="T12" fmla="*/ 1248 w 1248"/>
              <a:gd name="T13" fmla="*/ 240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48"/>
              <a:gd name="T22" fmla="*/ 0 h 384"/>
              <a:gd name="T23" fmla="*/ 1248 w 1248"/>
              <a:gd name="T24" fmla="*/ 384 h 3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48" h="384">
                <a:moveTo>
                  <a:pt x="0" y="192"/>
                </a:moveTo>
                <a:lnTo>
                  <a:pt x="288" y="192"/>
                </a:lnTo>
                <a:lnTo>
                  <a:pt x="432" y="0"/>
                </a:lnTo>
                <a:lnTo>
                  <a:pt x="672" y="384"/>
                </a:lnTo>
                <a:lnTo>
                  <a:pt x="912" y="0"/>
                </a:lnTo>
                <a:lnTo>
                  <a:pt x="1056" y="240"/>
                </a:lnTo>
                <a:lnTo>
                  <a:pt x="1248" y="2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2" name="Freeform 12"/>
          <p:cNvSpPr>
            <a:spLocks/>
          </p:cNvSpPr>
          <p:nvPr/>
        </p:nvSpPr>
        <p:spPr bwMode="auto">
          <a:xfrm>
            <a:off x="4778375" y="4267200"/>
            <a:ext cx="533400" cy="228600"/>
          </a:xfrm>
          <a:custGeom>
            <a:avLst/>
            <a:gdLst>
              <a:gd name="T0" fmla="*/ 0 w 1248"/>
              <a:gd name="T1" fmla="*/ 192 h 384"/>
              <a:gd name="T2" fmla="*/ 288 w 1248"/>
              <a:gd name="T3" fmla="*/ 192 h 384"/>
              <a:gd name="T4" fmla="*/ 432 w 1248"/>
              <a:gd name="T5" fmla="*/ 0 h 384"/>
              <a:gd name="T6" fmla="*/ 672 w 1248"/>
              <a:gd name="T7" fmla="*/ 384 h 384"/>
              <a:gd name="T8" fmla="*/ 912 w 1248"/>
              <a:gd name="T9" fmla="*/ 0 h 384"/>
              <a:gd name="T10" fmla="*/ 1056 w 1248"/>
              <a:gd name="T11" fmla="*/ 240 h 384"/>
              <a:gd name="T12" fmla="*/ 1248 w 1248"/>
              <a:gd name="T13" fmla="*/ 240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48"/>
              <a:gd name="T22" fmla="*/ 0 h 384"/>
              <a:gd name="T23" fmla="*/ 1248 w 1248"/>
              <a:gd name="T24" fmla="*/ 384 h 3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48" h="384">
                <a:moveTo>
                  <a:pt x="0" y="192"/>
                </a:moveTo>
                <a:lnTo>
                  <a:pt x="288" y="192"/>
                </a:lnTo>
                <a:lnTo>
                  <a:pt x="432" y="0"/>
                </a:lnTo>
                <a:lnTo>
                  <a:pt x="672" y="384"/>
                </a:lnTo>
                <a:lnTo>
                  <a:pt x="912" y="0"/>
                </a:lnTo>
                <a:lnTo>
                  <a:pt x="1056" y="240"/>
                </a:lnTo>
                <a:lnTo>
                  <a:pt x="1248" y="24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1219200" y="2057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1981200" y="194945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Oval 15"/>
          <p:cNvSpPr>
            <a:spLocks noChangeArrowheads="1"/>
          </p:cNvSpPr>
          <p:nvPr/>
        </p:nvSpPr>
        <p:spPr bwMode="auto">
          <a:xfrm>
            <a:off x="3048000" y="193675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Freeform 16"/>
          <p:cNvSpPr>
            <a:spLocks/>
          </p:cNvSpPr>
          <p:nvPr/>
        </p:nvSpPr>
        <p:spPr bwMode="auto">
          <a:xfrm>
            <a:off x="3276600" y="1947863"/>
            <a:ext cx="838200" cy="228600"/>
          </a:xfrm>
          <a:custGeom>
            <a:avLst/>
            <a:gdLst>
              <a:gd name="T0" fmla="*/ 0 w 1248"/>
              <a:gd name="T1" fmla="*/ 192 h 384"/>
              <a:gd name="T2" fmla="*/ 288 w 1248"/>
              <a:gd name="T3" fmla="*/ 192 h 384"/>
              <a:gd name="T4" fmla="*/ 432 w 1248"/>
              <a:gd name="T5" fmla="*/ 0 h 384"/>
              <a:gd name="T6" fmla="*/ 672 w 1248"/>
              <a:gd name="T7" fmla="*/ 384 h 384"/>
              <a:gd name="T8" fmla="*/ 912 w 1248"/>
              <a:gd name="T9" fmla="*/ 0 h 384"/>
              <a:gd name="T10" fmla="*/ 1056 w 1248"/>
              <a:gd name="T11" fmla="*/ 240 h 384"/>
              <a:gd name="T12" fmla="*/ 1248 w 1248"/>
              <a:gd name="T13" fmla="*/ 240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48"/>
              <a:gd name="T22" fmla="*/ 0 h 384"/>
              <a:gd name="T23" fmla="*/ 1248 w 1248"/>
              <a:gd name="T24" fmla="*/ 384 h 3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48" h="384">
                <a:moveTo>
                  <a:pt x="0" y="192"/>
                </a:moveTo>
                <a:lnTo>
                  <a:pt x="288" y="192"/>
                </a:lnTo>
                <a:lnTo>
                  <a:pt x="432" y="0"/>
                </a:lnTo>
                <a:lnTo>
                  <a:pt x="672" y="384"/>
                </a:lnTo>
                <a:lnTo>
                  <a:pt x="912" y="0"/>
                </a:lnTo>
                <a:lnTo>
                  <a:pt x="1056" y="240"/>
                </a:lnTo>
                <a:lnTo>
                  <a:pt x="1248" y="2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7" name="Oval 17"/>
          <p:cNvSpPr>
            <a:spLocks noChangeArrowheads="1"/>
          </p:cNvSpPr>
          <p:nvPr/>
        </p:nvSpPr>
        <p:spPr bwMode="auto">
          <a:xfrm>
            <a:off x="4114800" y="193675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Freeform 18"/>
          <p:cNvSpPr>
            <a:spLocks/>
          </p:cNvSpPr>
          <p:nvPr/>
        </p:nvSpPr>
        <p:spPr bwMode="auto">
          <a:xfrm>
            <a:off x="4343400" y="1947863"/>
            <a:ext cx="838200" cy="228600"/>
          </a:xfrm>
          <a:custGeom>
            <a:avLst/>
            <a:gdLst>
              <a:gd name="T0" fmla="*/ 0 w 1248"/>
              <a:gd name="T1" fmla="*/ 192 h 384"/>
              <a:gd name="T2" fmla="*/ 288 w 1248"/>
              <a:gd name="T3" fmla="*/ 192 h 384"/>
              <a:gd name="T4" fmla="*/ 432 w 1248"/>
              <a:gd name="T5" fmla="*/ 0 h 384"/>
              <a:gd name="T6" fmla="*/ 672 w 1248"/>
              <a:gd name="T7" fmla="*/ 384 h 384"/>
              <a:gd name="T8" fmla="*/ 912 w 1248"/>
              <a:gd name="T9" fmla="*/ 0 h 384"/>
              <a:gd name="T10" fmla="*/ 1056 w 1248"/>
              <a:gd name="T11" fmla="*/ 240 h 384"/>
              <a:gd name="T12" fmla="*/ 1248 w 1248"/>
              <a:gd name="T13" fmla="*/ 240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48"/>
              <a:gd name="T22" fmla="*/ 0 h 384"/>
              <a:gd name="T23" fmla="*/ 1248 w 1248"/>
              <a:gd name="T24" fmla="*/ 384 h 3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48" h="384">
                <a:moveTo>
                  <a:pt x="0" y="192"/>
                </a:moveTo>
                <a:lnTo>
                  <a:pt x="288" y="192"/>
                </a:lnTo>
                <a:lnTo>
                  <a:pt x="432" y="0"/>
                </a:lnTo>
                <a:lnTo>
                  <a:pt x="672" y="384"/>
                </a:lnTo>
                <a:lnTo>
                  <a:pt x="912" y="0"/>
                </a:lnTo>
                <a:lnTo>
                  <a:pt x="1056" y="240"/>
                </a:lnTo>
                <a:lnTo>
                  <a:pt x="1248" y="2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9" name="Oval 19"/>
          <p:cNvSpPr>
            <a:spLocks noChangeArrowheads="1"/>
          </p:cNvSpPr>
          <p:nvPr/>
        </p:nvSpPr>
        <p:spPr bwMode="auto">
          <a:xfrm>
            <a:off x="5181600" y="1947863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Freeform 20"/>
          <p:cNvSpPr>
            <a:spLocks/>
          </p:cNvSpPr>
          <p:nvPr/>
        </p:nvSpPr>
        <p:spPr bwMode="auto">
          <a:xfrm>
            <a:off x="5410200" y="1947863"/>
            <a:ext cx="838200" cy="228600"/>
          </a:xfrm>
          <a:custGeom>
            <a:avLst/>
            <a:gdLst>
              <a:gd name="T0" fmla="*/ 0 w 1248"/>
              <a:gd name="T1" fmla="*/ 192 h 384"/>
              <a:gd name="T2" fmla="*/ 288 w 1248"/>
              <a:gd name="T3" fmla="*/ 192 h 384"/>
              <a:gd name="T4" fmla="*/ 432 w 1248"/>
              <a:gd name="T5" fmla="*/ 0 h 384"/>
              <a:gd name="T6" fmla="*/ 672 w 1248"/>
              <a:gd name="T7" fmla="*/ 384 h 384"/>
              <a:gd name="T8" fmla="*/ 912 w 1248"/>
              <a:gd name="T9" fmla="*/ 0 h 384"/>
              <a:gd name="T10" fmla="*/ 1056 w 1248"/>
              <a:gd name="T11" fmla="*/ 240 h 384"/>
              <a:gd name="T12" fmla="*/ 1248 w 1248"/>
              <a:gd name="T13" fmla="*/ 240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48"/>
              <a:gd name="T22" fmla="*/ 0 h 384"/>
              <a:gd name="T23" fmla="*/ 1248 w 1248"/>
              <a:gd name="T24" fmla="*/ 384 h 3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48" h="384">
                <a:moveTo>
                  <a:pt x="0" y="192"/>
                </a:moveTo>
                <a:lnTo>
                  <a:pt x="288" y="192"/>
                </a:lnTo>
                <a:lnTo>
                  <a:pt x="432" y="0"/>
                </a:lnTo>
                <a:lnTo>
                  <a:pt x="672" y="384"/>
                </a:lnTo>
                <a:lnTo>
                  <a:pt x="912" y="0"/>
                </a:lnTo>
                <a:lnTo>
                  <a:pt x="1056" y="240"/>
                </a:lnTo>
                <a:lnTo>
                  <a:pt x="1248" y="2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1" name="Oval 21"/>
          <p:cNvSpPr>
            <a:spLocks noChangeArrowheads="1"/>
          </p:cNvSpPr>
          <p:nvPr/>
        </p:nvSpPr>
        <p:spPr bwMode="auto">
          <a:xfrm>
            <a:off x="6248400" y="1958975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6477000" y="2057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4114800" y="1371600"/>
            <a:ext cx="32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5181600" y="1447800"/>
            <a:ext cx="571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n+1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6057900" y="1447800"/>
            <a:ext cx="571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n+2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2971800" y="1447800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n-1</a:t>
            </a: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1828800" y="1447800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n-2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4233863" y="2438400"/>
            <a:ext cx="457200" cy="381000"/>
            <a:chOff x="2427" y="2448"/>
            <a:chExt cx="288" cy="240"/>
          </a:xfrm>
        </p:grpSpPr>
        <p:sp>
          <p:nvSpPr>
            <p:cNvPr id="6246" name="Line 29"/>
            <p:cNvSpPr>
              <a:spLocks noChangeShapeType="1"/>
            </p:cNvSpPr>
            <p:nvPr/>
          </p:nvSpPr>
          <p:spPr bwMode="auto">
            <a:xfrm>
              <a:off x="2427" y="244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" name="Line 30"/>
            <p:cNvSpPr>
              <a:spLocks noChangeShapeType="1"/>
            </p:cNvSpPr>
            <p:nvPr/>
          </p:nvSpPr>
          <p:spPr bwMode="auto">
            <a:xfrm>
              <a:off x="2427" y="259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4403725" y="2819400"/>
            <a:ext cx="473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u</a:t>
            </a:r>
            <a:r>
              <a:rPr lang="en-US" baseline="-25000"/>
              <a:t>n</a:t>
            </a:r>
            <a:endParaRPr lang="en-US"/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5313363" y="2438400"/>
            <a:ext cx="782637" cy="762000"/>
            <a:chOff x="3107" y="2448"/>
            <a:chExt cx="493" cy="480"/>
          </a:xfrm>
        </p:grpSpPr>
        <p:grpSp>
          <p:nvGrpSpPr>
            <p:cNvPr id="6242" name="Group 33"/>
            <p:cNvGrpSpPr>
              <a:grpSpLocks/>
            </p:cNvGrpSpPr>
            <p:nvPr/>
          </p:nvGrpSpPr>
          <p:grpSpPr bwMode="auto">
            <a:xfrm>
              <a:off x="3107" y="2448"/>
              <a:ext cx="288" cy="240"/>
              <a:chOff x="2427" y="2448"/>
              <a:chExt cx="288" cy="240"/>
            </a:xfrm>
          </p:grpSpPr>
          <p:sp>
            <p:nvSpPr>
              <p:cNvPr id="6244" name="Line 34"/>
              <p:cNvSpPr>
                <a:spLocks noChangeShapeType="1"/>
              </p:cNvSpPr>
              <p:nvPr/>
            </p:nvSpPr>
            <p:spPr bwMode="auto">
              <a:xfrm>
                <a:off x="2427" y="244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5" name="Line 35"/>
              <p:cNvSpPr>
                <a:spLocks noChangeShapeType="1"/>
              </p:cNvSpPr>
              <p:nvPr/>
            </p:nvSpPr>
            <p:spPr bwMode="auto">
              <a:xfrm>
                <a:off x="2427" y="259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43" name="Text Box 36"/>
            <p:cNvSpPr txBox="1">
              <a:spLocks noChangeArrowheads="1"/>
            </p:cNvSpPr>
            <p:nvPr/>
          </p:nvSpPr>
          <p:spPr bwMode="auto">
            <a:xfrm>
              <a:off x="3158" y="2697"/>
              <a:ext cx="4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u</a:t>
              </a:r>
              <a:r>
                <a:rPr lang="en-US" baseline="-25000"/>
                <a:t>n+1</a:t>
              </a:r>
              <a:endParaRPr lang="en-US"/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6400800" y="2438400"/>
            <a:ext cx="762000" cy="769938"/>
            <a:chOff x="3792" y="2448"/>
            <a:chExt cx="480" cy="485"/>
          </a:xfrm>
        </p:grpSpPr>
        <p:grpSp>
          <p:nvGrpSpPr>
            <p:cNvPr id="6238" name="Group 38"/>
            <p:cNvGrpSpPr>
              <a:grpSpLocks/>
            </p:cNvGrpSpPr>
            <p:nvPr/>
          </p:nvGrpSpPr>
          <p:grpSpPr bwMode="auto">
            <a:xfrm>
              <a:off x="3792" y="2448"/>
              <a:ext cx="288" cy="240"/>
              <a:chOff x="2427" y="2448"/>
              <a:chExt cx="288" cy="240"/>
            </a:xfrm>
          </p:grpSpPr>
          <p:sp>
            <p:nvSpPr>
              <p:cNvPr id="6240" name="Line 39"/>
              <p:cNvSpPr>
                <a:spLocks noChangeShapeType="1"/>
              </p:cNvSpPr>
              <p:nvPr/>
            </p:nvSpPr>
            <p:spPr bwMode="auto">
              <a:xfrm>
                <a:off x="2427" y="244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1" name="Line 40"/>
              <p:cNvSpPr>
                <a:spLocks noChangeShapeType="1"/>
              </p:cNvSpPr>
              <p:nvPr/>
            </p:nvSpPr>
            <p:spPr bwMode="auto">
              <a:xfrm>
                <a:off x="2427" y="259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39" name="Text Box 41"/>
            <p:cNvSpPr txBox="1">
              <a:spLocks noChangeArrowheads="1"/>
            </p:cNvSpPr>
            <p:nvPr/>
          </p:nvSpPr>
          <p:spPr bwMode="auto">
            <a:xfrm>
              <a:off x="3830" y="2702"/>
              <a:ext cx="4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u</a:t>
              </a:r>
              <a:r>
                <a:rPr lang="en-US" baseline="-25000"/>
                <a:t>n+2</a:t>
              </a:r>
              <a:endParaRPr lang="en-US"/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3167063" y="2438400"/>
            <a:ext cx="735012" cy="769938"/>
            <a:chOff x="1755" y="2448"/>
            <a:chExt cx="463" cy="485"/>
          </a:xfrm>
        </p:grpSpPr>
        <p:grpSp>
          <p:nvGrpSpPr>
            <p:cNvPr id="6234" name="Group 43"/>
            <p:cNvGrpSpPr>
              <a:grpSpLocks/>
            </p:cNvGrpSpPr>
            <p:nvPr/>
          </p:nvGrpSpPr>
          <p:grpSpPr bwMode="auto">
            <a:xfrm>
              <a:off x="1755" y="2448"/>
              <a:ext cx="288" cy="240"/>
              <a:chOff x="2427" y="2448"/>
              <a:chExt cx="288" cy="240"/>
            </a:xfrm>
          </p:grpSpPr>
          <p:sp>
            <p:nvSpPr>
              <p:cNvPr id="6236" name="Line 44"/>
              <p:cNvSpPr>
                <a:spLocks noChangeShapeType="1"/>
              </p:cNvSpPr>
              <p:nvPr/>
            </p:nvSpPr>
            <p:spPr bwMode="auto">
              <a:xfrm>
                <a:off x="2427" y="244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7" name="Line 45"/>
              <p:cNvSpPr>
                <a:spLocks noChangeShapeType="1"/>
              </p:cNvSpPr>
              <p:nvPr/>
            </p:nvSpPr>
            <p:spPr bwMode="auto">
              <a:xfrm>
                <a:off x="2427" y="259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35" name="Text Box 46"/>
            <p:cNvSpPr txBox="1">
              <a:spLocks noChangeArrowheads="1"/>
            </p:cNvSpPr>
            <p:nvPr/>
          </p:nvSpPr>
          <p:spPr bwMode="auto">
            <a:xfrm>
              <a:off x="1776" y="2702"/>
              <a:ext cx="4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 u</a:t>
              </a:r>
              <a:r>
                <a:rPr lang="en-US" baseline="-25000"/>
                <a:t>n-1</a:t>
              </a:r>
              <a:endParaRPr lang="en-US"/>
            </a:p>
          </p:txBody>
        </p:sp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2101850" y="2416175"/>
            <a:ext cx="733425" cy="792163"/>
            <a:chOff x="1084" y="2434"/>
            <a:chExt cx="462" cy="499"/>
          </a:xfrm>
        </p:grpSpPr>
        <p:grpSp>
          <p:nvGrpSpPr>
            <p:cNvPr id="6230" name="Group 48"/>
            <p:cNvGrpSpPr>
              <a:grpSpLocks/>
            </p:cNvGrpSpPr>
            <p:nvPr/>
          </p:nvGrpSpPr>
          <p:grpSpPr bwMode="auto">
            <a:xfrm>
              <a:off x="1084" y="2434"/>
              <a:ext cx="288" cy="240"/>
              <a:chOff x="2427" y="2448"/>
              <a:chExt cx="288" cy="240"/>
            </a:xfrm>
          </p:grpSpPr>
          <p:sp>
            <p:nvSpPr>
              <p:cNvPr id="6232" name="Line 49"/>
              <p:cNvSpPr>
                <a:spLocks noChangeShapeType="1"/>
              </p:cNvSpPr>
              <p:nvPr/>
            </p:nvSpPr>
            <p:spPr bwMode="auto">
              <a:xfrm>
                <a:off x="2427" y="244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3" name="Line 50"/>
              <p:cNvSpPr>
                <a:spLocks noChangeShapeType="1"/>
              </p:cNvSpPr>
              <p:nvPr/>
            </p:nvSpPr>
            <p:spPr bwMode="auto">
              <a:xfrm>
                <a:off x="2427" y="259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31" name="Text Box 51"/>
            <p:cNvSpPr txBox="1">
              <a:spLocks noChangeArrowheads="1"/>
            </p:cNvSpPr>
            <p:nvPr/>
          </p:nvSpPr>
          <p:spPr bwMode="auto">
            <a:xfrm>
              <a:off x="1104" y="2702"/>
              <a:ext cx="4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u</a:t>
              </a:r>
              <a:r>
                <a:rPr lang="en-US" baseline="-25000"/>
                <a:t>n-2</a:t>
              </a:r>
              <a:endParaRPr lang="en-US"/>
            </a:p>
          </p:txBody>
        </p:sp>
      </p:grp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1371600" y="4267200"/>
            <a:ext cx="2057400" cy="241300"/>
            <a:chOff x="782" y="2256"/>
            <a:chExt cx="1296" cy="152"/>
          </a:xfrm>
        </p:grpSpPr>
        <p:sp>
          <p:nvSpPr>
            <p:cNvPr id="6226" name="Freeform 53"/>
            <p:cNvSpPr>
              <a:spLocks/>
            </p:cNvSpPr>
            <p:nvPr/>
          </p:nvSpPr>
          <p:spPr bwMode="auto">
            <a:xfrm>
              <a:off x="1406" y="2263"/>
              <a:ext cx="528" cy="144"/>
            </a:xfrm>
            <a:custGeom>
              <a:avLst/>
              <a:gdLst>
                <a:gd name="T0" fmla="*/ 0 w 1248"/>
                <a:gd name="T1" fmla="*/ 192 h 384"/>
                <a:gd name="T2" fmla="*/ 288 w 1248"/>
                <a:gd name="T3" fmla="*/ 192 h 384"/>
                <a:gd name="T4" fmla="*/ 432 w 1248"/>
                <a:gd name="T5" fmla="*/ 0 h 384"/>
                <a:gd name="T6" fmla="*/ 672 w 1248"/>
                <a:gd name="T7" fmla="*/ 384 h 384"/>
                <a:gd name="T8" fmla="*/ 912 w 1248"/>
                <a:gd name="T9" fmla="*/ 0 h 384"/>
                <a:gd name="T10" fmla="*/ 1056 w 1248"/>
                <a:gd name="T11" fmla="*/ 240 h 384"/>
                <a:gd name="T12" fmla="*/ 1248 w 1248"/>
                <a:gd name="T13" fmla="*/ 240 h 3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8"/>
                <a:gd name="T22" fmla="*/ 0 h 384"/>
                <a:gd name="T23" fmla="*/ 1248 w 1248"/>
                <a:gd name="T24" fmla="*/ 384 h 3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8" h="384">
                  <a:moveTo>
                    <a:pt x="0" y="192"/>
                  </a:moveTo>
                  <a:lnTo>
                    <a:pt x="288" y="192"/>
                  </a:lnTo>
                  <a:lnTo>
                    <a:pt x="432" y="0"/>
                  </a:lnTo>
                  <a:lnTo>
                    <a:pt x="672" y="384"/>
                  </a:lnTo>
                  <a:lnTo>
                    <a:pt x="912" y="0"/>
                  </a:lnTo>
                  <a:lnTo>
                    <a:pt x="1056" y="240"/>
                  </a:lnTo>
                  <a:lnTo>
                    <a:pt x="1248" y="24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7" name="Line 54"/>
            <p:cNvSpPr>
              <a:spLocks noChangeShapeType="1"/>
            </p:cNvSpPr>
            <p:nvPr/>
          </p:nvSpPr>
          <p:spPr bwMode="auto">
            <a:xfrm>
              <a:off x="782" y="23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8" name="Oval 55"/>
            <p:cNvSpPr>
              <a:spLocks noChangeArrowheads="1"/>
            </p:cNvSpPr>
            <p:nvPr/>
          </p:nvSpPr>
          <p:spPr bwMode="auto">
            <a:xfrm>
              <a:off x="1262" y="2264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9" name="Oval 56"/>
            <p:cNvSpPr>
              <a:spLocks noChangeArrowheads="1"/>
            </p:cNvSpPr>
            <p:nvPr/>
          </p:nvSpPr>
          <p:spPr bwMode="auto">
            <a:xfrm>
              <a:off x="1934" y="2256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7" name="Freeform 57"/>
          <p:cNvSpPr>
            <a:spLocks/>
          </p:cNvSpPr>
          <p:nvPr/>
        </p:nvSpPr>
        <p:spPr bwMode="auto">
          <a:xfrm>
            <a:off x="3429000" y="4278313"/>
            <a:ext cx="838200" cy="228600"/>
          </a:xfrm>
          <a:custGeom>
            <a:avLst/>
            <a:gdLst>
              <a:gd name="T0" fmla="*/ 0 w 1248"/>
              <a:gd name="T1" fmla="*/ 192 h 384"/>
              <a:gd name="T2" fmla="*/ 288 w 1248"/>
              <a:gd name="T3" fmla="*/ 192 h 384"/>
              <a:gd name="T4" fmla="*/ 432 w 1248"/>
              <a:gd name="T5" fmla="*/ 0 h 384"/>
              <a:gd name="T6" fmla="*/ 672 w 1248"/>
              <a:gd name="T7" fmla="*/ 384 h 384"/>
              <a:gd name="T8" fmla="*/ 912 w 1248"/>
              <a:gd name="T9" fmla="*/ 0 h 384"/>
              <a:gd name="T10" fmla="*/ 1056 w 1248"/>
              <a:gd name="T11" fmla="*/ 240 h 384"/>
              <a:gd name="T12" fmla="*/ 1248 w 1248"/>
              <a:gd name="T13" fmla="*/ 240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48"/>
              <a:gd name="T22" fmla="*/ 0 h 384"/>
              <a:gd name="T23" fmla="*/ 1248 w 1248"/>
              <a:gd name="T24" fmla="*/ 384 h 3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48" h="384">
                <a:moveTo>
                  <a:pt x="0" y="192"/>
                </a:moveTo>
                <a:lnTo>
                  <a:pt x="288" y="192"/>
                </a:lnTo>
                <a:lnTo>
                  <a:pt x="432" y="0"/>
                </a:lnTo>
                <a:lnTo>
                  <a:pt x="672" y="384"/>
                </a:lnTo>
                <a:lnTo>
                  <a:pt x="912" y="0"/>
                </a:lnTo>
                <a:lnTo>
                  <a:pt x="1056" y="240"/>
                </a:lnTo>
                <a:lnTo>
                  <a:pt x="1248" y="2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8" name="Oval 58"/>
          <p:cNvSpPr>
            <a:spLocks noChangeArrowheads="1"/>
          </p:cNvSpPr>
          <p:nvPr/>
        </p:nvSpPr>
        <p:spPr bwMode="auto">
          <a:xfrm>
            <a:off x="4244975" y="4267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9" name="Freeform 59"/>
          <p:cNvSpPr>
            <a:spLocks/>
          </p:cNvSpPr>
          <p:nvPr/>
        </p:nvSpPr>
        <p:spPr bwMode="auto">
          <a:xfrm>
            <a:off x="4495800" y="4278313"/>
            <a:ext cx="838200" cy="228600"/>
          </a:xfrm>
          <a:custGeom>
            <a:avLst/>
            <a:gdLst>
              <a:gd name="T0" fmla="*/ 0 w 1248"/>
              <a:gd name="T1" fmla="*/ 192 h 384"/>
              <a:gd name="T2" fmla="*/ 288 w 1248"/>
              <a:gd name="T3" fmla="*/ 192 h 384"/>
              <a:gd name="T4" fmla="*/ 432 w 1248"/>
              <a:gd name="T5" fmla="*/ 0 h 384"/>
              <a:gd name="T6" fmla="*/ 672 w 1248"/>
              <a:gd name="T7" fmla="*/ 384 h 384"/>
              <a:gd name="T8" fmla="*/ 912 w 1248"/>
              <a:gd name="T9" fmla="*/ 0 h 384"/>
              <a:gd name="T10" fmla="*/ 1056 w 1248"/>
              <a:gd name="T11" fmla="*/ 240 h 384"/>
              <a:gd name="T12" fmla="*/ 1248 w 1248"/>
              <a:gd name="T13" fmla="*/ 240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48"/>
              <a:gd name="T22" fmla="*/ 0 h 384"/>
              <a:gd name="T23" fmla="*/ 1248 w 1248"/>
              <a:gd name="T24" fmla="*/ 384 h 3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48" h="384">
                <a:moveTo>
                  <a:pt x="0" y="192"/>
                </a:moveTo>
                <a:lnTo>
                  <a:pt x="288" y="192"/>
                </a:lnTo>
                <a:lnTo>
                  <a:pt x="432" y="0"/>
                </a:lnTo>
                <a:lnTo>
                  <a:pt x="672" y="384"/>
                </a:lnTo>
                <a:lnTo>
                  <a:pt x="912" y="0"/>
                </a:lnTo>
                <a:lnTo>
                  <a:pt x="1056" y="240"/>
                </a:lnTo>
                <a:lnTo>
                  <a:pt x="1248" y="2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60"/>
          <p:cNvGrpSpPr>
            <a:grpSpLocks/>
          </p:cNvGrpSpPr>
          <p:nvPr/>
        </p:nvGrpSpPr>
        <p:grpSpPr bwMode="auto">
          <a:xfrm>
            <a:off x="5334000" y="4278313"/>
            <a:ext cx="2057400" cy="239712"/>
            <a:chOff x="3278" y="2263"/>
            <a:chExt cx="1296" cy="151"/>
          </a:xfrm>
        </p:grpSpPr>
        <p:sp>
          <p:nvSpPr>
            <p:cNvPr id="6222" name="Oval 61"/>
            <p:cNvSpPr>
              <a:spLocks noChangeArrowheads="1"/>
            </p:cNvSpPr>
            <p:nvPr/>
          </p:nvSpPr>
          <p:spPr bwMode="auto">
            <a:xfrm>
              <a:off x="3278" y="2263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3" name="Freeform 62"/>
            <p:cNvSpPr>
              <a:spLocks/>
            </p:cNvSpPr>
            <p:nvPr/>
          </p:nvSpPr>
          <p:spPr bwMode="auto">
            <a:xfrm>
              <a:off x="3422" y="2263"/>
              <a:ext cx="528" cy="144"/>
            </a:xfrm>
            <a:custGeom>
              <a:avLst/>
              <a:gdLst>
                <a:gd name="T0" fmla="*/ 0 w 1248"/>
                <a:gd name="T1" fmla="*/ 192 h 384"/>
                <a:gd name="T2" fmla="*/ 288 w 1248"/>
                <a:gd name="T3" fmla="*/ 192 h 384"/>
                <a:gd name="T4" fmla="*/ 432 w 1248"/>
                <a:gd name="T5" fmla="*/ 0 h 384"/>
                <a:gd name="T6" fmla="*/ 672 w 1248"/>
                <a:gd name="T7" fmla="*/ 384 h 384"/>
                <a:gd name="T8" fmla="*/ 912 w 1248"/>
                <a:gd name="T9" fmla="*/ 0 h 384"/>
                <a:gd name="T10" fmla="*/ 1056 w 1248"/>
                <a:gd name="T11" fmla="*/ 240 h 384"/>
                <a:gd name="T12" fmla="*/ 1248 w 1248"/>
                <a:gd name="T13" fmla="*/ 240 h 3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8"/>
                <a:gd name="T22" fmla="*/ 0 h 384"/>
                <a:gd name="T23" fmla="*/ 1248 w 1248"/>
                <a:gd name="T24" fmla="*/ 384 h 3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8" h="384">
                  <a:moveTo>
                    <a:pt x="0" y="192"/>
                  </a:moveTo>
                  <a:lnTo>
                    <a:pt x="288" y="192"/>
                  </a:lnTo>
                  <a:lnTo>
                    <a:pt x="432" y="0"/>
                  </a:lnTo>
                  <a:lnTo>
                    <a:pt x="672" y="384"/>
                  </a:lnTo>
                  <a:lnTo>
                    <a:pt x="912" y="0"/>
                  </a:lnTo>
                  <a:lnTo>
                    <a:pt x="1056" y="240"/>
                  </a:lnTo>
                  <a:lnTo>
                    <a:pt x="1248" y="24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4" name="Oval 63"/>
            <p:cNvSpPr>
              <a:spLocks noChangeArrowheads="1"/>
            </p:cNvSpPr>
            <p:nvPr/>
          </p:nvSpPr>
          <p:spPr bwMode="auto">
            <a:xfrm>
              <a:off x="3950" y="2270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5" name="Line 64"/>
            <p:cNvSpPr>
              <a:spLocks noChangeShapeType="1"/>
            </p:cNvSpPr>
            <p:nvPr/>
          </p:nvSpPr>
          <p:spPr bwMode="auto">
            <a:xfrm>
              <a:off x="4094" y="23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65"/>
          <p:cNvGrpSpPr>
            <a:grpSpLocks/>
          </p:cNvGrpSpPr>
          <p:nvPr/>
        </p:nvGrpSpPr>
        <p:grpSpPr bwMode="auto">
          <a:xfrm>
            <a:off x="2254250" y="4746625"/>
            <a:ext cx="5060950" cy="792163"/>
            <a:chOff x="1338" y="2558"/>
            <a:chExt cx="3188" cy="499"/>
          </a:xfrm>
        </p:grpSpPr>
        <p:grpSp>
          <p:nvGrpSpPr>
            <p:cNvPr id="6198" name="Group 66"/>
            <p:cNvGrpSpPr>
              <a:grpSpLocks/>
            </p:cNvGrpSpPr>
            <p:nvPr/>
          </p:nvGrpSpPr>
          <p:grpSpPr bwMode="auto">
            <a:xfrm>
              <a:off x="2681" y="2572"/>
              <a:ext cx="288" cy="240"/>
              <a:chOff x="2427" y="2448"/>
              <a:chExt cx="288" cy="240"/>
            </a:xfrm>
          </p:grpSpPr>
          <p:sp>
            <p:nvSpPr>
              <p:cNvPr id="6220" name="Line 67"/>
              <p:cNvSpPr>
                <a:spLocks noChangeShapeType="1"/>
              </p:cNvSpPr>
              <p:nvPr/>
            </p:nvSpPr>
            <p:spPr bwMode="auto">
              <a:xfrm>
                <a:off x="2427" y="244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1" name="Line 68"/>
              <p:cNvSpPr>
                <a:spLocks noChangeShapeType="1"/>
              </p:cNvSpPr>
              <p:nvPr/>
            </p:nvSpPr>
            <p:spPr bwMode="auto">
              <a:xfrm>
                <a:off x="2427" y="259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99" name="Text Box 69"/>
            <p:cNvSpPr txBox="1">
              <a:spLocks noChangeArrowheads="1"/>
            </p:cNvSpPr>
            <p:nvPr/>
          </p:nvSpPr>
          <p:spPr bwMode="auto">
            <a:xfrm>
              <a:off x="2788" y="2812"/>
              <a:ext cx="2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u</a:t>
              </a:r>
              <a:r>
                <a:rPr lang="en-US" baseline="-25000"/>
                <a:t>n</a:t>
              </a:r>
              <a:endParaRPr lang="en-US"/>
            </a:p>
          </p:txBody>
        </p:sp>
        <p:grpSp>
          <p:nvGrpSpPr>
            <p:cNvPr id="6200" name="Group 70"/>
            <p:cNvGrpSpPr>
              <a:grpSpLocks/>
            </p:cNvGrpSpPr>
            <p:nvPr/>
          </p:nvGrpSpPr>
          <p:grpSpPr bwMode="auto">
            <a:xfrm>
              <a:off x="3361" y="2572"/>
              <a:ext cx="493" cy="480"/>
              <a:chOff x="3107" y="2448"/>
              <a:chExt cx="493" cy="480"/>
            </a:xfrm>
          </p:grpSpPr>
          <p:grpSp>
            <p:nvGrpSpPr>
              <p:cNvPr id="6216" name="Group 71"/>
              <p:cNvGrpSpPr>
                <a:grpSpLocks/>
              </p:cNvGrpSpPr>
              <p:nvPr/>
            </p:nvGrpSpPr>
            <p:grpSpPr bwMode="auto">
              <a:xfrm>
                <a:off x="3107" y="2448"/>
                <a:ext cx="288" cy="240"/>
                <a:chOff x="2427" y="2448"/>
                <a:chExt cx="288" cy="240"/>
              </a:xfrm>
            </p:grpSpPr>
            <p:sp>
              <p:nvSpPr>
                <p:cNvPr id="6218" name="Line 72"/>
                <p:cNvSpPr>
                  <a:spLocks noChangeShapeType="1"/>
                </p:cNvSpPr>
                <p:nvPr/>
              </p:nvSpPr>
              <p:spPr bwMode="auto">
                <a:xfrm>
                  <a:off x="2427" y="2448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9" name="Line 73"/>
                <p:cNvSpPr>
                  <a:spLocks noChangeShapeType="1"/>
                </p:cNvSpPr>
                <p:nvPr/>
              </p:nvSpPr>
              <p:spPr bwMode="auto">
                <a:xfrm>
                  <a:off x="2427" y="259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17" name="Text Box 74"/>
              <p:cNvSpPr txBox="1">
                <a:spLocks noChangeArrowheads="1"/>
              </p:cNvSpPr>
              <p:nvPr/>
            </p:nvSpPr>
            <p:spPr bwMode="auto">
              <a:xfrm>
                <a:off x="3158" y="2697"/>
                <a:ext cx="44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/>
                  <a:t>u</a:t>
                </a:r>
                <a:r>
                  <a:rPr lang="en-US" baseline="-25000"/>
                  <a:t>n+1</a:t>
                </a:r>
                <a:endParaRPr lang="en-US"/>
              </a:p>
            </p:txBody>
          </p:sp>
        </p:grpSp>
        <p:grpSp>
          <p:nvGrpSpPr>
            <p:cNvPr id="6201" name="Group 75"/>
            <p:cNvGrpSpPr>
              <a:grpSpLocks/>
            </p:cNvGrpSpPr>
            <p:nvPr/>
          </p:nvGrpSpPr>
          <p:grpSpPr bwMode="auto">
            <a:xfrm>
              <a:off x="4046" y="2572"/>
              <a:ext cx="480" cy="485"/>
              <a:chOff x="3792" y="2448"/>
              <a:chExt cx="480" cy="485"/>
            </a:xfrm>
          </p:grpSpPr>
          <p:grpSp>
            <p:nvGrpSpPr>
              <p:cNvPr id="6212" name="Group 76"/>
              <p:cNvGrpSpPr>
                <a:grpSpLocks/>
              </p:cNvGrpSpPr>
              <p:nvPr/>
            </p:nvGrpSpPr>
            <p:grpSpPr bwMode="auto">
              <a:xfrm>
                <a:off x="3792" y="2448"/>
                <a:ext cx="288" cy="240"/>
                <a:chOff x="2427" y="2448"/>
                <a:chExt cx="288" cy="240"/>
              </a:xfrm>
            </p:grpSpPr>
            <p:sp>
              <p:nvSpPr>
                <p:cNvPr id="6214" name="Line 77"/>
                <p:cNvSpPr>
                  <a:spLocks noChangeShapeType="1"/>
                </p:cNvSpPr>
                <p:nvPr/>
              </p:nvSpPr>
              <p:spPr bwMode="auto">
                <a:xfrm>
                  <a:off x="2427" y="2448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5" name="Line 78"/>
                <p:cNvSpPr>
                  <a:spLocks noChangeShapeType="1"/>
                </p:cNvSpPr>
                <p:nvPr/>
              </p:nvSpPr>
              <p:spPr bwMode="auto">
                <a:xfrm>
                  <a:off x="2427" y="259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13" name="Text Box 79"/>
              <p:cNvSpPr txBox="1">
                <a:spLocks noChangeArrowheads="1"/>
              </p:cNvSpPr>
              <p:nvPr/>
            </p:nvSpPr>
            <p:spPr bwMode="auto">
              <a:xfrm>
                <a:off x="3830" y="2702"/>
                <a:ext cx="44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/>
                  <a:t>u</a:t>
                </a:r>
                <a:r>
                  <a:rPr lang="en-US" baseline="-25000"/>
                  <a:t>n+2</a:t>
                </a:r>
                <a:endParaRPr lang="en-US"/>
              </a:p>
            </p:txBody>
          </p:sp>
        </p:grpSp>
        <p:grpSp>
          <p:nvGrpSpPr>
            <p:cNvPr id="6202" name="Group 80"/>
            <p:cNvGrpSpPr>
              <a:grpSpLocks/>
            </p:cNvGrpSpPr>
            <p:nvPr/>
          </p:nvGrpSpPr>
          <p:grpSpPr bwMode="auto">
            <a:xfrm>
              <a:off x="2009" y="2572"/>
              <a:ext cx="463" cy="485"/>
              <a:chOff x="1755" y="2448"/>
              <a:chExt cx="463" cy="485"/>
            </a:xfrm>
          </p:grpSpPr>
          <p:grpSp>
            <p:nvGrpSpPr>
              <p:cNvPr id="6208" name="Group 81"/>
              <p:cNvGrpSpPr>
                <a:grpSpLocks/>
              </p:cNvGrpSpPr>
              <p:nvPr/>
            </p:nvGrpSpPr>
            <p:grpSpPr bwMode="auto">
              <a:xfrm>
                <a:off x="1755" y="2448"/>
                <a:ext cx="288" cy="240"/>
                <a:chOff x="2427" y="2448"/>
                <a:chExt cx="288" cy="240"/>
              </a:xfrm>
            </p:grpSpPr>
            <p:sp>
              <p:nvSpPr>
                <p:cNvPr id="6210" name="Line 82"/>
                <p:cNvSpPr>
                  <a:spLocks noChangeShapeType="1"/>
                </p:cNvSpPr>
                <p:nvPr/>
              </p:nvSpPr>
              <p:spPr bwMode="auto">
                <a:xfrm>
                  <a:off x="2427" y="2448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1" name="Line 83"/>
                <p:cNvSpPr>
                  <a:spLocks noChangeShapeType="1"/>
                </p:cNvSpPr>
                <p:nvPr/>
              </p:nvSpPr>
              <p:spPr bwMode="auto">
                <a:xfrm>
                  <a:off x="2427" y="259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09" name="Text Box 84"/>
              <p:cNvSpPr txBox="1">
                <a:spLocks noChangeArrowheads="1"/>
              </p:cNvSpPr>
              <p:nvPr/>
            </p:nvSpPr>
            <p:spPr bwMode="auto">
              <a:xfrm>
                <a:off x="1776" y="2702"/>
                <a:ext cx="44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/>
                  <a:t> u</a:t>
                </a:r>
                <a:r>
                  <a:rPr lang="en-US" baseline="-25000"/>
                  <a:t>n-1</a:t>
                </a:r>
                <a:endParaRPr lang="en-US"/>
              </a:p>
            </p:txBody>
          </p:sp>
        </p:grpSp>
        <p:grpSp>
          <p:nvGrpSpPr>
            <p:cNvPr id="6203" name="Group 85"/>
            <p:cNvGrpSpPr>
              <a:grpSpLocks/>
            </p:cNvGrpSpPr>
            <p:nvPr/>
          </p:nvGrpSpPr>
          <p:grpSpPr bwMode="auto">
            <a:xfrm>
              <a:off x="1338" y="2558"/>
              <a:ext cx="462" cy="499"/>
              <a:chOff x="1084" y="2434"/>
              <a:chExt cx="462" cy="499"/>
            </a:xfrm>
          </p:grpSpPr>
          <p:grpSp>
            <p:nvGrpSpPr>
              <p:cNvPr id="6204" name="Group 86"/>
              <p:cNvGrpSpPr>
                <a:grpSpLocks/>
              </p:cNvGrpSpPr>
              <p:nvPr/>
            </p:nvGrpSpPr>
            <p:grpSpPr bwMode="auto">
              <a:xfrm>
                <a:off x="1084" y="2434"/>
                <a:ext cx="288" cy="240"/>
                <a:chOff x="2427" y="2448"/>
                <a:chExt cx="288" cy="240"/>
              </a:xfrm>
            </p:grpSpPr>
            <p:sp>
              <p:nvSpPr>
                <p:cNvPr id="6206" name="Line 87"/>
                <p:cNvSpPr>
                  <a:spLocks noChangeShapeType="1"/>
                </p:cNvSpPr>
                <p:nvPr/>
              </p:nvSpPr>
              <p:spPr bwMode="auto">
                <a:xfrm>
                  <a:off x="2427" y="2448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7" name="Line 88"/>
                <p:cNvSpPr>
                  <a:spLocks noChangeShapeType="1"/>
                </p:cNvSpPr>
                <p:nvPr/>
              </p:nvSpPr>
              <p:spPr bwMode="auto">
                <a:xfrm>
                  <a:off x="2427" y="259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05" name="Text Box 89"/>
              <p:cNvSpPr txBox="1">
                <a:spLocks noChangeArrowheads="1"/>
              </p:cNvSpPr>
              <p:nvPr/>
            </p:nvSpPr>
            <p:spPr bwMode="auto">
              <a:xfrm>
                <a:off x="1104" y="2702"/>
                <a:ext cx="44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/>
                  <a:t>u</a:t>
                </a:r>
                <a:r>
                  <a:rPr lang="en-US" baseline="-25000"/>
                  <a:t>n-2</a:t>
                </a:r>
                <a:endParaRPr lang="en-US"/>
              </a:p>
            </p:txBody>
          </p:sp>
        </p:grpSp>
      </p:grpSp>
      <p:sp>
        <p:nvSpPr>
          <p:cNvPr id="10330" name="Rectangle 90"/>
          <p:cNvSpPr>
            <a:spLocks noChangeArrowheads="1"/>
          </p:cNvSpPr>
          <p:nvPr/>
        </p:nvSpPr>
        <p:spPr bwMode="auto">
          <a:xfrm>
            <a:off x="4092575" y="6096000"/>
            <a:ext cx="1219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fixed</a:t>
            </a:r>
          </a:p>
        </p:txBody>
      </p:sp>
      <p:sp>
        <p:nvSpPr>
          <p:cNvPr id="10331" name="Freeform 91"/>
          <p:cNvSpPr>
            <a:spLocks/>
          </p:cNvSpPr>
          <p:nvPr/>
        </p:nvSpPr>
        <p:spPr bwMode="auto">
          <a:xfrm>
            <a:off x="3406775" y="4267200"/>
            <a:ext cx="1447800" cy="228600"/>
          </a:xfrm>
          <a:custGeom>
            <a:avLst/>
            <a:gdLst>
              <a:gd name="T0" fmla="*/ 0 w 1248"/>
              <a:gd name="T1" fmla="*/ 192 h 384"/>
              <a:gd name="T2" fmla="*/ 288 w 1248"/>
              <a:gd name="T3" fmla="*/ 192 h 384"/>
              <a:gd name="T4" fmla="*/ 432 w 1248"/>
              <a:gd name="T5" fmla="*/ 0 h 384"/>
              <a:gd name="T6" fmla="*/ 672 w 1248"/>
              <a:gd name="T7" fmla="*/ 384 h 384"/>
              <a:gd name="T8" fmla="*/ 912 w 1248"/>
              <a:gd name="T9" fmla="*/ 0 h 384"/>
              <a:gd name="T10" fmla="*/ 1056 w 1248"/>
              <a:gd name="T11" fmla="*/ 240 h 384"/>
              <a:gd name="T12" fmla="*/ 1248 w 1248"/>
              <a:gd name="T13" fmla="*/ 240 h 3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48"/>
              <a:gd name="T22" fmla="*/ 0 h 384"/>
              <a:gd name="T23" fmla="*/ 1248 w 1248"/>
              <a:gd name="T24" fmla="*/ 384 h 3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48" h="384">
                <a:moveTo>
                  <a:pt x="0" y="192"/>
                </a:moveTo>
                <a:lnTo>
                  <a:pt x="288" y="192"/>
                </a:lnTo>
                <a:lnTo>
                  <a:pt x="432" y="0"/>
                </a:lnTo>
                <a:lnTo>
                  <a:pt x="672" y="384"/>
                </a:lnTo>
                <a:lnTo>
                  <a:pt x="912" y="0"/>
                </a:lnTo>
                <a:lnTo>
                  <a:pt x="1056" y="240"/>
                </a:lnTo>
                <a:lnTo>
                  <a:pt x="1248" y="240"/>
                </a:lnTo>
              </a:path>
            </a:pathLst>
          </a:cu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2" name="Text Box 92"/>
          <p:cNvSpPr txBox="1">
            <a:spLocks noChangeArrowheads="1"/>
          </p:cNvSpPr>
          <p:nvPr/>
        </p:nvSpPr>
        <p:spPr bwMode="auto">
          <a:xfrm>
            <a:off x="2362200" y="160020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D</a:t>
            </a:r>
          </a:p>
        </p:txBody>
      </p:sp>
      <p:grpSp>
        <p:nvGrpSpPr>
          <p:cNvPr id="23" name="Group 93"/>
          <p:cNvGrpSpPr>
            <a:grpSpLocks/>
          </p:cNvGrpSpPr>
          <p:nvPr/>
        </p:nvGrpSpPr>
        <p:grpSpPr bwMode="auto">
          <a:xfrm>
            <a:off x="4038600" y="3843338"/>
            <a:ext cx="2590800" cy="342900"/>
            <a:chOff x="2544" y="2421"/>
            <a:chExt cx="1632" cy="216"/>
          </a:xfrm>
        </p:grpSpPr>
        <p:sp>
          <p:nvSpPr>
            <p:cNvPr id="6197" name="Line 94"/>
            <p:cNvSpPr>
              <a:spLocks noChangeShapeType="1"/>
            </p:cNvSpPr>
            <p:nvPr/>
          </p:nvSpPr>
          <p:spPr bwMode="auto">
            <a:xfrm flipH="1">
              <a:off x="2544" y="2544"/>
              <a:ext cx="528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147" name="Object 95"/>
            <p:cNvGraphicFramePr>
              <a:graphicFrameLocks noChangeAspect="1"/>
            </p:cNvGraphicFramePr>
            <p:nvPr/>
          </p:nvGraphicFramePr>
          <p:xfrm>
            <a:off x="3168" y="2421"/>
            <a:ext cx="1008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0" name="Equation" r:id="rId4" imgW="1422360" imgH="304560" progId="Equation.3">
                    <p:embed/>
                  </p:oleObj>
                </mc:Choice>
                <mc:Fallback>
                  <p:oleObj name="Equation" r:id="rId4" imgW="1422360" imgH="304560" progId="Equation.3">
                    <p:embed/>
                    <p:pic>
                      <p:nvPicPr>
                        <p:cNvPr id="0" name="Object 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2421"/>
                          <a:ext cx="1008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oup 96"/>
          <p:cNvGrpSpPr>
            <a:grpSpLocks/>
          </p:cNvGrpSpPr>
          <p:nvPr/>
        </p:nvGrpSpPr>
        <p:grpSpPr bwMode="auto">
          <a:xfrm>
            <a:off x="4038600" y="3505200"/>
            <a:ext cx="2590800" cy="342900"/>
            <a:chOff x="2544" y="2208"/>
            <a:chExt cx="1632" cy="216"/>
          </a:xfrm>
        </p:grpSpPr>
        <p:sp>
          <p:nvSpPr>
            <p:cNvPr id="6196" name="Line 97"/>
            <p:cNvSpPr>
              <a:spLocks noChangeShapeType="1"/>
            </p:cNvSpPr>
            <p:nvPr/>
          </p:nvSpPr>
          <p:spPr bwMode="auto">
            <a:xfrm flipH="1">
              <a:off x="2544" y="2352"/>
              <a:ext cx="52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146" name="Object 98"/>
            <p:cNvGraphicFramePr>
              <a:graphicFrameLocks noChangeAspect="1"/>
            </p:cNvGraphicFramePr>
            <p:nvPr/>
          </p:nvGraphicFramePr>
          <p:xfrm>
            <a:off x="3168" y="2208"/>
            <a:ext cx="1008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1" name="Equation" r:id="rId6" imgW="1422360" imgH="304560" progId="Equation.3">
                    <p:embed/>
                  </p:oleObj>
                </mc:Choice>
                <mc:Fallback>
                  <p:oleObj name="Equation" r:id="rId6" imgW="1422360" imgH="304560" progId="Equation.3">
                    <p:embed/>
                    <p:pic>
                      <p:nvPicPr>
                        <p:cNvPr id="0" name="Object 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2208"/>
                          <a:ext cx="1008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oup 99"/>
          <p:cNvGrpSpPr>
            <a:grpSpLocks/>
          </p:cNvGrpSpPr>
          <p:nvPr/>
        </p:nvGrpSpPr>
        <p:grpSpPr bwMode="auto">
          <a:xfrm>
            <a:off x="3124200" y="1566863"/>
            <a:ext cx="1143000" cy="474662"/>
            <a:chOff x="1968" y="987"/>
            <a:chExt cx="720" cy="299"/>
          </a:xfrm>
        </p:grpSpPr>
        <p:sp>
          <p:nvSpPr>
            <p:cNvPr id="6192" name="Line 100"/>
            <p:cNvSpPr>
              <a:spLocks noChangeShapeType="1"/>
            </p:cNvSpPr>
            <p:nvPr/>
          </p:nvSpPr>
          <p:spPr bwMode="auto">
            <a:xfrm>
              <a:off x="1968" y="1104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3" name="Line 101"/>
            <p:cNvSpPr>
              <a:spLocks noChangeShapeType="1"/>
            </p:cNvSpPr>
            <p:nvPr/>
          </p:nvSpPr>
          <p:spPr bwMode="auto">
            <a:xfrm>
              <a:off x="2688" y="1104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4" name="Line 102"/>
            <p:cNvSpPr>
              <a:spLocks noChangeShapeType="1"/>
            </p:cNvSpPr>
            <p:nvPr/>
          </p:nvSpPr>
          <p:spPr bwMode="auto">
            <a:xfrm flipV="1">
              <a:off x="1968" y="1152"/>
              <a:ext cx="7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5" name="Text Box 103"/>
            <p:cNvSpPr txBox="1">
              <a:spLocks noChangeArrowheads="1"/>
            </p:cNvSpPr>
            <p:nvPr/>
          </p:nvSpPr>
          <p:spPr bwMode="auto">
            <a:xfrm>
              <a:off x="2160" y="98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1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1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1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500"/>
                            </p:stCondLst>
                            <p:childTnLst>
                              <p:par>
                                <p:cTn id="1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500"/>
                            </p:stCondLst>
                            <p:childTnLst>
                              <p:par>
                                <p:cTn id="1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5" dur="500"/>
                                        <p:tgtEl>
                                          <p:spTgt spid="10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21999E-6 L 0.05833 -3.21999E-6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10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5" dur="500"/>
                                        <p:tgtEl>
                                          <p:spTgt spid="10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500"/>
                            </p:stCondLst>
                            <p:childTnLst>
                              <p:par>
                                <p:cTn id="2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10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  <p:bldP spid="10244" grpId="0" animBg="1"/>
      <p:bldP spid="10245" grpId="0" animBg="1"/>
      <p:bldP spid="10246" grpId="0"/>
      <p:bldP spid="10247" grpId="0" animBg="1"/>
      <p:bldP spid="10248" grpId="0"/>
      <p:bldP spid="10249" grpId="0"/>
      <p:bldP spid="10250" grpId="0"/>
      <p:bldP spid="10250" grpId="1"/>
      <p:bldP spid="10251" grpId="0" animBg="1"/>
      <p:bldP spid="10252" grpId="0" animBg="1"/>
      <p:bldP spid="10253" grpId="0" animBg="1"/>
      <p:bldP spid="10254" grpId="0" animBg="1"/>
      <p:bldP spid="10255" grpId="0" animBg="1"/>
      <p:bldP spid="10256" grpId="0" animBg="1"/>
      <p:bldP spid="10257" grpId="0" animBg="1"/>
      <p:bldP spid="10258" grpId="0" animBg="1"/>
      <p:bldP spid="10259" grpId="0" animBg="1"/>
      <p:bldP spid="10260" grpId="0" animBg="1"/>
      <p:bldP spid="10261" grpId="0" animBg="1"/>
      <p:bldP spid="10262" grpId="0" animBg="1"/>
      <p:bldP spid="10263" grpId="0"/>
      <p:bldP spid="10264" grpId="0"/>
      <p:bldP spid="10265" grpId="0"/>
      <p:bldP spid="10266" grpId="0"/>
      <p:bldP spid="10267" grpId="0"/>
      <p:bldP spid="10271" grpId="0"/>
      <p:bldP spid="10297" grpId="0" animBg="1"/>
      <p:bldP spid="10297" grpId="1" animBg="1"/>
      <p:bldP spid="10298" grpId="0" animBg="1"/>
      <p:bldP spid="10298" grpId="1" animBg="1"/>
      <p:bldP spid="10299" grpId="0" animBg="1"/>
      <p:bldP spid="10299" grpId="1" animBg="1"/>
      <p:bldP spid="10330" grpId="0" animBg="1"/>
      <p:bldP spid="10331" grpId="0" animBg="1"/>
      <p:bldP spid="103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09600" y="228600"/>
            <a:ext cx="473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Total force driving atom n back to equilibrium</a:t>
            </a: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541338" y="949325"/>
          <a:ext cx="2957512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1" name="Equation" r:id="rId4" imgW="2628720" imgH="241200" progId="Equation.3">
                  <p:embed/>
                </p:oleObj>
              </mc:Choice>
              <mc:Fallback>
                <p:oleObj name="Equation" r:id="rId4" imgW="262872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949325"/>
                        <a:ext cx="2957512" cy="271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90600" y="685800"/>
            <a:ext cx="1219200" cy="914400"/>
            <a:chOff x="624" y="432"/>
            <a:chExt cx="768" cy="576"/>
          </a:xfrm>
        </p:grpSpPr>
        <p:sp>
          <p:nvSpPr>
            <p:cNvPr id="7209" name="Rectangle 5"/>
            <p:cNvSpPr>
              <a:spLocks noChangeArrowheads="1"/>
            </p:cNvSpPr>
            <p:nvPr/>
          </p:nvSpPr>
          <p:spPr bwMode="auto">
            <a:xfrm>
              <a:off x="624" y="432"/>
              <a:ext cx="768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210" name="Group 6"/>
            <p:cNvGrpSpPr>
              <a:grpSpLocks/>
            </p:cNvGrpSpPr>
            <p:nvPr/>
          </p:nvGrpSpPr>
          <p:grpSpPr bwMode="auto">
            <a:xfrm>
              <a:off x="672" y="720"/>
              <a:ext cx="683" cy="240"/>
              <a:chOff x="2016" y="2375"/>
              <a:chExt cx="1399" cy="457"/>
            </a:xfrm>
          </p:grpSpPr>
          <p:sp>
            <p:nvSpPr>
              <p:cNvPr id="7211" name="Freeform 7"/>
              <p:cNvSpPr>
                <a:spLocks/>
              </p:cNvSpPr>
              <p:nvPr/>
            </p:nvSpPr>
            <p:spPr bwMode="auto">
              <a:xfrm>
                <a:off x="2146" y="2688"/>
                <a:ext cx="912" cy="144"/>
              </a:xfrm>
              <a:custGeom>
                <a:avLst/>
                <a:gdLst>
                  <a:gd name="T0" fmla="*/ 0 w 1248"/>
                  <a:gd name="T1" fmla="*/ 192 h 384"/>
                  <a:gd name="T2" fmla="*/ 288 w 1248"/>
                  <a:gd name="T3" fmla="*/ 192 h 384"/>
                  <a:gd name="T4" fmla="*/ 432 w 1248"/>
                  <a:gd name="T5" fmla="*/ 0 h 384"/>
                  <a:gd name="T6" fmla="*/ 672 w 1248"/>
                  <a:gd name="T7" fmla="*/ 384 h 384"/>
                  <a:gd name="T8" fmla="*/ 912 w 1248"/>
                  <a:gd name="T9" fmla="*/ 0 h 384"/>
                  <a:gd name="T10" fmla="*/ 1056 w 1248"/>
                  <a:gd name="T11" fmla="*/ 240 h 384"/>
                  <a:gd name="T12" fmla="*/ 1248 w 1248"/>
                  <a:gd name="T13" fmla="*/ 240 h 3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8"/>
                  <a:gd name="T22" fmla="*/ 0 h 384"/>
                  <a:gd name="T23" fmla="*/ 1248 w 1248"/>
                  <a:gd name="T24" fmla="*/ 384 h 3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8" h="384">
                    <a:moveTo>
                      <a:pt x="0" y="192"/>
                    </a:moveTo>
                    <a:lnTo>
                      <a:pt x="288" y="192"/>
                    </a:lnTo>
                    <a:lnTo>
                      <a:pt x="432" y="0"/>
                    </a:lnTo>
                    <a:lnTo>
                      <a:pt x="672" y="384"/>
                    </a:lnTo>
                    <a:lnTo>
                      <a:pt x="912" y="0"/>
                    </a:lnTo>
                    <a:lnTo>
                      <a:pt x="1056" y="240"/>
                    </a:lnTo>
                    <a:lnTo>
                      <a:pt x="1248" y="240"/>
                    </a:lnTo>
                  </a:path>
                </a:pathLst>
              </a:cu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2" name="Oval 8"/>
              <p:cNvSpPr>
                <a:spLocks noChangeArrowheads="1"/>
              </p:cNvSpPr>
              <p:nvPr/>
            </p:nvSpPr>
            <p:spPr bwMode="auto">
              <a:xfrm>
                <a:off x="2016" y="2688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3" name="Oval 9"/>
              <p:cNvSpPr>
                <a:spLocks noChangeArrowheads="1"/>
              </p:cNvSpPr>
              <p:nvPr/>
            </p:nvSpPr>
            <p:spPr bwMode="auto">
              <a:xfrm>
                <a:off x="3024" y="2688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4" name="Text Box 10"/>
              <p:cNvSpPr txBox="1">
                <a:spLocks noChangeArrowheads="1"/>
              </p:cNvSpPr>
              <p:nvPr/>
            </p:nvSpPr>
            <p:spPr bwMode="auto">
              <a:xfrm>
                <a:off x="3013" y="2375"/>
                <a:ext cx="402" cy="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n</a:t>
                </a:r>
              </a:p>
            </p:txBody>
          </p:sp>
        </p:grp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276475" y="685800"/>
            <a:ext cx="1219200" cy="914400"/>
            <a:chOff x="1434" y="432"/>
            <a:chExt cx="768" cy="576"/>
          </a:xfrm>
        </p:grpSpPr>
        <p:grpSp>
          <p:nvGrpSpPr>
            <p:cNvPr id="7203" name="Group 12"/>
            <p:cNvGrpSpPr>
              <a:grpSpLocks/>
            </p:cNvGrpSpPr>
            <p:nvPr/>
          </p:nvGrpSpPr>
          <p:grpSpPr bwMode="auto">
            <a:xfrm>
              <a:off x="1680" y="726"/>
              <a:ext cx="384" cy="247"/>
              <a:chOff x="2880" y="2448"/>
              <a:chExt cx="610" cy="391"/>
            </a:xfrm>
          </p:grpSpPr>
          <p:sp>
            <p:nvSpPr>
              <p:cNvPr id="7205" name="Freeform 13"/>
              <p:cNvSpPr>
                <a:spLocks/>
              </p:cNvSpPr>
              <p:nvPr/>
            </p:nvSpPr>
            <p:spPr bwMode="auto">
              <a:xfrm>
                <a:off x="3010" y="2688"/>
                <a:ext cx="336" cy="144"/>
              </a:xfrm>
              <a:custGeom>
                <a:avLst/>
                <a:gdLst>
                  <a:gd name="T0" fmla="*/ 0 w 1248"/>
                  <a:gd name="T1" fmla="*/ 192 h 384"/>
                  <a:gd name="T2" fmla="*/ 288 w 1248"/>
                  <a:gd name="T3" fmla="*/ 192 h 384"/>
                  <a:gd name="T4" fmla="*/ 432 w 1248"/>
                  <a:gd name="T5" fmla="*/ 0 h 384"/>
                  <a:gd name="T6" fmla="*/ 672 w 1248"/>
                  <a:gd name="T7" fmla="*/ 384 h 384"/>
                  <a:gd name="T8" fmla="*/ 912 w 1248"/>
                  <a:gd name="T9" fmla="*/ 0 h 384"/>
                  <a:gd name="T10" fmla="*/ 1056 w 1248"/>
                  <a:gd name="T11" fmla="*/ 240 h 384"/>
                  <a:gd name="T12" fmla="*/ 1248 w 1248"/>
                  <a:gd name="T13" fmla="*/ 240 h 3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8"/>
                  <a:gd name="T22" fmla="*/ 0 h 384"/>
                  <a:gd name="T23" fmla="*/ 1248 w 1248"/>
                  <a:gd name="T24" fmla="*/ 384 h 3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8" h="384">
                    <a:moveTo>
                      <a:pt x="0" y="192"/>
                    </a:moveTo>
                    <a:lnTo>
                      <a:pt x="288" y="192"/>
                    </a:lnTo>
                    <a:lnTo>
                      <a:pt x="432" y="0"/>
                    </a:lnTo>
                    <a:lnTo>
                      <a:pt x="672" y="384"/>
                    </a:lnTo>
                    <a:lnTo>
                      <a:pt x="912" y="0"/>
                    </a:lnTo>
                    <a:lnTo>
                      <a:pt x="1056" y="240"/>
                    </a:lnTo>
                    <a:lnTo>
                      <a:pt x="1248" y="24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6" name="Oval 14"/>
              <p:cNvSpPr>
                <a:spLocks noChangeArrowheads="1"/>
              </p:cNvSpPr>
              <p:nvPr/>
            </p:nvSpPr>
            <p:spPr bwMode="auto">
              <a:xfrm>
                <a:off x="2880" y="2688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7" name="Oval 15"/>
              <p:cNvSpPr>
                <a:spLocks noChangeArrowheads="1"/>
              </p:cNvSpPr>
              <p:nvPr/>
            </p:nvSpPr>
            <p:spPr bwMode="auto">
              <a:xfrm>
                <a:off x="3346" y="2695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8" name="Text Box 16"/>
              <p:cNvSpPr txBox="1">
                <a:spLocks noChangeArrowheads="1"/>
              </p:cNvSpPr>
              <p:nvPr/>
            </p:nvSpPr>
            <p:spPr bwMode="auto">
              <a:xfrm>
                <a:off x="2880" y="2448"/>
                <a:ext cx="31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n</a:t>
                </a:r>
              </a:p>
            </p:txBody>
          </p:sp>
        </p:grpSp>
        <p:sp>
          <p:nvSpPr>
            <p:cNvPr id="7204" name="Rectangle 17"/>
            <p:cNvSpPr>
              <a:spLocks noChangeArrowheads="1"/>
            </p:cNvSpPr>
            <p:nvPr/>
          </p:nvSpPr>
          <p:spPr bwMode="auto">
            <a:xfrm>
              <a:off x="1434" y="432"/>
              <a:ext cx="768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1282" name="Object 18"/>
          <p:cNvGraphicFramePr>
            <a:graphicFrameLocks noChangeAspect="1"/>
          </p:cNvGraphicFramePr>
          <p:nvPr/>
        </p:nvGraphicFramePr>
        <p:xfrm>
          <a:off x="3581400" y="914400"/>
          <a:ext cx="28956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2" name="Equation" r:id="rId6" imgW="1688760" imgH="241200" progId="Equation.3">
                  <p:embed/>
                </p:oleObj>
              </mc:Choice>
              <mc:Fallback>
                <p:oleObj name="Equation" r:id="rId6" imgW="1688760" imgH="241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914400"/>
                        <a:ext cx="289560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3" name="AutoShape 19"/>
          <p:cNvSpPr>
            <a:spLocks noChangeArrowheads="1"/>
          </p:cNvSpPr>
          <p:nvPr/>
        </p:nvSpPr>
        <p:spPr bwMode="auto">
          <a:xfrm>
            <a:off x="685800" y="1966913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1123950" y="1905000"/>
            <a:ext cx="212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equation of motion </a:t>
            </a:r>
          </a:p>
        </p:txBody>
      </p:sp>
      <p:graphicFrame>
        <p:nvGraphicFramePr>
          <p:cNvPr id="11285" name="Object 21"/>
          <p:cNvGraphicFramePr>
            <a:graphicFrameLocks noChangeAspect="1"/>
          </p:cNvGraphicFramePr>
          <p:nvPr/>
        </p:nvGraphicFramePr>
        <p:xfrm>
          <a:off x="1295400" y="2362200"/>
          <a:ext cx="12620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3" name="Equation" r:id="rId8" imgW="736560" imgH="241200" progId="Equation.3">
                  <p:embed/>
                </p:oleObj>
              </mc:Choice>
              <mc:Fallback>
                <p:oleObj name="Equation" r:id="rId8" imgW="736560" imgH="241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362200"/>
                        <a:ext cx="1262063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6" name="Object 22"/>
          <p:cNvGraphicFramePr>
            <a:graphicFrameLocks noChangeAspect="1"/>
          </p:cNvGraphicFramePr>
          <p:nvPr/>
        </p:nvGraphicFramePr>
        <p:xfrm>
          <a:off x="1600200" y="2744788"/>
          <a:ext cx="3417888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4" name="Equation" r:id="rId10" imgW="1993680" imgH="444240" progId="Equation.3">
                  <p:embed/>
                </p:oleObj>
              </mc:Choice>
              <mc:Fallback>
                <p:oleObj name="Equation" r:id="rId10" imgW="1993680" imgH="44424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744788"/>
                        <a:ext cx="3417888" cy="760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304800" y="3603625"/>
            <a:ext cx="396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Solution of continuous wave equation</a:t>
            </a:r>
          </a:p>
        </p:txBody>
      </p:sp>
      <p:graphicFrame>
        <p:nvGraphicFramePr>
          <p:cNvPr id="11288" name="Object 24"/>
          <p:cNvGraphicFramePr>
            <a:graphicFrameLocks noChangeAspect="1"/>
          </p:cNvGraphicFramePr>
          <p:nvPr/>
        </p:nvGraphicFramePr>
        <p:xfrm>
          <a:off x="4343400" y="3581400"/>
          <a:ext cx="144145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5" name="Equation" r:id="rId12" imgW="1130040" imgH="304560" progId="Equation.3">
                  <p:embed/>
                </p:oleObj>
              </mc:Choice>
              <mc:Fallback>
                <p:oleObj name="Equation" r:id="rId12" imgW="1130040" imgH="30456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581400"/>
                        <a:ext cx="1441450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9" name="AutoShape 25"/>
          <p:cNvSpPr>
            <a:spLocks noChangeArrowheads="1"/>
          </p:cNvSpPr>
          <p:nvPr/>
        </p:nvSpPr>
        <p:spPr bwMode="auto">
          <a:xfrm>
            <a:off x="1252538" y="4365625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1633538" y="4289425"/>
            <a:ext cx="269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approach for linear chain</a:t>
            </a:r>
          </a:p>
        </p:txBody>
      </p:sp>
      <p:graphicFrame>
        <p:nvGraphicFramePr>
          <p:cNvPr id="11291" name="Object 27"/>
          <p:cNvGraphicFramePr>
            <a:graphicFrameLocks noChangeAspect="1"/>
          </p:cNvGraphicFramePr>
          <p:nvPr/>
        </p:nvGraphicFramePr>
        <p:xfrm>
          <a:off x="4298950" y="4259263"/>
          <a:ext cx="1684338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6" name="Equation" r:id="rId14" imgW="1320480" imgH="304560" progId="Equation.3">
                  <p:embed/>
                </p:oleObj>
              </mc:Choice>
              <mc:Fallback>
                <p:oleObj name="Equation" r:id="rId14" imgW="1320480" imgH="30456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950" y="4259263"/>
                        <a:ext cx="1684338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2" name="Object 28"/>
          <p:cNvGraphicFramePr>
            <a:graphicFrameLocks noChangeAspect="1"/>
          </p:cNvGraphicFramePr>
          <p:nvPr/>
        </p:nvGraphicFramePr>
        <p:xfrm>
          <a:off x="1143000" y="4876800"/>
          <a:ext cx="20732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7" name="Equation" r:id="rId16" imgW="1625400" imgH="304560" progId="Equation.3">
                  <p:embed/>
                </p:oleObj>
              </mc:Choice>
              <mc:Fallback>
                <p:oleObj name="Equation" r:id="rId16" imgW="1625400" imgH="30456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876800"/>
                        <a:ext cx="2073275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3" name="Object 29"/>
          <p:cNvGraphicFramePr>
            <a:graphicFrameLocks noChangeAspect="1"/>
          </p:cNvGraphicFramePr>
          <p:nvPr/>
        </p:nvGraphicFramePr>
        <p:xfrm>
          <a:off x="3657600" y="4876800"/>
          <a:ext cx="22510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8" name="Equation" r:id="rId18" imgW="1765080" imgH="304560" progId="Equation.3">
                  <p:embed/>
                </p:oleObj>
              </mc:Choice>
              <mc:Fallback>
                <p:oleObj name="Equation" r:id="rId18" imgW="1765080" imgH="30456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876800"/>
                        <a:ext cx="2251075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4" name="Object 30"/>
          <p:cNvGraphicFramePr>
            <a:graphicFrameLocks noChangeAspect="1"/>
          </p:cNvGraphicFramePr>
          <p:nvPr/>
        </p:nvGraphicFramePr>
        <p:xfrm>
          <a:off x="6419850" y="4908550"/>
          <a:ext cx="23653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9" name="Equation" r:id="rId20" imgW="1854000" imgH="304560" progId="Equation.3">
                  <p:embed/>
                </p:oleObj>
              </mc:Choice>
              <mc:Fallback>
                <p:oleObj name="Equation" r:id="rId20" imgW="1854000" imgH="30456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9850" y="4908550"/>
                        <a:ext cx="2365375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3276600" y="49530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,</a:t>
            </a:r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6019800" y="4962525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,</a:t>
            </a:r>
          </a:p>
        </p:txBody>
      </p:sp>
      <p:sp>
        <p:nvSpPr>
          <p:cNvPr id="11297" name="Text Box 33"/>
          <p:cNvSpPr txBox="1">
            <a:spLocks noChangeArrowheads="1"/>
          </p:cNvSpPr>
          <p:nvPr/>
        </p:nvSpPr>
        <p:spPr bwMode="auto">
          <a:xfrm>
            <a:off x="6019800" y="4114800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6934200" y="4267200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Let us try!</a:t>
            </a:r>
          </a:p>
        </p:txBody>
      </p:sp>
      <p:sp>
        <p:nvSpPr>
          <p:cNvPr id="11299" name="AutoShape 35"/>
          <p:cNvSpPr>
            <a:spLocks noChangeArrowheads="1"/>
          </p:cNvSpPr>
          <p:nvPr/>
        </p:nvSpPr>
        <p:spPr bwMode="auto">
          <a:xfrm>
            <a:off x="381000" y="5867400"/>
            <a:ext cx="304800" cy="228600"/>
          </a:xfrm>
          <a:prstGeom prst="rightArrow">
            <a:avLst>
              <a:gd name="adj1" fmla="val 0"/>
              <a:gd name="adj2" fmla="val 11319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300" name="Object 36"/>
          <p:cNvGraphicFramePr>
            <a:graphicFrameLocks noChangeAspect="1"/>
          </p:cNvGraphicFramePr>
          <p:nvPr/>
        </p:nvGraphicFramePr>
        <p:xfrm>
          <a:off x="762000" y="5715000"/>
          <a:ext cx="264953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" name="Equation" r:id="rId22" imgW="1993680" imgH="444240" progId="Equation.3">
                  <p:embed/>
                </p:oleObj>
              </mc:Choice>
              <mc:Fallback>
                <p:oleObj name="Equation" r:id="rId22" imgW="1993680" imgH="44424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715000"/>
                        <a:ext cx="2649538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01" name="AutoShape 37"/>
          <p:cNvSpPr>
            <a:spLocks noChangeArrowheads="1"/>
          </p:cNvSpPr>
          <p:nvPr/>
        </p:nvSpPr>
        <p:spPr bwMode="auto">
          <a:xfrm>
            <a:off x="3581400" y="5867400"/>
            <a:ext cx="304800" cy="228600"/>
          </a:xfrm>
          <a:prstGeom prst="rightArrow">
            <a:avLst>
              <a:gd name="adj1" fmla="val 0"/>
              <a:gd name="adj2" fmla="val 11319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302" name="Object 38"/>
          <p:cNvGraphicFramePr>
            <a:graphicFrameLocks noChangeAspect="1"/>
          </p:cNvGraphicFramePr>
          <p:nvPr/>
        </p:nvGraphicFramePr>
        <p:xfrm>
          <a:off x="3994150" y="5672138"/>
          <a:ext cx="20923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" name="Equation" r:id="rId24" imgW="1574640" imgH="444240" progId="Equation.3">
                  <p:embed/>
                </p:oleObj>
              </mc:Choice>
              <mc:Fallback>
                <p:oleObj name="Equation" r:id="rId24" imgW="1574640" imgH="44424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150" y="5672138"/>
                        <a:ext cx="2092325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03" name="AutoShape 39"/>
          <p:cNvSpPr>
            <a:spLocks noChangeArrowheads="1"/>
          </p:cNvSpPr>
          <p:nvPr/>
        </p:nvSpPr>
        <p:spPr bwMode="auto">
          <a:xfrm>
            <a:off x="6172200" y="5867400"/>
            <a:ext cx="304800" cy="228600"/>
          </a:xfrm>
          <a:prstGeom prst="rightArrow">
            <a:avLst>
              <a:gd name="adj1" fmla="val 0"/>
              <a:gd name="adj2" fmla="val 11319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6553200" y="5486400"/>
            <a:ext cx="2438400" cy="1143000"/>
            <a:chOff x="4128" y="3456"/>
            <a:chExt cx="1536" cy="720"/>
          </a:xfrm>
        </p:grpSpPr>
        <p:sp>
          <p:nvSpPr>
            <p:cNvPr id="7202" name="Rectangle 41"/>
            <p:cNvSpPr>
              <a:spLocks noChangeArrowheads="1"/>
            </p:cNvSpPr>
            <p:nvPr/>
          </p:nvSpPr>
          <p:spPr bwMode="auto">
            <a:xfrm>
              <a:off x="4128" y="3456"/>
              <a:ext cx="1536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181" name="Object 42"/>
            <p:cNvGraphicFramePr>
              <a:graphicFrameLocks noChangeAspect="1"/>
            </p:cNvGraphicFramePr>
            <p:nvPr/>
          </p:nvGraphicFramePr>
          <p:xfrm>
            <a:off x="4213" y="3557"/>
            <a:ext cx="1403" cy="4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2" name="Equation" r:id="rId26" imgW="1562040" imgH="495000" progId="Equation.3">
                    <p:embed/>
                  </p:oleObj>
                </mc:Choice>
                <mc:Fallback>
                  <p:oleObj name="Equation" r:id="rId26" imgW="1562040" imgH="495000" progId="Equation.3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3" y="3557"/>
                          <a:ext cx="1403" cy="4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Rounded Rectangle 47"/>
          <p:cNvSpPr/>
          <p:nvPr/>
        </p:nvSpPr>
        <p:spPr>
          <a:xfrm>
            <a:off x="6400800" y="1447800"/>
            <a:ext cx="25908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6477000" y="1524000"/>
            <a:ext cx="2438400" cy="1905000"/>
            <a:chOff x="6096000" y="1600200"/>
            <a:chExt cx="2578100" cy="2133600"/>
          </a:xfrm>
        </p:grpSpPr>
        <p:graphicFrame>
          <p:nvGraphicFramePr>
            <p:cNvPr id="7182" name="Object 43"/>
            <p:cNvGraphicFramePr>
              <a:graphicFrameLocks noChangeAspect="1"/>
            </p:cNvGraphicFramePr>
            <p:nvPr/>
          </p:nvGraphicFramePr>
          <p:xfrm>
            <a:off x="6096000" y="2082800"/>
            <a:ext cx="2578100" cy="165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3" name="Equation" r:id="rId28" imgW="2577960" imgH="1650960" progId="Equation.DSMT4">
                    <p:embed/>
                  </p:oleObj>
                </mc:Choice>
                <mc:Fallback>
                  <p:oleObj name="Equation" r:id="rId28" imgW="2577960" imgH="1650960" progId="Equation.DSMT4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0" y="2082800"/>
                          <a:ext cx="2578100" cy="165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01" name="TextBox 45"/>
            <p:cNvSpPr txBox="1">
              <a:spLocks noChangeArrowheads="1"/>
            </p:cNvSpPr>
            <p:nvPr/>
          </p:nvSpPr>
          <p:spPr bwMode="auto">
            <a:xfrm>
              <a:off x="6096000" y="1600200"/>
              <a:ext cx="2123975" cy="517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Alternative without thinking</a:t>
              </a:r>
            </a:p>
            <a:p>
              <a:r>
                <a:rPr lang="en-US" sz="1200"/>
                <a:t>Lagrange formalism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83" grpId="0" animBg="1"/>
      <p:bldP spid="11284" grpId="0"/>
      <p:bldP spid="11287" grpId="0"/>
      <p:bldP spid="11289" grpId="0" animBg="1"/>
      <p:bldP spid="11290" grpId="0"/>
      <p:bldP spid="11295" grpId="0"/>
      <p:bldP spid="11296" grpId="0"/>
      <p:bldP spid="11297" grpId="0"/>
      <p:bldP spid="11298" grpId="0"/>
      <p:bldP spid="11299" grpId="0" animBg="1"/>
      <p:bldP spid="11301" grpId="0" animBg="1"/>
      <p:bldP spid="11303" grpId="0" animBg="1"/>
      <p:bldP spid="4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783</Words>
  <Application>Microsoft Office PowerPoint</Application>
  <PresentationFormat>On-screen Show (4:3)</PresentationFormat>
  <Paragraphs>266</Paragraphs>
  <Slides>24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Default Design</vt:lpstr>
      <vt:lpstr>Equation</vt:lpstr>
      <vt:lpstr>Photo Editor Photo</vt:lpstr>
      <vt:lpstr>Formel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Nebraska-Lincoln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Christian Binek</dc:creator>
  <cp:lastModifiedBy>Christian Binek</cp:lastModifiedBy>
  <cp:revision>23</cp:revision>
  <dcterms:created xsi:type="dcterms:W3CDTF">2004-03-31T00:02:27Z</dcterms:created>
  <dcterms:modified xsi:type="dcterms:W3CDTF">2012-03-13T15:33:39Z</dcterms:modified>
</cp:coreProperties>
</file>