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33A0A-36C7-42BC-9AF7-CD6D0214F8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7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FAD7A-C515-4589-B244-4F1FC5DE41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2B19B-BA59-4FC4-BEFF-4670381E20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2CFB8-A02F-46A8-9103-30952B92DC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6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A08DA-CB17-4270-AC61-94BD227F6C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2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C7902-F748-42F0-BF50-03B4D2CE78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8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EC65C-D663-4199-9EA5-B09E142F2E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5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A1A5F-3669-4D52-B04F-1541414E6D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8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3CF18-78E5-428A-B708-5391454C09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F8E33-898A-4185-B3EC-E98C9FB14B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8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0B43F-000E-4D40-83EE-C78C1DE62E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3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C462FD-1809-4311-BBDE-CF8791E6D4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21.png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7.png"/><Relationship Id="rId17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2773363" y="404813"/>
            <a:ext cx="3886200" cy="647700"/>
            <a:chOff x="1248" y="192"/>
            <a:chExt cx="2448" cy="408"/>
          </a:xfrm>
        </p:grpSpPr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1248" y="192"/>
              <a:ext cx="2448" cy="4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1680" y="234"/>
              <a:ext cx="1716" cy="28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Phase transitions</a:t>
              </a:r>
            </a:p>
          </p:txBody>
        </p:sp>
      </p:grp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85800" y="1371600"/>
            <a:ext cx="570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Qualitative discussion: the 1-component system water </a:t>
            </a: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 rot="-2632602">
            <a:off x="304800" y="14478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99" name="Picture 51" descr="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773238"/>
            <a:ext cx="6769100" cy="4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900113" y="1700213"/>
            <a:ext cx="7692767" cy="5130800"/>
            <a:chOff x="900113" y="1700213"/>
            <a:chExt cx="7692767" cy="5130800"/>
          </a:xfrm>
        </p:grpSpPr>
        <p:pic>
          <p:nvPicPr>
            <p:cNvPr id="2102" name="Picture 54" descr="psgrpvtH2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113" y="1700213"/>
              <a:ext cx="6840537" cy="513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6830859" y="2420888"/>
              <a:ext cx="176202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/>
                <a:t>specific volume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5724128" y="2420888"/>
                  <a:ext cx="10843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4128" y="2420888"/>
                  <a:ext cx="1084336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5004048" y="1746079"/>
                  <a:ext cx="1223220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4048" y="1746079"/>
                  <a:ext cx="122322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h2oph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5329238" cy="373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4787900" y="3068638"/>
          <a:ext cx="4105275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Photo Editor Photo" r:id="rId4" imgW="3448531" imgH="2800741" progId="MSPhotoEd.3">
                  <p:embed/>
                </p:oleObj>
              </mc:Choice>
              <mc:Fallback>
                <p:oleObj name="Photo Editor Photo" r:id="rId4" imgW="3448531" imgH="2800741" progId="MSPhotoEd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068638"/>
                        <a:ext cx="4105275" cy="333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AutoShape 66"/>
          <p:cNvSpPr>
            <a:spLocks noChangeArrowheads="1"/>
          </p:cNvSpPr>
          <p:nvPr/>
        </p:nvSpPr>
        <p:spPr bwMode="auto">
          <a:xfrm>
            <a:off x="6804025" y="5084763"/>
            <a:ext cx="1944688" cy="431800"/>
          </a:xfrm>
          <a:prstGeom prst="wedgeEllipseCallout">
            <a:avLst>
              <a:gd name="adj1" fmla="val -185185"/>
              <a:gd name="adj2" fmla="val 12941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1974850" y="333375"/>
            <a:ext cx="5334000" cy="647700"/>
            <a:chOff x="1202" y="210"/>
            <a:chExt cx="3360" cy="408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1202" y="210"/>
              <a:ext cx="3360" cy="40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1540" y="252"/>
              <a:ext cx="27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Clausius-Clapeyron Equation</a:t>
              </a:r>
            </a:p>
          </p:txBody>
        </p:sp>
      </p:grpSp>
      <p:sp>
        <p:nvSpPr>
          <p:cNvPr id="3080" name="Oval 8"/>
          <p:cNvSpPr>
            <a:spLocks noChangeArrowheads="1"/>
          </p:cNvSpPr>
          <p:nvPr/>
        </p:nvSpPr>
        <p:spPr bwMode="auto">
          <a:xfrm rot="-2632602">
            <a:off x="234950" y="1344613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15950" y="1268413"/>
            <a:ext cx="771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Consider a system of liquid &amp; vapor phases in equilibrium at given P and T</a:t>
            </a:r>
          </a:p>
        </p:txBody>
      </p:sp>
      <p:grpSp>
        <p:nvGrpSpPr>
          <p:cNvPr id="3139" name="Group 67"/>
          <p:cNvGrpSpPr>
            <a:grpSpLocks/>
          </p:cNvGrpSpPr>
          <p:nvPr/>
        </p:nvGrpSpPr>
        <p:grpSpPr bwMode="auto">
          <a:xfrm>
            <a:off x="179388" y="1628775"/>
            <a:ext cx="2743200" cy="4010025"/>
            <a:chOff x="113" y="1026"/>
            <a:chExt cx="1728" cy="2526"/>
          </a:xfrm>
        </p:grpSpPr>
        <p:pic>
          <p:nvPicPr>
            <p:cNvPr id="3107" name="Picture 35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734" y="1993"/>
              <a:ext cx="725" cy="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06" name="Picture 34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06" y="2011"/>
              <a:ext cx="726" cy="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20" name="Rectangle 48"/>
            <p:cNvSpPr>
              <a:spLocks noChangeArrowheads="1"/>
            </p:cNvSpPr>
            <p:nvPr/>
          </p:nvSpPr>
          <p:spPr bwMode="auto">
            <a:xfrm>
              <a:off x="570" y="2509"/>
              <a:ext cx="726" cy="54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rot="16200000">
              <a:off x="923" y="2693"/>
              <a:ext cx="0" cy="72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89" name="Group 17"/>
            <p:cNvGrpSpPr>
              <a:grpSpLocks/>
            </p:cNvGrpSpPr>
            <p:nvPr/>
          </p:nvGrpSpPr>
          <p:grpSpPr bwMode="auto">
            <a:xfrm>
              <a:off x="771" y="1026"/>
              <a:ext cx="308" cy="739"/>
              <a:chOff x="1508" y="2064"/>
              <a:chExt cx="308" cy="739"/>
            </a:xfrm>
          </p:grpSpPr>
          <p:graphicFrame>
            <p:nvGraphicFramePr>
              <p:cNvPr id="3090" name="Object 18"/>
              <p:cNvGraphicFramePr>
                <a:graphicFrameLocks noChangeAspect="1"/>
              </p:cNvGraphicFramePr>
              <p:nvPr/>
            </p:nvGraphicFramePr>
            <p:xfrm>
              <a:off x="1508" y="2064"/>
              <a:ext cx="308" cy="45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52" name="Photo Editor Photo" r:id="rId4" imgW="1123810" imgH="1647619" progId="MSPhotoEd.3">
                      <p:embed/>
                    </p:oleObj>
                  </mc:Choice>
                  <mc:Fallback>
                    <p:oleObj name="Photo Editor Photo" r:id="rId4" imgW="1123810" imgH="1647619" progId="MSPhotoEd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08" y="2064"/>
                            <a:ext cx="308" cy="45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3091" name="Group 19"/>
              <p:cNvGrpSpPr>
                <a:grpSpLocks/>
              </p:cNvGrpSpPr>
              <p:nvPr/>
            </p:nvGrpSpPr>
            <p:grpSpPr bwMode="auto">
              <a:xfrm rot="16200000">
                <a:off x="1481" y="2563"/>
                <a:ext cx="336" cy="144"/>
                <a:chOff x="1344" y="2572"/>
                <a:chExt cx="960" cy="184"/>
              </a:xfrm>
            </p:grpSpPr>
            <p:sp>
              <p:nvSpPr>
                <p:cNvPr id="3092" name="Line 20"/>
                <p:cNvSpPr>
                  <a:spLocks noChangeShapeType="1"/>
                </p:cNvSpPr>
                <p:nvPr/>
              </p:nvSpPr>
              <p:spPr bwMode="auto">
                <a:xfrm>
                  <a:off x="1344" y="2572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344" y="2708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" name="Rectangle 22"/>
                <p:cNvSpPr>
                  <a:spLocks noChangeArrowheads="1"/>
                </p:cNvSpPr>
                <p:nvPr/>
              </p:nvSpPr>
              <p:spPr bwMode="auto">
                <a:xfrm>
                  <a:off x="1392" y="2616"/>
                  <a:ext cx="912" cy="9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1515" y="2467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19" name="Group 47"/>
            <p:cNvGrpSpPr>
              <a:grpSpLocks/>
            </p:cNvGrpSpPr>
            <p:nvPr/>
          </p:nvGrpSpPr>
          <p:grpSpPr bwMode="auto">
            <a:xfrm>
              <a:off x="113" y="3072"/>
              <a:ext cx="1728" cy="480"/>
              <a:chOff x="1519" y="3158"/>
              <a:chExt cx="1728" cy="480"/>
            </a:xfrm>
          </p:grpSpPr>
          <p:sp>
            <p:nvSpPr>
              <p:cNvPr id="3096" name="Rectangle 24"/>
              <p:cNvSpPr>
                <a:spLocks noChangeArrowheads="1"/>
              </p:cNvSpPr>
              <p:nvPr/>
            </p:nvSpPr>
            <p:spPr bwMode="auto">
              <a:xfrm>
                <a:off x="1519" y="3158"/>
                <a:ext cx="1728" cy="48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  <a:p>
                <a:pPr algn="ctr"/>
                <a:r>
                  <a:rPr lang="en-US" b="1"/>
                  <a:t>Heat Reservoir R</a:t>
                </a:r>
              </a:p>
            </p:txBody>
          </p:sp>
          <p:sp>
            <p:nvSpPr>
              <p:cNvPr id="3097" name="Text Box 25"/>
              <p:cNvSpPr txBox="1">
                <a:spLocks noChangeArrowheads="1"/>
              </p:cNvSpPr>
              <p:nvPr/>
            </p:nvSpPr>
            <p:spPr bwMode="auto">
              <a:xfrm>
                <a:off x="1966" y="3180"/>
                <a:ext cx="77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bg1"/>
                    </a:solidFill>
                  </a:rPr>
                  <a:t>T=const.</a:t>
                </a:r>
              </a:p>
            </p:txBody>
          </p:sp>
        </p:grp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 rot="16200000">
              <a:off x="875" y="1458"/>
              <a:ext cx="96" cy="72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rot="5400000" flipH="1">
              <a:off x="600" y="2356"/>
              <a:ext cx="1380" cy="13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 rot="5400000" flipH="1">
              <a:off x="-123" y="2359"/>
              <a:ext cx="1380" cy="7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1887538" y="1770063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P=const.</a:t>
            </a:r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auto">
          <a:xfrm flipH="1">
            <a:off x="1906588" y="3983038"/>
            <a:ext cx="7207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2678113" y="3786188"/>
            <a:ext cx="2262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liquid phase</a:t>
            </a:r>
          </a:p>
          <a:p>
            <a:r>
              <a:rPr lang="en-US"/>
              <a:t>contains N</a:t>
            </a:r>
            <a:r>
              <a:rPr lang="en-US" baseline="-25000"/>
              <a:t>1</a:t>
            </a:r>
            <a:r>
              <a:rPr lang="en-US"/>
              <a:t> particles</a:t>
            </a:r>
          </a:p>
        </p:txBody>
      </p:sp>
      <p:sp>
        <p:nvSpPr>
          <p:cNvPr id="3124" name="Line 52"/>
          <p:cNvSpPr>
            <a:spLocks noChangeShapeType="1"/>
          </p:cNvSpPr>
          <p:nvPr/>
        </p:nvSpPr>
        <p:spPr bwMode="auto">
          <a:xfrm flipV="1">
            <a:off x="1906588" y="3190875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5" name="Text Box 53"/>
          <p:cNvSpPr txBox="1">
            <a:spLocks noChangeArrowheads="1"/>
          </p:cNvSpPr>
          <p:nvPr/>
        </p:nvSpPr>
        <p:spPr bwMode="auto">
          <a:xfrm>
            <a:off x="2627313" y="2974975"/>
            <a:ext cx="2262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vapor phase</a:t>
            </a:r>
          </a:p>
          <a:p>
            <a:r>
              <a:rPr lang="en-US"/>
              <a:t>contains N</a:t>
            </a:r>
            <a:r>
              <a:rPr lang="en-US" baseline="-25000"/>
              <a:t>2</a:t>
            </a:r>
            <a:r>
              <a:rPr lang="en-US"/>
              <a:t> particles</a:t>
            </a:r>
          </a:p>
        </p:txBody>
      </p:sp>
      <p:sp>
        <p:nvSpPr>
          <p:cNvPr id="3126" name="AutoShape 54"/>
          <p:cNvSpPr>
            <a:spLocks/>
          </p:cNvSpPr>
          <p:nvPr/>
        </p:nvSpPr>
        <p:spPr bwMode="auto">
          <a:xfrm>
            <a:off x="5075238" y="2830513"/>
            <a:ext cx="215900" cy="1728787"/>
          </a:xfrm>
          <a:prstGeom prst="rightBrace">
            <a:avLst>
              <a:gd name="adj1" fmla="val 6672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Text Box 55"/>
          <p:cNvSpPr txBox="1">
            <a:spLocks noChangeArrowheads="1"/>
          </p:cNvSpPr>
          <p:nvPr/>
        </p:nvSpPr>
        <p:spPr bwMode="auto">
          <a:xfrm>
            <a:off x="5414963" y="3498850"/>
            <a:ext cx="1114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N=N</a:t>
            </a:r>
            <a:r>
              <a:rPr lang="en-US" baseline="-25000"/>
              <a:t>1</a:t>
            </a:r>
            <a:r>
              <a:rPr lang="en-US"/>
              <a:t>+N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6443663" y="3471863"/>
            <a:ext cx="2406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constant # of particles</a:t>
            </a:r>
          </a:p>
        </p:txBody>
      </p:sp>
      <p:sp>
        <p:nvSpPr>
          <p:cNvPr id="3129" name="Oval 57"/>
          <p:cNvSpPr>
            <a:spLocks noChangeArrowheads="1"/>
          </p:cNvSpPr>
          <p:nvPr/>
        </p:nvSpPr>
        <p:spPr bwMode="auto">
          <a:xfrm rot="-2632602">
            <a:off x="3532188" y="4867275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0" name="Text Box 58"/>
          <p:cNvSpPr txBox="1">
            <a:spLocks noChangeArrowheads="1"/>
          </p:cNvSpPr>
          <p:nvPr/>
        </p:nvSpPr>
        <p:spPr bwMode="auto">
          <a:xfrm>
            <a:off x="3822700" y="4805363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 and T fixed </a:t>
            </a:r>
          </a:p>
        </p:txBody>
      </p:sp>
      <p:sp>
        <p:nvSpPr>
          <p:cNvPr id="3131" name="AutoShape 59"/>
          <p:cNvSpPr>
            <a:spLocks noChangeArrowheads="1"/>
          </p:cNvSpPr>
          <p:nvPr/>
        </p:nvSpPr>
        <p:spPr bwMode="auto">
          <a:xfrm>
            <a:off x="5364163" y="489902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5795963" y="4832350"/>
            <a:ext cx="305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System in a state of</a:t>
            </a:r>
          </a:p>
          <a:p>
            <a:r>
              <a:rPr lang="en-US"/>
              <a:t>minimum Gibbs free energy </a:t>
            </a:r>
          </a:p>
        </p:txBody>
      </p:sp>
      <p:graphicFrame>
        <p:nvGraphicFramePr>
          <p:cNvPr id="3133" name="Object 61"/>
          <p:cNvGraphicFramePr>
            <a:graphicFrameLocks noChangeAspect="1"/>
          </p:cNvGraphicFramePr>
          <p:nvPr/>
        </p:nvGraphicFramePr>
        <p:xfrm>
          <a:off x="3851275" y="5805488"/>
          <a:ext cx="223202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Formel" r:id="rId6" imgW="1066680" imgH="215640" progId="Equation.DSMT4">
                  <p:embed/>
                </p:oleObj>
              </mc:Choice>
              <mc:Fallback>
                <p:oleObj name="Formel" r:id="rId6" imgW="1066680" imgH="21564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5805488"/>
                        <a:ext cx="2232025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4" name="Line 62"/>
          <p:cNvSpPr>
            <a:spLocks noChangeShapeType="1"/>
          </p:cNvSpPr>
          <p:nvPr/>
        </p:nvSpPr>
        <p:spPr bwMode="auto">
          <a:xfrm>
            <a:off x="4946650" y="62372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5" name="Line 63"/>
          <p:cNvSpPr>
            <a:spLocks noChangeShapeType="1"/>
          </p:cNvSpPr>
          <p:nvPr/>
        </p:nvSpPr>
        <p:spPr bwMode="auto">
          <a:xfrm>
            <a:off x="4960938" y="6597650"/>
            <a:ext cx="3887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6" name="Text Box 64"/>
          <p:cNvSpPr txBox="1">
            <a:spLocks noChangeArrowheads="1"/>
          </p:cNvSpPr>
          <p:nvPr/>
        </p:nvSpPr>
        <p:spPr bwMode="auto">
          <a:xfrm>
            <a:off x="6156325" y="6021388"/>
            <a:ext cx="2800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Gibbs free energy/particle</a:t>
            </a:r>
          </a:p>
          <a:p>
            <a:r>
              <a:rPr lang="en-US">
                <a:solidFill>
                  <a:schemeClr val="accent2"/>
                </a:solidFill>
              </a:rPr>
              <a:t>= chemical potential</a:t>
            </a:r>
          </a:p>
        </p:txBody>
      </p:sp>
      <p:sp>
        <p:nvSpPr>
          <p:cNvPr id="3137" name="Line 65"/>
          <p:cNvSpPr>
            <a:spLocks noChangeShapeType="1"/>
          </p:cNvSpPr>
          <p:nvPr/>
        </p:nvSpPr>
        <p:spPr bwMode="auto">
          <a:xfrm>
            <a:off x="5867400" y="62372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8" grpId="0" animBg="1"/>
      <p:bldP spid="3138" grpId="1" animBg="1"/>
      <p:bldP spid="3080" grpId="0" animBg="1"/>
      <p:bldP spid="3081" grpId="0"/>
      <p:bldP spid="3121" grpId="0"/>
      <p:bldP spid="3122" grpId="0" animBg="1"/>
      <p:bldP spid="3123" grpId="0"/>
      <p:bldP spid="3124" grpId="0" animBg="1"/>
      <p:bldP spid="3125" grpId="0"/>
      <p:bldP spid="3126" grpId="0" animBg="1"/>
      <p:bldP spid="3127" grpId="0"/>
      <p:bldP spid="3128" grpId="0"/>
      <p:bldP spid="3129" grpId="0" animBg="1"/>
      <p:bldP spid="3130" grpId="0"/>
      <p:bldP spid="3131" grpId="0" animBg="1"/>
      <p:bldP spid="3132" grpId="0"/>
      <p:bldP spid="3134" grpId="0" animBg="1"/>
      <p:bldP spid="3135" grpId="0" animBg="1"/>
      <p:bldP spid="3136" grpId="0"/>
      <p:bldP spid="31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140200" y="333375"/>
            <a:ext cx="1223963" cy="647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827088" y="476250"/>
          <a:ext cx="22320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Formel" r:id="rId3" imgW="1066680" imgH="215640" progId="Equation.DSMT4">
                  <p:embed/>
                </p:oleObj>
              </mc:Choice>
              <mc:Fallback>
                <p:oleObj name="Formel" r:id="rId3" imgW="1066680" imgH="215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76250"/>
                        <a:ext cx="223202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Oval 5"/>
          <p:cNvSpPr>
            <a:spLocks noChangeArrowheads="1"/>
          </p:cNvSpPr>
          <p:nvPr/>
        </p:nvSpPr>
        <p:spPr bwMode="auto">
          <a:xfrm rot="-2632602">
            <a:off x="250825" y="549275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543300" y="541338"/>
            <a:ext cx="59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with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140200" y="519113"/>
            <a:ext cx="1247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</a:t>
            </a:r>
            <a:r>
              <a:rPr lang="en-US" baseline="-25000"/>
              <a:t>2</a:t>
            </a:r>
            <a:r>
              <a:rPr lang="en-US"/>
              <a:t>= </a:t>
            </a:r>
            <a:r>
              <a:rPr lang="en-US" b="1">
                <a:solidFill>
                  <a:schemeClr val="accent2"/>
                </a:solidFill>
              </a:rPr>
              <a:t>N</a:t>
            </a:r>
            <a:r>
              <a:rPr lang="en-US"/>
              <a:t> - N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4773613" y="865188"/>
            <a:ext cx="0" cy="3603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643438" y="1189038"/>
            <a:ext cx="793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const.</a:t>
            </a:r>
          </a:p>
        </p:txBody>
      </p:sp>
      <p:sp>
        <p:nvSpPr>
          <p:cNvPr id="4107" name="Freeform 11"/>
          <p:cNvSpPr>
            <a:spLocks/>
          </p:cNvSpPr>
          <p:nvPr/>
        </p:nvSpPr>
        <p:spPr bwMode="auto">
          <a:xfrm>
            <a:off x="2570163" y="96838"/>
            <a:ext cx="1584325" cy="336550"/>
          </a:xfrm>
          <a:custGeom>
            <a:avLst/>
            <a:gdLst>
              <a:gd name="T0" fmla="*/ 998 w 998"/>
              <a:gd name="T1" fmla="*/ 167 h 212"/>
              <a:gd name="T2" fmla="*/ 590 w 998"/>
              <a:gd name="T3" fmla="*/ 30 h 212"/>
              <a:gd name="T4" fmla="*/ 136 w 998"/>
              <a:gd name="T5" fmla="*/ 30 h 212"/>
              <a:gd name="T6" fmla="*/ 0 w 998"/>
              <a:gd name="T7" fmla="*/ 212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8" h="212">
                <a:moveTo>
                  <a:pt x="998" y="167"/>
                </a:moveTo>
                <a:cubicBezTo>
                  <a:pt x="865" y="110"/>
                  <a:pt x="733" y="53"/>
                  <a:pt x="590" y="30"/>
                </a:cubicBezTo>
                <a:cubicBezTo>
                  <a:pt x="447" y="7"/>
                  <a:pt x="234" y="0"/>
                  <a:pt x="136" y="30"/>
                </a:cubicBezTo>
                <a:cubicBezTo>
                  <a:pt x="38" y="60"/>
                  <a:pt x="23" y="182"/>
                  <a:pt x="0" y="212"/>
                </a:cubicBezTo>
              </a:path>
            </a:pathLst>
          </a:custGeom>
          <a:noFill/>
          <a:ln w="889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323850" y="177165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827088" y="1685925"/>
          <a:ext cx="259238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Formel" r:id="rId5" imgW="1371600" imgH="215640" progId="Equation.DSMT4">
                  <p:embed/>
                </p:oleObj>
              </mc:Choice>
              <mc:Fallback>
                <p:oleObj name="Formel" r:id="rId5" imgW="1371600" imgH="215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685925"/>
                        <a:ext cx="2592387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903663" y="172085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for </a:t>
            </a:r>
          </a:p>
        </p:txBody>
      </p:sp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4557713" y="1728788"/>
          <a:ext cx="12065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Formel" r:id="rId7" imgW="685800" imgH="215640" progId="Equation.DSMT4">
                  <p:embed/>
                </p:oleObj>
              </mc:Choice>
              <mc:Fallback>
                <p:oleObj name="Formel" r:id="rId7" imgW="685800" imgH="2156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1728788"/>
                        <a:ext cx="120650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Oval 16"/>
          <p:cNvSpPr>
            <a:spLocks noChangeArrowheads="1"/>
          </p:cNvSpPr>
          <p:nvPr/>
        </p:nvSpPr>
        <p:spPr bwMode="auto">
          <a:xfrm rot="-2632602">
            <a:off x="323850" y="2852738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735013" y="2725738"/>
            <a:ext cx="57887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Let´s discuss G </a:t>
            </a:r>
            <a:r>
              <a:rPr lang="en-US" dirty="0">
                <a:sym typeface="Symbol" pitchFamily="18" charset="2"/>
              </a:rPr>
              <a:t> minimum for g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&gt;g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, g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&lt;g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dirty="0" smtClean="0">
                <a:sym typeface="Symbol" pitchFamily="18" charset="2"/>
              </a:rPr>
              <a:t>g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=g</a:t>
            </a:r>
            <a:r>
              <a:rPr lang="en-US" baseline="-25000" dirty="0" smtClean="0">
                <a:sym typeface="Symbol" pitchFamily="18" charset="2"/>
              </a:rPr>
              <a:t>2</a:t>
            </a:r>
          </a:p>
          <a:p>
            <a:r>
              <a:rPr lang="en-US" dirty="0" smtClean="0">
                <a:sym typeface="Symbol" pitchFamily="18" charset="2"/>
              </a:rPr>
              <a:t>Index 1: </a:t>
            </a:r>
            <a:r>
              <a:rPr lang="en-US" dirty="0" smtClean="0">
                <a:sym typeface="Symbol" pitchFamily="18" charset="2"/>
              </a:rPr>
              <a:t>liquid</a:t>
            </a:r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Index </a:t>
            </a:r>
            <a:r>
              <a:rPr lang="en-US" dirty="0" smtClean="0">
                <a:sym typeface="Symbol" pitchFamily="18" charset="2"/>
              </a:rPr>
              <a:t>2: vapor 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900113" y="4070498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1384300" y="4018111"/>
            <a:ext cx="739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</a:t>
            </a:r>
            <a:r>
              <a:rPr lang="en-US" baseline="-25000"/>
              <a:t>1</a:t>
            </a:r>
            <a:r>
              <a:rPr lang="en-US"/>
              <a:t>&gt;g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119" name="AutoShape 23"/>
          <p:cNvSpPr>
            <a:spLocks noChangeArrowheads="1"/>
          </p:cNvSpPr>
          <p:nvPr/>
        </p:nvSpPr>
        <p:spPr bwMode="auto">
          <a:xfrm>
            <a:off x="2195513" y="412923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2679700" y="4018111"/>
            <a:ext cx="2509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 at minimum for N</a:t>
            </a:r>
            <a:r>
              <a:rPr lang="en-US" baseline="-25000"/>
              <a:t>1</a:t>
            </a:r>
            <a:r>
              <a:rPr lang="en-US"/>
              <a:t>=0</a:t>
            </a:r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>
            <a:off x="5218113" y="4099073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5559425" y="4018111"/>
            <a:ext cx="2751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</a:t>
            </a:r>
            <a:r>
              <a:rPr lang="en-US" baseline="-25000"/>
              <a:t>2</a:t>
            </a:r>
            <a:r>
              <a:rPr lang="en-US"/>
              <a:t>=N  (</a:t>
            </a:r>
            <a:r>
              <a:rPr lang="en-US">
                <a:solidFill>
                  <a:schemeClr val="accent2"/>
                </a:solidFill>
              </a:rPr>
              <a:t>only vapor phase</a:t>
            </a:r>
            <a:r>
              <a:rPr lang="en-US"/>
              <a:t>)</a:t>
            </a:r>
          </a:p>
        </p:txBody>
      </p:sp>
      <p:sp>
        <p:nvSpPr>
          <p:cNvPr id="4123" name="Oval 27"/>
          <p:cNvSpPr>
            <a:spLocks noChangeArrowheads="1"/>
          </p:cNvSpPr>
          <p:nvPr/>
        </p:nvSpPr>
        <p:spPr bwMode="auto">
          <a:xfrm>
            <a:off x="900113" y="4770586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1384300" y="4718198"/>
            <a:ext cx="739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</a:t>
            </a:r>
            <a:r>
              <a:rPr lang="en-US" baseline="-25000"/>
              <a:t>1</a:t>
            </a:r>
            <a:r>
              <a:rPr lang="en-US"/>
              <a:t>&lt;g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2195513" y="4829323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2679700" y="4718198"/>
            <a:ext cx="2547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 at minimum for N</a:t>
            </a:r>
            <a:r>
              <a:rPr lang="en-US" baseline="-25000"/>
              <a:t>1</a:t>
            </a:r>
            <a:r>
              <a:rPr lang="en-US"/>
              <a:t>=N</a:t>
            </a:r>
          </a:p>
        </p:txBody>
      </p:sp>
      <p:sp>
        <p:nvSpPr>
          <p:cNvPr id="4127" name="AutoShape 31"/>
          <p:cNvSpPr>
            <a:spLocks noChangeArrowheads="1"/>
          </p:cNvSpPr>
          <p:nvPr/>
        </p:nvSpPr>
        <p:spPr bwMode="auto">
          <a:xfrm>
            <a:off x="5218113" y="4799161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5559425" y="4718198"/>
            <a:ext cx="2674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</a:t>
            </a:r>
            <a:r>
              <a:rPr lang="en-US" baseline="-25000"/>
              <a:t>2</a:t>
            </a:r>
            <a:r>
              <a:rPr lang="en-US"/>
              <a:t>=0  (</a:t>
            </a:r>
            <a:r>
              <a:rPr lang="en-US">
                <a:solidFill>
                  <a:schemeClr val="accent2"/>
                </a:solidFill>
              </a:rPr>
              <a:t>only liquid phase</a:t>
            </a:r>
            <a:r>
              <a:rPr lang="en-US"/>
              <a:t>)</a:t>
            </a:r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900113" y="5484961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1384300" y="5432573"/>
            <a:ext cx="739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</a:t>
            </a:r>
            <a:r>
              <a:rPr lang="en-US" baseline="-25000"/>
              <a:t>1</a:t>
            </a:r>
            <a:r>
              <a:rPr lang="en-US"/>
              <a:t>=g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131" name="AutoShape 35"/>
          <p:cNvSpPr>
            <a:spLocks noChangeArrowheads="1"/>
          </p:cNvSpPr>
          <p:nvPr/>
        </p:nvSpPr>
        <p:spPr bwMode="auto">
          <a:xfrm>
            <a:off x="2195513" y="554369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2679700" y="5432573"/>
            <a:ext cx="4424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 at minimum for all N</a:t>
            </a:r>
            <a:r>
              <a:rPr lang="en-US" baseline="-25000"/>
              <a:t>1</a:t>
            </a:r>
            <a:r>
              <a:rPr lang="en-US"/>
              <a:t>, N</a:t>
            </a:r>
            <a:r>
              <a:rPr lang="en-US" baseline="-25000"/>
              <a:t>2</a:t>
            </a:r>
            <a:r>
              <a:rPr lang="en-US"/>
              <a:t> with N</a:t>
            </a:r>
            <a:r>
              <a:rPr lang="en-US" baseline="-25000"/>
              <a:t>1</a:t>
            </a:r>
            <a:r>
              <a:rPr lang="en-US"/>
              <a:t>+N</a:t>
            </a:r>
            <a:r>
              <a:rPr lang="en-US" baseline="-25000"/>
              <a:t>2</a:t>
            </a:r>
            <a:r>
              <a:rPr lang="en-US"/>
              <a:t>=N</a:t>
            </a:r>
            <a:r>
              <a:rPr lang="en-US" baseline="-25000"/>
              <a:t> 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4427538" y="6086623"/>
            <a:ext cx="380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 equilibrium of vapor &amp; liquid  phase</a:t>
            </a:r>
            <a:endParaRPr lang="en-US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3924300" y="6158061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nimBg="1"/>
      <p:bldP spid="4101" grpId="0" animBg="1"/>
      <p:bldP spid="4102" grpId="0"/>
      <p:bldP spid="4103" grpId="0"/>
      <p:bldP spid="4104" grpId="0" animBg="1"/>
      <p:bldP spid="4105" grpId="0"/>
      <p:bldP spid="4107" grpId="0" animBg="1"/>
      <p:bldP spid="4108" grpId="0" animBg="1"/>
      <p:bldP spid="4110" grpId="0"/>
      <p:bldP spid="4112" grpId="0" animBg="1"/>
      <p:bldP spid="4113" grpId="0"/>
      <p:bldP spid="4116" grpId="0" animBg="1"/>
      <p:bldP spid="4118" grpId="0"/>
      <p:bldP spid="4119" grpId="0" animBg="1"/>
      <p:bldP spid="4120" grpId="0"/>
      <p:bldP spid="4121" grpId="0" animBg="1"/>
      <p:bldP spid="4122" grpId="0"/>
      <p:bldP spid="4123" grpId="0" animBg="1"/>
      <p:bldP spid="4124" grpId="0"/>
      <p:bldP spid="4125" grpId="0" animBg="1"/>
      <p:bldP spid="4126" grpId="0"/>
      <p:bldP spid="4127" grpId="0" animBg="1"/>
      <p:bldP spid="4128" grpId="0"/>
      <p:bldP spid="4129" grpId="0" animBg="1"/>
      <p:bldP spid="4130" grpId="0"/>
      <p:bldP spid="4131" grpId="0" animBg="1"/>
      <p:bldP spid="4132" grpId="0"/>
      <p:bldP spid="4134" grpId="0"/>
      <p:bldP spid="41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5867400" y="4292600"/>
            <a:ext cx="2592388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1258888" y="404813"/>
            <a:ext cx="0" cy="3455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116013" y="3573463"/>
            <a:ext cx="4176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 rot="10800000">
            <a:off x="1669257" y="790575"/>
            <a:ext cx="2376487" cy="1873250"/>
          </a:xfrm>
          <a:custGeom>
            <a:avLst/>
            <a:gdLst>
              <a:gd name="T0" fmla="*/ 0 w 1497"/>
              <a:gd name="T1" fmla="*/ 0 h 1180"/>
              <a:gd name="T2" fmla="*/ 227 w 1497"/>
              <a:gd name="T3" fmla="*/ 454 h 1180"/>
              <a:gd name="T4" fmla="*/ 726 w 1497"/>
              <a:gd name="T5" fmla="*/ 908 h 1180"/>
              <a:gd name="T6" fmla="*/ 1497 w 1497"/>
              <a:gd name="T7" fmla="*/ 1180 h 1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97" h="1180">
                <a:moveTo>
                  <a:pt x="0" y="0"/>
                </a:moveTo>
                <a:cubicBezTo>
                  <a:pt x="53" y="151"/>
                  <a:pt x="106" y="303"/>
                  <a:pt x="227" y="454"/>
                </a:cubicBezTo>
                <a:cubicBezTo>
                  <a:pt x="348" y="605"/>
                  <a:pt x="514" y="787"/>
                  <a:pt x="726" y="908"/>
                </a:cubicBezTo>
                <a:cubicBezTo>
                  <a:pt x="938" y="1029"/>
                  <a:pt x="1217" y="1104"/>
                  <a:pt x="1497" y="1180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Freeform 7"/>
          <p:cNvSpPr>
            <a:spLocks/>
          </p:cNvSpPr>
          <p:nvPr/>
        </p:nvSpPr>
        <p:spPr bwMode="auto">
          <a:xfrm rot="9545149">
            <a:off x="2555875" y="1007397"/>
            <a:ext cx="1727200" cy="1944688"/>
          </a:xfrm>
          <a:custGeom>
            <a:avLst/>
            <a:gdLst>
              <a:gd name="T0" fmla="*/ 0 w 1088"/>
              <a:gd name="T1" fmla="*/ 0 h 1225"/>
              <a:gd name="T2" fmla="*/ 136 w 1088"/>
              <a:gd name="T3" fmla="*/ 408 h 1225"/>
              <a:gd name="T4" fmla="*/ 498 w 1088"/>
              <a:gd name="T5" fmla="*/ 907 h 1225"/>
              <a:gd name="T6" fmla="*/ 1088 w 1088"/>
              <a:gd name="T7" fmla="*/ 1225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8" h="1225">
                <a:moveTo>
                  <a:pt x="0" y="0"/>
                </a:moveTo>
                <a:cubicBezTo>
                  <a:pt x="26" y="128"/>
                  <a:pt x="53" y="257"/>
                  <a:pt x="136" y="408"/>
                </a:cubicBezTo>
                <a:cubicBezTo>
                  <a:pt x="219" y="559"/>
                  <a:pt x="339" y="771"/>
                  <a:pt x="498" y="907"/>
                </a:cubicBezTo>
                <a:cubicBezTo>
                  <a:pt x="657" y="1043"/>
                  <a:pt x="872" y="1134"/>
                  <a:pt x="1088" y="1225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121275" y="298349"/>
            <a:ext cx="101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P=</a:t>
            </a:r>
            <a:r>
              <a:rPr lang="en-US" dirty="0" err="1"/>
              <a:t>const</a:t>
            </a:r>
            <a:endParaRPr lang="en-US" dirty="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056188" y="37369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31838" y="49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685256" y="691986"/>
            <a:ext cx="1252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g</a:t>
            </a:r>
            <a:r>
              <a:rPr lang="en-US" baseline="-25000" dirty="0"/>
              <a:t>1</a:t>
            </a:r>
            <a:r>
              <a:rPr lang="en-US" dirty="0"/>
              <a:t>(T,P)=</a:t>
            </a:r>
            <a:r>
              <a:rPr lang="en-US" dirty="0">
                <a:sym typeface="Symbol" pitchFamily="18" charset="2"/>
              </a:rPr>
              <a:t></a:t>
            </a:r>
            <a:r>
              <a:rPr lang="en-US" baseline="-25000" dirty="0">
                <a:sym typeface="Symbol" pitchFamily="18" charset="2"/>
              </a:rPr>
              <a:t>1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211836" y="1910160"/>
            <a:ext cx="1252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g</a:t>
            </a:r>
            <a:r>
              <a:rPr lang="en-US" baseline="-25000" dirty="0"/>
              <a:t>2</a:t>
            </a:r>
            <a:r>
              <a:rPr lang="en-US" dirty="0"/>
              <a:t>(T,P)=</a:t>
            </a:r>
            <a:r>
              <a:rPr lang="en-US" dirty="0">
                <a:sym typeface="Symbol" pitchFamily="18" charset="2"/>
              </a:rPr>
              <a:t></a:t>
            </a:r>
            <a:r>
              <a:rPr lang="en-US" baseline="-25000" dirty="0">
                <a:sym typeface="Symbol" pitchFamily="18" charset="2"/>
              </a:rPr>
              <a:t>2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2411760" y="1161256"/>
            <a:ext cx="1444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3995936" y="2200672"/>
            <a:ext cx="2159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3320879" y="1664493"/>
            <a:ext cx="0" cy="190897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144044" y="3677444"/>
            <a:ext cx="407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 rot="-2632602">
            <a:off x="395288" y="4581525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808038" y="4529138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At the phase transition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348038" y="4508500"/>
            <a:ext cx="903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</a:t>
            </a:r>
            <a:r>
              <a:rPr lang="en-US" baseline="-25000"/>
              <a:t>1</a:t>
            </a:r>
            <a:r>
              <a:rPr lang="en-US"/>
              <a:t>(T,P)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4211638" y="4479925"/>
            <a:ext cx="1100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g</a:t>
            </a:r>
            <a:r>
              <a:rPr lang="en-US" baseline="-25000"/>
              <a:t>2</a:t>
            </a:r>
            <a:r>
              <a:rPr lang="en-US"/>
              <a:t>(T,P)</a:t>
            </a:r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5407025" y="456565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5919788" y="4456113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P=P(T)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5992813" y="4816475"/>
            <a:ext cx="2190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“vaporization curve”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84163" y="5988050"/>
            <a:ext cx="813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How does the pressure change with temperature for two phases in equilibrium </a:t>
            </a:r>
          </a:p>
        </p:txBody>
      </p:sp>
      <p:pic>
        <p:nvPicPr>
          <p:cNvPr id="5149" name="Picture 29" descr="Question mark with shado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75" y="5883275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841375" y="4868863"/>
            <a:ext cx="4787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Note: </a:t>
            </a:r>
            <a:r>
              <a:rPr lang="en-US">
                <a:solidFill>
                  <a:schemeClr val="accent2"/>
                </a:solidFill>
              </a:rPr>
              <a:t>g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=g</a:t>
            </a:r>
            <a:r>
              <a:rPr lang="en-US" baseline="-25000">
                <a:solidFill>
                  <a:schemeClr val="accent2"/>
                </a:solidFill>
              </a:rPr>
              <a:t>2 </a:t>
            </a:r>
            <a:r>
              <a:rPr lang="en-US">
                <a:solidFill>
                  <a:schemeClr val="accent2"/>
                </a:solidFill>
                <a:sym typeface="Symbol" pitchFamily="18" charset="2"/>
              </a:rPr>
              <a:t> </a:t>
            </a:r>
            <a:r>
              <a:rPr lang="en-US" baseline="-2500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>
                <a:solidFill>
                  <a:schemeClr val="accent2"/>
                </a:solidFill>
                <a:sym typeface="Symbol" pitchFamily="18" charset="2"/>
              </a:rPr>
              <a:t>=</a:t>
            </a:r>
            <a:r>
              <a:rPr lang="en-US" baseline="-2500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u="sng" baseline="-2500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(</a:t>
            </a:r>
            <a:r>
              <a:rPr lang="en-US" sz="1600">
                <a:sym typeface="Symbol" pitchFamily="18" charset="2"/>
              </a:rPr>
              <a:t>see equilibrium conditions</a:t>
            </a:r>
            <a:r>
              <a:rPr lang="en-US">
                <a:sym typeface="Symbol" pitchFamily="18" charset="2"/>
              </a:rPr>
              <a:t>)</a:t>
            </a:r>
          </a:p>
        </p:txBody>
      </p:sp>
      <p:sp>
        <p:nvSpPr>
          <p:cNvPr id="5" name="Freeform 4"/>
          <p:cNvSpPr/>
          <p:nvPr/>
        </p:nvSpPr>
        <p:spPr>
          <a:xfrm>
            <a:off x="2616451" y="1394234"/>
            <a:ext cx="950614" cy="398352"/>
          </a:xfrm>
          <a:custGeom>
            <a:avLst/>
            <a:gdLst>
              <a:gd name="connsiteX0" fmla="*/ 0 w 950614"/>
              <a:gd name="connsiteY0" fmla="*/ 0 h 398352"/>
              <a:gd name="connsiteX1" fmla="*/ 271604 w 950614"/>
              <a:gd name="connsiteY1" fmla="*/ 27160 h 398352"/>
              <a:gd name="connsiteX2" fmla="*/ 615636 w 950614"/>
              <a:gd name="connsiteY2" fmla="*/ 81481 h 398352"/>
              <a:gd name="connsiteX3" fmla="*/ 796705 w 950614"/>
              <a:gd name="connsiteY3" fmla="*/ 235390 h 398352"/>
              <a:gd name="connsiteX4" fmla="*/ 950614 w 950614"/>
              <a:gd name="connsiteY4" fmla="*/ 398352 h 39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0614" h="398352">
                <a:moveTo>
                  <a:pt x="0" y="0"/>
                </a:moveTo>
                <a:cubicBezTo>
                  <a:pt x="84499" y="6790"/>
                  <a:pt x="168998" y="13580"/>
                  <a:pt x="271604" y="27160"/>
                </a:cubicBezTo>
                <a:cubicBezTo>
                  <a:pt x="374210" y="40740"/>
                  <a:pt x="528119" y="46776"/>
                  <a:pt x="615636" y="81481"/>
                </a:cubicBezTo>
                <a:cubicBezTo>
                  <a:pt x="703153" y="116186"/>
                  <a:pt x="740875" y="182578"/>
                  <a:pt x="796705" y="235390"/>
                </a:cubicBezTo>
                <a:cubicBezTo>
                  <a:pt x="852535" y="288202"/>
                  <a:pt x="901574" y="343277"/>
                  <a:pt x="950614" y="398352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7" grpId="0" animBg="1"/>
      <p:bldP spid="5124" grpId="0" animBg="1"/>
      <p:bldP spid="5125" grpId="0" animBg="1"/>
      <p:bldP spid="5126" grpId="0" animBg="1"/>
      <p:bldP spid="5127" grpId="0" animBg="1"/>
      <p:bldP spid="5128" grpId="0"/>
      <p:bldP spid="5129" grpId="0"/>
      <p:bldP spid="5130" grpId="0"/>
      <p:bldP spid="5131" grpId="0"/>
      <p:bldP spid="5132" grpId="0"/>
      <p:bldP spid="5133" grpId="0" animBg="1"/>
      <p:bldP spid="5134" grpId="0" animBg="1"/>
      <p:bldP spid="5138" grpId="0" animBg="1"/>
      <p:bldP spid="5139" grpId="0"/>
      <p:bldP spid="5140" grpId="0" animBg="1"/>
      <p:bldP spid="5141" grpId="0"/>
      <p:bldP spid="5142" grpId="0"/>
      <p:bldP spid="5143" grpId="0"/>
      <p:bldP spid="5144" grpId="0" animBg="1"/>
      <p:bldP spid="5145" grpId="0"/>
      <p:bldP spid="5146" grpId="0"/>
      <p:bldP spid="5148" grpId="0"/>
      <p:bldP spid="5150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397125" y="3667125"/>
            <a:ext cx="172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volume/particle</a:t>
            </a:r>
          </a:p>
        </p:txBody>
      </p:sp>
      <p:sp>
        <p:nvSpPr>
          <p:cNvPr id="6187" name="Rectangle 43"/>
          <p:cNvSpPr>
            <a:spLocks noChangeArrowheads="1"/>
          </p:cNvSpPr>
          <p:nvPr/>
        </p:nvSpPr>
        <p:spPr bwMode="auto">
          <a:xfrm>
            <a:off x="3708400" y="5661025"/>
            <a:ext cx="511175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AutoShape 39"/>
          <p:cNvSpPr>
            <a:spLocks noChangeArrowheads="1"/>
          </p:cNvSpPr>
          <p:nvPr/>
        </p:nvSpPr>
        <p:spPr bwMode="auto">
          <a:xfrm rot="12912183">
            <a:off x="3082553" y="4947644"/>
            <a:ext cx="472239" cy="352305"/>
          </a:xfrm>
          <a:prstGeom prst="wedgeEllipseCallout">
            <a:avLst>
              <a:gd name="adj1" fmla="val -104593"/>
              <a:gd name="adj2" fmla="val 1515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endParaRPr lang="en-US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 rot="-2632602">
            <a:off x="395288" y="506413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08038" y="4540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With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62088" y="427038"/>
            <a:ext cx="1195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</a:t>
            </a:r>
            <a:r>
              <a:rPr lang="en-US" baseline="-25000"/>
              <a:t>1</a:t>
            </a:r>
            <a:r>
              <a:rPr lang="en-US"/>
              <a:t>(T,P(T))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608263" y="427038"/>
            <a:ext cx="1392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g</a:t>
            </a:r>
            <a:r>
              <a:rPr lang="en-US" baseline="-25000"/>
              <a:t>2</a:t>
            </a:r>
            <a:r>
              <a:rPr lang="en-US"/>
              <a:t>(T,P(T))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539750" y="155733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192588" y="420688"/>
            <a:ext cx="3205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 T defining the transition line</a:t>
            </a:r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1187450" y="1268413"/>
          <a:ext cx="561657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Formel" r:id="rId3" imgW="2806560" imgH="444240" progId="Equation.DSMT4">
                  <p:embed/>
                </p:oleObj>
              </mc:Choice>
              <mc:Fallback>
                <p:oleObj name="Formel" r:id="rId3" imgW="2806560" imgH="4442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268413"/>
                        <a:ext cx="561657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63575" y="3340100"/>
            <a:ext cx="221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From dg=-s dT+vdP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024188" y="3311525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we see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879600" y="4141788"/>
            <a:ext cx="174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entropy/particle</a:t>
            </a: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V="1">
            <a:off x="1893888" y="365125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1893888" y="4443413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V="1">
            <a:off x="2455863" y="36083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2470150" y="3968750"/>
            <a:ext cx="1366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67" name="Object 23"/>
          <p:cNvGraphicFramePr>
            <a:graphicFrameLocks noChangeAspect="1"/>
          </p:cNvGraphicFramePr>
          <p:nvPr/>
        </p:nvGraphicFramePr>
        <p:xfrm>
          <a:off x="4140200" y="3211513"/>
          <a:ext cx="10080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" name="Formel" r:id="rId5" imgW="787320" imgH="444240" progId="Equation.DSMT4">
                  <p:embed/>
                </p:oleObj>
              </mc:Choice>
              <mc:Fallback>
                <p:oleObj name="Formel" r:id="rId5" imgW="787320" imgH="44424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211513"/>
                        <a:ext cx="10080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5349875" y="32781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5940425" y="3211513"/>
          <a:ext cx="8636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Formel" r:id="rId7" imgW="711000" imgH="444240" progId="Equation.DSMT4">
                  <p:embed/>
                </p:oleObj>
              </mc:Choice>
              <mc:Fallback>
                <p:oleObj name="Formel" r:id="rId7" imgW="711000" imgH="4442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3211513"/>
                        <a:ext cx="8636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0" name="AutoShape 26"/>
          <p:cNvSpPr>
            <a:spLocks/>
          </p:cNvSpPr>
          <p:nvPr/>
        </p:nvSpPr>
        <p:spPr bwMode="auto">
          <a:xfrm rot="16200000">
            <a:off x="1403350" y="1917700"/>
            <a:ext cx="431800" cy="863600"/>
          </a:xfrm>
          <a:prstGeom prst="lef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AutoShape 27"/>
          <p:cNvSpPr>
            <a:spLocks/>
          </p:cNvSpPr>
          <p:nvPr/>
        </p:nvSpPr>
        <p:spPr bwMode="auto">
          <a:xfrm rot="16200000">
            <a:off x="2628900" y="1917700"/>
            <a:ext cx="431800" cy="863600"/>
          </a:xfrm>
          <a:prstGeom prst="lef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AutoShape 28"/>
          <p:cNvSpPr>
            <a:spLocks/>
          </p:cNvSpPr>
          <p:nvPr/>
        </p:nvSpPr>
        <p:spPr bwMode="auto">
          <a:xfrm rot="16200000">
            <a:off x="4341813" y="1917700"/>
            <a:ext cx="431800" cy="863600"/>
          </a:xfrm>
          <a:prstGeom prst="lef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AutoShape 29"/>
          <p:cNvSpPr>
            <a:spLocks/>
          </p:cNvSpPr>
          <p:nvPr/>
        </p:nvSpPr>
        <p:spPr bwMode="auto">
          <a:xfrm rot="16200000">
            <a:off x="5580063" y="1917700"/>
            <a:ext cx="431800" cy="863600"/>
          </a:xfrm>
          <a:prstGeom prst="lef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1403350" y="2565400"/>
            <a:ext cx="458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4356100" y="2565400"/>
            <a:ext cx="458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-s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2700338" y="2565400"/>
            <a:ext cx="38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5626100" y="256540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6178" name="AutoShape 34"/>
          <p:cNvSpPr>
            <a:spLocks noChangeArrowheads="1"/>
          </p:cNvSpPr>
          <p:nvPr/>
        </p:nvSpPr>
        <p:spPr bwMode="auto">
          <a:xfrm>
            <a:off x="539750" y="521652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3687763" y="4673600"/>
            <a:ext cx="5099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Latent heat: heat needed to change system from</a:t>
            </a:r>
          </a:p>
          <a:p>
            <a:r>
              <a:rPr lang="en-US" dirty="0"/>
              <a:t>                     phase 1 to phase 2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5487988" y="5969000"/>
            <a:ext cx="334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Clausius-Clapeyron equation</a:t>
            </a:r>
          </a:p>
        </p:txBody>
      </p:sp>
      <p:grpSp>
        <p:nvGrpSpPr>
          <p:cNvPr id="6190" name="Group 46"/>
          <p:cNvGrpSpPr>
            <a:grpSpLocks/>
          </p:cNvGrpSpPr>
          <p:nvPr/>
        </p:nvGrpSpPr>
        <p:grpSpPr bwMode="auto">
          <a:xfrm>
            <a:off x="2411413" y="5661025"/>
            <a:ext cx="1008062" cy="800100"/>
            <a:chOff x="1519" y="3566"/>
            <a:chExt cx="635" cy="504"/>
          </a:xfrm>
        </p:grpSpPr>
        <p:sp>
          <p:nvSpPr>
            <p:cNvPr id="6189" name="AutoShape 45"/>
            <p:cNvSpPr>
              <a:spLocks noChangeArrowheads="1"/>
            </p:cNvSpPr>
            <p:nvPr/>
          </p:nvSpPr>
          <p:spPr bwMode="auto">
            <a:xfrm>
              <a:off x="1519" y="3566"/>
              <a:ext cx="635" cy="499"/>
            </a:xfrm>
            <a:prstGeom prst="upArrowCallout">
              <a:avLst>
                <a:gd name="adj1" fmla="val 31814"/>
                <a:gd name="adj2" fmla="val 31814"/>
                <a:gd name="adj3" fmla="val 16667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88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0704070"/>
                </p:ext>
              </p:extLst>
            </p:nvPr>
          </p:nvGraphicFramePr>
          <p:xfrm>
            <a:off x="1601" y="3748"/>
            <a:ext cx="426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6" name="Equation" r:id="rId9" imgW="520560" imgH="393480" progId="Equation.DSMT4">
                    <p:embed/>
                  </p:oleObj>
                </mc:Choice>
                <mc:Fallback>
                  <p:oleObj name="Equation" r:id="rId9" imgW="520560" imgH="393480" progId="Equation.DSMT4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1" y="3748"/>
                          <a:ext cx="426" cy="3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91" name="Line 47"/>
          <p:cNvSpPr>
            <a:spLocks noChangeShapeType="1"/>
          </p:cNvSpPr>
          <p:nvPr/>
        </p:nvSpPr>
        <p:spPr bwMode="auto">
          <a:xfrm>
            <a:off x="2051050" y="6381750"/>
            <a:ext cx="9366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976313" y="6224588"/>
            <a:ext cx="14351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T=const. at</a:t>
            </a:r>
          </a:p>
          <a:p>
            <a:r>
              <a:rPr lang="en-US" sz="1400">
                <a:solidFill>
                  <a:srgbClr val="FF0000"/>
                </a:solidFill>
              </a:rPr>
              <a:t>phase transition</a:t>
            </a:r>
          </a:p>
        </p:txBody>
      </p:sp>
      <p:grpSp>
        <p:nvGrpSpPr>
          <p:cNvPr id="6198" name="Group 54"/>
          <p:cNvGrpSpPr>
            <a:grpSpLocks/>
          </p:cNvGrpSpPr>
          <p:nvPr/>
        </p:nvGrpSpPr>
        <p:grpSpPr bwMode="auto">
          <a:xfrm>
            <a:off x="34925" y="0"/>
            <a:ext cx="9144000" cy="4581525"/>
            <a:chOff x="22" y="0"/>
            <a:chExt cx="5760" cy="2886"/>
          </a:xfrm>
        </p:grpSpPr>
        <p:sp>
          <p:nvSpPr>
            <p:cNvPr id="6195" name="Rectangle 51"/>
            <p:cNvSpPr>
              <a:spLocks noChangeArrowheads="1"/>
            </p:cNvSpPr>
            <p:nvPr/>
          </p:nvSpPr>
          <p:spPr bwMode="auto">
            <a:xfrm>
              <a:off x="22" y="0"/>
              <a:ext cx="5760" cy="288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94" name="Object 50"/>
            <p:cNvGraphicFramePr>
              <a:graphicFrameLocks noChangeAspect="1"/>
            </p:cNvGraphicFramePr>
            <p:nvPr/>
          </p:nvGraphicFramePr>
          <p:xfrm>
            <a:off x="1156" y="73"/>
            <a:ext cx="3493" cy="17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7" name="Photo Editor Photo" r:id="rId11" imgW="5285714" imgH="2381582" progId="MSPhotoEd.3">
                    <p:embed/>
                  </p:oleObj>
                </mc:Choice>
                <mc:Fallback>
                  <p:oleObj name="Photo Editor Photo" r:id="rId11" imgW="5285714" imgH="2381582" progId="MSPhotoEd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6" y="73"/>
                          <a:ext cx="3493" cy="17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97" name="Object 53"/>
            <p:cNvGraphicFramePr>
              <a:graphicFrameLocks noChangeAspect="1"/>
            </p:cNvGraphicFramePr>
            <p:nvPr/>
          </p:nvGraphicFramePr>
          <p:xfrm>
            <a:off x="1746" y="1298"/>
            <a:ext cx="2223" cy="15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8" name="Photo Editor Photo" r:id="rId13" imgW="3172268" imgH="2172003" progId="MSPhotoEd.3">
                    <p:embed/>
                  </p:oleObj>
                </mc:Choice>
                <mc:Fallback>
                  <p:oleObj name="Photo Editor Photo" r:id="rId13" imgW="3172268" imgH="2172003" progId="MSPhotoEd.3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" y="1298"/>
                          <a:ext cx="2223" cy="15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200" name="Group 56"/>
          <p:cNvGrpSpPr>
            <a:grpSpLocks/>
          </p:cNvGrpSpPr>
          <p:nvPr/>
        </p:nvGrpSpPr>
        <p:grpSpPr bwMode="auto">
          <a:xfrm>
            <a:off x="1116013" y="5013325"/>
            <a:ext cx="1620837" cy="781050"/>
            <a:chOff x="703" y="3158"/>
            <a:chExt cx="1021" cy="492"/>
          </a:xfrm>
        </p:grpSpPr>
        <p:graphicFrame>
          <p:nvGraphicFramePr>
            <p:cNvPr id="6181" name="Object 37"/>
            <p:cNvGraphicFramePr>
              <a:graphicFrameLocks noChangeAspect="1"/>
            </p:cNvGraphicFramePr>
            <p:nvPr/>
          </p:nvGraphicFramePr>
          <p:xfrm>
            <a:off x="703" y="3158"/>
            <a:ext cx="998" cy="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9" name="Equation" r:id="rId15" imgW="876240" imgH="431640" progId="Equation.DSMT4">
                    <p:embed/>
                  </p:oleObj>
                </mc:Choice>
                <mc:Fallback>
                  <p:oleObj name="Equation" r:id="rId15" imgW="876240" imgH="43164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" y="3158"/>
                          <a:ext cx="998" cy="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99" name="Text Box 55"/>
            <p:cNvSpPr txBox="1">
              <a:spLocks noChangeArrowheads="1"/>
            </p:cNvSpPr>
            <p:nvPr/>
          </p:nvSpPr>
          <p:spPr bwMode="auto">
            <a:xfrm>
              <a:off x="1574" y="3231"/>
              <a:ext cx="150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672633" y="4990728"/>
                <a:ext cx="1629247" cy="706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𝑇</m:t>
                        </m:r>
                        <m:r>
                          <a:rPr lang="en-US" sz="2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Δ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𝑉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 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2633" y="4990728"/>
                <a:ext cx="1629247" cy="706732"/>
              </a:xfrm>
              <a:prstGeom prst="rect">
                <a:avLst/>
              </a:prstGeom>
              <a:blipFill rotWithShape="1">
                <a:blip r:embed="rId17"/>
                <a:stretch>
                  <a:fillRect l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3779912" y="5797622"/>
                <a:ext cx="1944216" cy="712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𝑑𝑃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𝑑𝑇</m:t>
                        </m:r>
                      </m:den>
                    </m:f>
                  </m:oMath>
                </a14:m>
                <a:r>
                  <a:rPr lang="en-US" sz="2800" b="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𝑇</m:t>
                        </m:r>
                        <m:r>
                          <a:rPr lang="en-US" sz="2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Δ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𝑉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 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5797622"/>
                <a:ext cx="1944216" cy="712887"/>
              </a:xfrm>
              <a:prstGeom prst="rect">
                <a:avLst/>
              </a:prstGeom>
              <a:blipFill rotWithShape="1">
                <a:blip r:embed="rId18"/>
                <a:stretch>
                  <a:fillRect b="-8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6" grpId="0"/>
      <p:bldP spid="6187" grpId="0" animBg="1"/>
      <p:bldP spid="6183" grpId="0" animBg="1"/>
      <p:bldP spid="6148" grpId="0" animBg="1"/>
      <p:bldP spid="6149" grpId="0"/>
      <p:bldP spid="6150" grpId="0"/>
      <p:bldP spid="6151" grpId="0"/>
      <p:bldP spid="6153" grpId="0" animBg="1"/>
      <p:bldP spid="6155" grpId="0"/>
      <p:bldP spid="6158" grpId="0"/>
      <p:bldP spid="6159" grpId="0"/>
      <p:bldP spid="6161" grpId="0"/>
      <p:bldP spid="6162" grpId="0" animBg="1"/>
      <p:bldP spid="6163" grpId="0" animBg="1"/>
      <p:bldP spid="6164" grpId="0" animBg="1"/>
      <p:bldP spid="6165" grpId="0" animBg="1"/>
      <p:bldP spid="6168" grpId="0"/>
      <p:bldP spid="6170" grpId="0" animBg="1"/>
      <p:bldP spid="6171" grpId="0" animBg="1"/>
      <p:bldP spid="6172" grpId="0" animBg="1"/>
      <p:bldP spid="6173" grpId="0" animBg="1"/>
      <p:bldP spid="6174" grpId="0"/>
      <p:bldP spid="6175" grpId="0"/>
      <p:bldP spid="6176" grpId="0"/>
      <p:bldP spid="6177" grpId="0"/>
      <p:bldP spid="6178" grpId="0" animBg="1"/>
      <p:bldP spid="6184" grpId="0"/>
      <p:bldP spid="6186" grpId="0"/>
      <p:bldP spid="6191" grpId="0" animBg="1"/>
      <p:bldP spid="6192" grpId="0"/>
      <p:bldP spid="2" grpId="0"/>
      <p:bldP spid="48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277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Standarddesign</vt:lpstr>
      <vt:lpstr>Photo Editor Photo</vt:lpstr>
      <vt:lpstr>Formel</vt:lpstr>
      <vt:lpstr>MathType 6.0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ChB</dc:creator>
  <cp:lastModifiedBy>Christian Binek</cp:lastModifiedBy>
  <cp:revision>20</cp:revision>
  <dcterms:created xsi:type="dcterms:W3CDTF">2004-12-07T15:52:42Z</dcterms:created>
  <dcterms:modified xsi:type="dcterms:W3CDTF">2012-11-07T14:46:40Z</dcterms:modified>
</cp:coreProperties>
</file>