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6" autoAdjust="0"/>
  </p:normalViewPr>
  <p:slideViewPr>
    <p:cSldViewPr>
      <p:cViewPr varScale="1">
        <p:scale>
          <a:sx n="110" d="100"/>
          <a:sy n="110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38.wmf"/><Relationship Id="rId7" Type="http://schemas.openxmlformats.org/officeDocument/2006/relationships/image" Target="../media/image75.wmf"/><Relationship Id="rId2" Type="http://schemas.openxmlformats.org/officeDocument/2006/relationships/image" Target="../media/image37.wmf"/><Relationship Id="rId1" Type="http://schemas.openxmlformats.org/officeDocument/2006/relationships/image" Target="../media/image68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1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1.wmf"/><Relationship Id="rId1" Type="http://schemas.openxmlformats.org/officeDocument/2006/relationships/image" Target="../media/image47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://hyperphysics.phy-astr.gsu.edu/hbase/hframe.html" TargetMode="External"/><Relationship Id="rId10" Type="http://schemas.openxmlformats.org/officeDocument/2006/relationships/oleObject" Target="../embeddings/oleObject3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oleObject" Target="../embeddings/oleObject7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71.bin"/><Relationship Id="rId12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69.bin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Relationship Id="rId14" Type="http://schemas.openxmlformats.org/officeDocument/2006/relationships/oleObject" Target="../embeddings/oleObject7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6.png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4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Relationship Id="rId14" Type="http://schemas.openxmlformats.org/officeDocument/2006/relationships/oleObject" Target="../embeddings/oleObject4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5.jpeg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4.png"/><Relationship Id="rId5" Type="http://schemas.openxmlformats.org/officeDocument/2006/relationships/oleObject" Target="../embeddings/oleObject46.bin"/><Relationship Id="rId10" Type="http://schemas.openxmlformats.org/officeDocument/2006/relationships/hyperlink" Target="http://upload.wikimedia.org/wikipedia/commons/3/32/Max_Planck.png" TargetMode="External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3.jpeg"/><Relationship Id="rId14" Type="http://schemas.openxmlformats.org/officeDocument/2006/relationships/oleObject" Target="../embeddings/oleObject5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oleObject" Target="../embeddings/oleObject6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4.bin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5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71.png"/><Relationship Id="rId4" Type="http://schemas.openxmlformats.org/officeDocument/2006/relationships/oleObject" Target="../embeddings/oleObject6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Bose systems: photons, phonons &amp; </a:t>
            </a:r>
            <a:r>
              <a:rPr lang="en-US" sz="3200" b="1" dirty="0" err="1" smtClean="0">
                <a:solidFill>
                  <a:schemeClr val="bg1"/>
                </a:solidFill>
                <a:latin typeface="Comic Sans MS" pitchFamily="66" charset="0"/>
              </a:rPr>
              <a:t>magnons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066800" y="1295400"/>
            <a:ext cx="66294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1434483" y="1421922"/>
            <a:ext cx="5976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Photons* and Planck’s black body radiation law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19050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http://en.citizendium.org/wiki/Quantization_of_the_electromagnetic_field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990600" y="1905000"/>
            <a:ext cx="42354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*For a formal derivation of photons via quantization of the EM field  see, e.g., </a:t>
            </a:r>
            <a:endParaRPr lang="en-US" sz="1000" dirty="0"/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>
            <a:off x="5486400" y="3124200"/>
            <a:ext cx="2514600" cy="4572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pic>
        <p:nvPicPr>
          <p:cNvPr id="54" name="Picture 9" descr="pelec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66962"/>
            <a:ext cx="4610100" cy="2657475"/>
          </a:xfrm>
          <a:prstGeom prst="rect">
            <a:avLst/>
          </a:prstGeom>
          <a:noFill/>
        </p:spPr>
      </p:pic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685800" y="2417762"/>
            <a:ext cx="2590800" cy="53340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76200" y="4800600"/>
            <a:ext cx="803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Plot from </a:t>
            </a:r>
          </a:p>
        </p:txBody>
      </p:sp>
      <p:sp>
        <p:nvSpPr>
          <p:cNvPr id="60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914400" y="4876800"/>
            <a:ext cx="304800" cy="2286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" name="Object 20"/>
          <p:cNvGraphicFramePr>
            <a:graphicFrameLocks noChangeAspect="1"/>
          </p:cNvGraphicFramePr>
          <p:nvPr/>
        </p:nvGraphicFramePr>
        <p:xfrm>
          <a:off x="762000" y="2362200"/>
          <a:ext cx="1752600" cy="449263"/>
        </p:xfrm>
        <a:graphic>
          <a:graphicData uri="http://schemas.openxmlformats.org/presentationml/2006/ole">
            <p:oleObj spid="_x0000_s1047" name="Equation" r:id="rId6" imgW="990360" imgH="253800" progId="Equation.DSMT4">
              <p:embed/>
            </p:oleObj>
          </a:graphicData>
        </a:graphic>
      </p:graphicFrame>
      <p:sp>
        <p:nvSpPr>
          <p:cNvPr id="62" name="AutoShape 22"/>
          <p:cNvSpPr>
            <a:spLocks noChangeArrowheads="1"/>
          </p:cNvSpPr>
          <p:nvPr/>
        </p:nvSpPr>
        <p:spPr bwMode="auto">
          <a:xfrm>
            <a:off x="5588000" y="3810000"/>
            <a:ext cx="508000" cy="3048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38"/>
          <p:cNvSpPr>
            <a:spLocks/>
          </p:cNvSpPr>
          <p:nvPr/>
        </p:nvSpPr>
        <p:spPr bwMode="auto">
          <a:xfrm>
            <a:off x="4572000" y="-381000"/>
            <a:ext cx="685800" cy="12192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432" y="144"/>
              </a:cxn>
              <a:cxn ang="0">
                <a:pos x="96" y="384"/>
              </a:cxn>
              <a:cxn ang="0">
                <a:pos x="768" y="192"/>
              </a:cxn>
              <a:cxn ang="0">
                <a:pos x="48" y="672"/>
              </a:cxn>
              <a:cxn ang="0">
                <a:pos x="1056" y="384"/>
              </a:cxn>
              <a:cxn ang="0">
                <a:pos x="192" y="960"/>
              </a:cxn>
              <a:cxn ang="0">
                <a:pos x="1008" y="672"/>
              </a:cxn>
              <a:cxn ang="0">
                <a:pos x="528" y="1104"/>
              </a:cxn>
              <a:cxn ang="0">
                <a:pos x="960" y="960"/>
              </a:cxn>
              <a:cxn ang="0">
                <a:pos x="816" y="1200"/>
              </a:cxn>
              <a:cxn ang="0">
                <a:pos x="1008" y="1248"/>
              </a:cxn>
              <a:cxn ang="0">
                <a:pos x="1104" y="1392"/>
              </a:cxn>
            </a:cxnLst>
            <a:rect l="0" t="0" r="r" b="b"/>
            <a:pathLst>
              <a:path w="1104" h="1392">
                <a:moveTo>
                  <a:pt x="144" y="0"/>
                </a:moveTo>
                <a:cubicBezTo>
                  <a:pt x="120" y="60"/>
                  <a:pt x="96" y="120"/>
                  <a:pt x="144" y="144"/>
                </a:cubicBezTo>
                <a:cubicBezTo>
                  <a:pt x="192" y="168"/>
                  <a:pt x="440" y="104"/>
                  <a:pt x="432" y="144"/>
                </a:cubicBezTo>
                <a:cubicBezTo>
                  <a:pt x="424" y="184"/>
                  <a:pt x="40" y="376"/>
                  <a:pt x="96" y="384"/>
                </a:cubicBezTo>
                <a:cubicBezTo>
                  <a:pt x="152" y="392"/>
                  <a:pt x="776" y="144"/>
                  <a:pt x="768" y="192"/>
                </a:cubicBezTo>
                <a:cubicBezTo>
                  <a:pt x="760" y="240"/>
                  <a:pt x="0" y="640"/>
                  <a:pt x="48" y="672"/>
                </a:cubicBezTo>
                <a:cubicBezTo>
                  <a:pt x="96" y="704"/>
                  <a:pt x="1032" y="336"/>
                  <a:pt x="1056" y="384"/>
                </a:cubicBezTo>
                <a:cubicBezTo>
                  <a:pt x="1080" y="432"/>
                  <a:pt x="200" y="912"/>
                  <a:pt x="192" y="960"/>
                </a:cubicBezTo>
                <a:cubicBezTo>
                  <a:pt x="184" y="1008"/>
                  <a:pt x="952" y="648"/>
                  <a:pt x="1008" y="672"/>
                </a:cubicBezTo>
                <a:cubicBezTo>
                  <a:pt x="1064" y="696"/>
                  <a:pt x="536" y="1056"/>
                  <a:pt x="528" y="1104"/>
                </a:cubicBezTo>
                <a:cubicBezTo>
                  <a:pt x="520" y="1152"/>
                  <a:pt x="912" y="944"/>
                  <a:pt x="960" y="960"/>
                </a:cubicBezTo>
                <a:cubicBezTo>
                  <a:pt x="1008" y="976"/>
                  <a:pt x="808" y="1152"/>
                  <a:pt x="816" y="1200"/>
                </a:cubicBezTo>
                <a:cubicBezTo>
                  <a:pt x="824" y="1248"/>
                  <a:pt x="960" y="1216"/>
                  <a:pt x="1008" y="1248"/>
                </a:cubicBezTo>
                <a:cubicBezTo>
                  <a:pt x="1056" y="1280"/>
                  <a:pt x="1080" y="1336"/>
                  <a:pt x="1104" y="1392"/>
                </a:cubicBezTo>
              </a:path>
            </a:pathLst>
          </a:cu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40"/>
          <p:cNvSpPr>
            <a:spLocks noChangeArrowheads="1"/>
          </p:cNvSpPr>
          <p:nvPr/>
        </p:nvSpPr>
        <p:spPr bwMode="auto">
          <a:xfrm>
            <a:off x="63246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41"/>
          <p:cNvSpPr>
            <a:spLocks/>
          </p:cNvSpPr>
          <p:nvPr/>
        </p:nvSpPr>
        <p:spPr bwMode="auto">
          <a:xfrm>
            <a:off x="6477000" y="228600"/>
            <a:ext cx="685800" cy="12192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432" y="144"/>
              </a:cxn>
              <a:cxn ang="0">
                <a:pos x="96" y="384"/>
              </a:cxn>
              <a:cxn ang="0">
                <a:pos x="768" y="192"/>
              </a:cxn>
              <a:cxn ang="0">
                <a:pos x="48" y="672"/>
              </a:cxn>
              <a:cxn ang="0">
                <a:pos x="1056" y="384"/>
              </a:cxn>
              <a:cxn ang="0">
                <a:pos x="192" y="960"/>
              </a:cxn>
              <a:cxn ang="0">
                <a:pos x="1008" y="672"/>
              </a:cxn>
              <a:cxn ang="0">
                <a:pos x="528" y="1104"/>
              </a:cxn>
              <a:cxn ang="0">
                <a:pos x="960" y="960"/>
              </a:cxn>
              <a:cxn ang="0">
                <a:pos x="816" y="1200"/>
              </a:cxn>
              <a:cxn ang="0">
                <a:pos x="1008" y="1248"/>
              </a:cxn>
              <a:cxn ang="0">
                <a:pos x="1104" y="1392"/>
              </a:cxn>
            </a:cxnLst>
            <a:rect l="0" t="0" r="r" b="b"/>
            <a:pathLst>
              <a:path w="1104" h="1392">
                <a:moveTo>
                  <a:pt x="144" y="0"/>
                </a:moveTo>
                <a:cubicBezTo>
                  <a:pt x="120" y="60"/>
                  <a:pt x="96" y="120"/>
                  <a:pt x="144" y="144"/>
                </a:cubicBezTo>
                <a:cubicBezTo>
                  <a:pt x="192" y="168"/>
                  <a:pt x="440" y="104"/>
                  <a:pt x="432" y="144"/>
                </a:cubicBezTo>
                <a:cubicBezTo>
                  <a:pt x="424" y="184"/>
                  <a:pt x="40" y="376"/>
                  <a:pt x="96" y="384"/>
                </a:cubicBezTo>
                <a:cubicBezTo>
                  <a:pt x="152" y="392"/>
                  <a:pt x="776" y="144"/>
                  <a:pt x="768" y="192"/>
                </a:cubicBezTo>
                <a:cubicBezTo>
                  <a:pt x="760" y="240"/>
                  <a:pt x="0" y="640"/>
                  <a:pt x="48" y="672"/>
                </a:cubicBezTo>
                <a:cubicBezTo>
                  <a:pt x="96" y="704"/>
                  <a:pt x="1032" y="336"/>
                  <a:pt x="1056" y="384"/>
                </a:cubicBezTo>
                <a:cubicBezTo>
                  <a:pt x="1080" y="432"/>
                  <a:pt x="200" y="912"/>
                  <a:pt x="192" y="960"/>
                </a:cubicBezTo>
                <a:cubicBezTo>
                  <a:pt x="184" y="1008"/>
                  <a:pt x="952" y="648"/>
                  <a:pt x="1008" y="672"/>
                </a:cubicBezTo>
                <a:cubicBezTo>
                  <a:pt x="1064" y="696"/>
                  <a:pt x="536" y="1056"/>
                  <a:pt x="528" y="1104"/>
                </a:cubicBezTo>
                <a:cubicBezTo>
                  <a:pt x="520" y="1152"/>
                  <a:pt x="912" y="944"/>
                  <a:pt x="960" y="960"/>
                </a:cubicBezTo>
                <a:cubicBezTo>
                  <a:pt x="1008" y="976"/>
                  <a:pt x="808" y="1152"/>
                  <a:pt x="816" y="1200"/>
                </a:cubicBezTo>
                <a:cubicBezTo>
                  <a:pt x="824" y="1248"/>
                  <a:pt x="960" y="1216"/>
                  <a:pt x="1008" y="1248"/>
                </a:cubicBezTo>
                <a:cubicBezTo>
                  <a:pt x="1056" y="1280"/>
                  <a:pt x="1080" y="1336"/>
                  <a:pt x="1104" y="1392"/>
                </a:cubicBezTo>
              </a:path>
            </a:pathLst>
          </a:cu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Oval 42"/>
          <p:cNvSpPr>
            <a:spLocks noChangeArrowheads="1"/>
          </p:cNvSpPr>
          <p:nvPr/>
        </p:nvSpPr>
        <p:spPr bwMode="auto">
          <a:xfrm>
            <a:off x="7010400" y="2667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43"/>
          <p:cNvSpPr>
            <a:spLocks/>
          </p:cNvSpPr>
          <p:nvPr/>
        </p:nvSpPr>
        <p:spPr bwMode="auto">
          <a:xfrm>
            <a:off x="5943600" y="838200"/>
            <a:ext cx="685800" cy="12192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432" y="144"/>
              </a:cxn>
              <a:cxn ang="0">
                <a:pos x="96" y="384"/>
              </a:cxn>
              <a:cxn ang="0">
                <a:pos x="768" y="192"/>
              </a:cxn>
              <a:cxn ang="0">
                <a:pos x="48" y="672"/>
              </a:cxn>
              <a:cxn ang="0">
                <a:pos x="1056" y="384"/>
              </a:cxn>
              <a:cxn ang="0">
                <a:pos x="192" y="960"/>
              </a:cxn>
              <a:cxn ang="0">
                <a:pos x="1008" y="672"/>
              </a:cxn>
              <a:cxn ang="0">
                <a:pos x="528" y="1104"/>
              </a:cxn>
              <a:cxn ang="0">
                <a:pos x="960" y="960"/>
              </a:cxn>
              <a:cxn ang="0">
                <a:pos x="816" y="1200"/>
              </a:cxn>
              <a:cxn ang="0">
                <a:pos x="1008" y="1248"/>
              </a:cxn>
              <a:cxn ang="0">
                <a:pos x="1104" y="1392"/>
              </a:cxn>
            </a:cxnLst>
            <a:rect l="0" t="0" r="r" b="b"/>
            <a:pathLst>
              <a:path w="1104" h="1392">
                <a:moveTo>
                  <a:pt x="144" y="0"/>
                </a:moveTo>
                <a:cubicBezTo>
                  <a:pt x="120" y="60"/>
                  <a:pt x="96" y="120"/>
                  <a:pt x="144" y="144"/>
                </a:cubicBezTo>
                <a:cubicBezTo>
                  <a:pt x="192" y="168"/>
                  <a:pt x="440" y="104"/>
                  <a:pt x="432" y="144"/>
                </a:cubicBezTo>
                <a:cubicBezTo>
                  <a:pt x="424" y="184"/>
                  <a:pt x="40" y="376"/>
                  <a:pt x="96" y="384"/>
                </a:cubicBezTo>
                <a:cubicBezTo>
                  <a:pt x="152" y="392"/>
                  <a:pt x="776" y="144"/>
                  <a:pt x="768" y="192"/>
                </a:cubicBezTo>
                <a:cubicBezTo>
                  <a:pt x="760" y="240"/>
                  <a:pt x="0" y="640"/>
                  <a:pt x="48" y="672"/>
                </a:cubicBezTo>
                <a:cubicBezTo>
                  <a:pt x="96" y="704"/>
                  <a:pt x="1032" y="336"/>
                  <a:pt x="1056" y="384"/>
                </a:cubicBezTo>
                <a:cubicBezTo>
                  <a:pt x="1080" y="432"/>
                  <a:pt x="200" y="912"/>
                  <a:pt x="192" y="960"/>
                </a:cubicBezTo>
                <a:cubicBezTo>
                  <a:pt x="184" y="1008"/>
                  <a:pt x="952" y="648"/>
                  <a:pt x="1008" y="672"/>
                </a:cubicBezTo>
                <a:cubicBezTo>
                  <a:pt x="1064" y="696"/>
                  <a:pt x="536" y="1056"/>
                  <a:pt x="528" y="1104"/>
                </a:cubicBezTo>
                <a:cubicBezTo>
                  <a:pt x="520" y="1152"/>
                  <a:pt x="912" y="944"/>
                  <a:pt x="960" y="960"/>
                </a:cubicBezTo>
                <a:cubicBezTo>
                  <a:pt x="1008" y="976"/>
                  <a:pt x="808" y="1152"/>
                  <a:pt x="816" y="1200"/>
                </a:cubicBezTo>
                <a:cubicBezTo>
                  <a:pt x="824" y="1248"/>
                  <a:pt x="960" y="1216"/>
                  <a:pt x="1008" y="1248"/>
                </a:cubicBezTo>
                <a:cubicBezTo>
                  <a:pt x="1056" y="1280"/>
                  <a:pt x="1080" y="1336"/>
                  <a:pt x="1104" y="1392"/>
                </a:cubicBezTo>
              </a:path>
            </a:pathLst>
          </a:cu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Oval 45"/>
          <p:cNvSpPr>
            <a:spLocks noChangeArrowheads="1"/>
          </p:cNvSpPr>
          <p:nvPr/>
        </p:nvSpPr>
        <p:spPr bwMode="auto">
          <a:xfrm>
            <a:off x="76200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9" name="Picture 18" descr="Container heated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5707063"/>
            <a:ext cx="863600" cy="1150937"/>
          </a:xfrm>
          <a:prstGeom prst="rect">
            <a:avLst/>
          </a:prstGeom>
          <a:noFill/>
        </p:spPr>
      </p:pic>
      <p:pic>
        <p:nvPicPr>
          <p:cNvPr id="70" name="Picture 2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5116513"/>
            <a:ext cx="1295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Freeform 48"/>
          <p:cNvSpPr>
            <a:spLocks/>
          </p:cNvSpPr>
          <p:nvPr/>
        </p:nvSpPr>
        <p:spPr bwMode="auto">
          <a:xfrm>
            <a:off x="1447800" y="5227217"/>
            <a:ext cx="889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48" y="96"/>
              </a:cxn>
              <a:cxn ang="0">
                <a:pos x="0" y="192"/>
              </a:cxn>
            </a:cxnLst>
            <a:rect l="0" t="0" r="r" b="b"/>
            <a:pathLst>
              <a:path w="56" h="192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56" y="72"/>
                  <a:pt x="48" y="96"/>
                </a:cubicBezTo>
                <a:cubicBezTo>
                  <a:pt x="40" y="120"/>
                  <a:pt x="20" y="156"/>
                  <a:pt x="0" y="192"/>
                </a:cubicBezTo>
              </a:path>
            </a:pathLst>
          </a:custGeom>
          <a:noFill/>
          <a:ln w="2540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Freeform 49"/>
          <p:cNvSpPr>
            <a:spLocks/>
          </p:cNvSpPr>
          <p:nvPr/>
        </p:nvSpPr>
        <p:spPr bwMode="auto">
          <a:xfrm>
            <a:off x="1600200" y="5151017"/>
            <a:ext cx="889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48" y="96"/>
              </a:cxn>
              <a:cxn ang="0">
                <a:pos x="0" y="192"/>
              </a:cxn>
            </a:cxnLst>
            <a:rect l="0" t="0" r="r" b="b"/>
            <a:pathLst>
              <a:path w="56" h="192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56" y="72"/>
                  <a:pt x="48" y="96"/>
                </a:cubicBezTo>
                <a:cubicBezTo>
                  <a:pt x="40" y="120"/>
                  <a:pt x="20" y="156"/>
                  <a:pt x="0" y="192"/>
                </a:cubicBezTo>
              </a:path>
            </a:pathLst>
          </a:custGeom>
          <a:noFill/>
          <a:ln w="2540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Freeform 50"/>
          <p:cNvSpPr>
            <a:spLocks/>
          </p:cNvSpPr>
          <p:nvPr/>
        </p:nvSpPr>
        <p:spPr bwMode="auto">
          <a:xfrm>
            <a:off x="1752600" y="5074817"/>
            <a:ext cx="1651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48" y="96"/>
              </a:cxn>
              <a:cxn ang="0">
                <a:pos x="0" y="192"/>
              </a:cxn>
            </a:cxnLst>
            <a:rect l="0" t="0" r="r" b="b"/>
            <a:pathLst>
              <a:path w="56" h="192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56" y="72"/>
                  <a:pt x="48" y="96"/>
                </a:cubicBezTo>
                <a:cubicBezTo>
                  <a:pt x="40" y="120"/>
                  <a:pt x="20" y="156"/>
                  <a:pt x="0" y="192"/>
                </a:cubicBezTo>
              </a:path>
            </a:pathLst>
          </a:custGeom>
          <a:noFill/>
          <a:ln w="2540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6616700" y="38100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3300"/>
                </a:solidFill>
                <a:latin typeface="Arial" charset="0"/>
              </a:rPr>
              <a:t>Existence of photons</a:t>
            </a:r>
          </a:p>
        </p:txBody>
      </p:sp>
      <p:grpSp>
        <p:nvGrpSpPr>
          <p:cNvPr id="75" name="Group 46"/>
          <p:cNvGrpSpPr>
            <a:grpSpLocks/>
          </p:cNvGrpSpPr>
          <p:nvPr/>
        </p:nvGrpSpPr>
        <p:grpSpPr bwMode="auto">
          <a:xfrm>
            <a:off x="6635750" y="4270375"/>
            <a:ext cx="1905000" cy="574675"/>
            <a:chOff x="4320" y="2784"/>
            <a:chExt cx="1200" cy="362"/>
          </a:xfrm>
        </p:grpSpPr>
        <p:sp>
          <p:nvSpPr>
            <p:cNvPr id="76" name="Rectangle 25"/>
            <p:cNvSpPr>
              <a:spLocks noChangeArrowheads="1"/>
            </p:cNvSpPr>
            <p:nvPr/>
          </p:nvSpPr>
          <p:spPr bwMode="auto">
            <a:xfrm>
              <a:off x="4320" y="2784"/>
              <a:ext cx="1200" cy="3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7" name="Object 24"/>
            <p:cNvGraphicFramePr>
              <a:graphicFrameLocks noChangeAspect="1"/>
            </p:cNvGraphicFramePr>
            <p:nvPr/>
          </p:nvGraphicFramePr>
          <p:xfrm>
            <a:off x="4416" y="2784"/>
            <a:ext cx="1008" cy="362"/>
          </p:xfrm>
          <a:graphic>
            <a:graphicData uri="http://schemas.openxmlformats.org/presentationml/2006/ole">
              <p:oleObj spid="_x0000_s1048" name="Equation" r:id="rId9" imgW="495000" imgH="177480" progId="Equation.DSMT4">
                <p:embed/>
              </p:oleObj>
            </a:graphicData>
          </a:graphic>
        </p:graphicFrame>
      </p:grpSp>
      <p:sp>
        <p:nvSpPr>
          <p:cNvPr id="78" name="Line 26"/>
          <p:cNvSpPr>
            <a:spLocks noChangeShapeType="1"/>
          </p:cNvSpPr>
          <p:nvPr/>
        </p:nvSpPr>
        <p:spPr bwMode="auto">
          <a:xfrm flipH="1" flipV="1">
            <a:off x="7004050" y="4727575"/>
            <a:ext cx="127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6483350" y="5791200"/>
            <a:ext cx="249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Arial" charset="0"/>
              </a:rPr>
              <a:t>Energy of the quantum</a:t>
            </a:r>
          </a:p>
        </p:txBody>
      </p:sp>
      <p:sp>
        <p:nvSpPr>
          <p:cNvPr id="80" name="Line 28"/>
          <p:cNvSpPr>
            <a:spLocks noChangeShapeType="1"/>
          </p:cNvSpPr>
          <p:nvPr/>
        </p:nvSpPr>
        <p:spPr bwMode="auto">
          <a:xfrm>
            <a:off x="7778750" y="472757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Text Box 29"/>
          <p:cNvSpPr txBox="1">
            <a:spLocks noChangeArrowheads="1"/>
          </p:cNvSpPr>
          <p:nvPr/>
        </p:nvSpPr>
        <p:spPr bwMode="auto">
          <a:xfrm>
            <a:off x="7016750" y="5486400"/>
            <a:ext cx="20383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Arial" charset="0"/>
              </a:rPr>
              <a:t>Planck’s const</a:t>
            </a:r>
            <a:r>
              <a:rPr lang="en-US" sz="1800" dirty="0" smtClean="0">
                <a:latin typeface="Arial" charset="0"/>
              </a:rPr>
              <a:t>./2</a:t>
            </a:r>
            <a:r>
              <a:rPr lang="en-US" dirty="0" smtClean="0">
                <a:latin typeface="Arial" charset="0"/>
                <a:sym typeface="Symbol"/>
              </a:rPr>
              <a:t></a:t>
            </a:r>
            <a:endParaRPr lang="en-US" sz="1800" dirty="0">
              <a:latin typeface="Arial" charset="0"/>
            </a:endParaRPr>
          </a:p>
        </p:txBody>
      </p:sp>
      <p:sp>
        <p:nvSpPr>
          <p:cNvPr id="82" name="Line 31"/>
          <p:cNvSpPr>
            <a:spLocks noChangeShapeType="1"/>
          </p:cNvSpPr>
          <p:nvPr/>
        </p:nvSpPr>
        <p:spPr bwMode="auto">
          <a:xfrm>
            <a:off x="8083550" y="47275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Text Box 32"/>
          <p:cNvSpPr txBox="1">
            <a:spLocks noChangeArrowheads="1"/>
          </p:cNvSpPr>
          <p:nvPr/>
        </p:nvSpPr>
        <p:spPr bwMode="auto">
          <a:xfrm>
            <a:off x="7810931" y="4999528"/>
            <a:ext cx="131318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Arial" charset="0"/>
              </a:rPr>
              <a:t>2</a:t>
            </a:r>
            <a:r>
              <a:rPr lang="en-US" sz="1800" dirty="0" smtClean="0">
                <a:latin typeface="Arial" charset="0"/>
                <a:sym typeface="Symbol"/>
              </a:rPr>
              <a:t> </a:t>
            </a:r>
            <a:r>
              <a:rPr lang="en-US" sz="1600" dirty="0" smtClean="0">
                <a:latin typeface="Arial" charset="0"/>
                <a:sym typeface="Symbol"/>
              </a:rPr>
              <a:t>with </a:t>
            </a:r>
          </a:p>
          <a:p>
            <a:r>
              <a:rPr lang="en-US" sz="1600" dirty="0" smtClean="0">
                <a:latin typeface="Arial" charset="0"/>
                <a:sym typeface="Symbol"/>
              </a:rPr>
              <a:t>=</a:t>
            </a:r>
            <a:r>
              <a:rPr lang="en-US" sz="1600" dirty="0" smtClean="0">
                <a:latin typeface="Arial" charset="0"/>
              </a:rPr>
              <a:t>frequency</a:t>
            </a:r>
            <a:endParaRPr lang="en-US" sz="1600" dirty="0"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13122" y="2668434"/>
            <a:ext cx="2579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Einstein Nobel prize 1921</a:t>
            </a:r>
            <a:endParaRPr lang="en-US" dirty="0"/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2286000" y="5029200"/>
            <a:ext cx="434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Our goal: </a:t>
            </a:r>
            <a:r>
              <a:rPr lang="en-US" sz="1600" dirty="0" smtClean="0">
                <a:latin typeface="Comic Sans MS" pitchFamily="66" charset="0"/>
              </a:rPr>
              <a:t>Using photon interpretation to</a:t>
            </a:r>
          </a:p>
          <a:p>
            <a:r>
              <a:rPr lang="en-US" sz="1600" dirty="0" smtClean="0">
                <a:latin typeface="Comic Sans MS" pitchFamily="66" charset="0"/>
              </a:rPr>
              <a:t>                   understand </a:t>
            </a:r>
            <a:endParaRPr lang="en-US" sz="1600" dirty="0">
              <a:latin typeface="Comic Sans MS" pitchFamily="66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rot="10800000">
            <a:off x="2057400" y="55626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2743200" y="5715000"/>
          <a:ext cx="777875" cy="327025"/>
        </p:xfrm>
        <a:graphic>
          <a:graphicData uri="http://schemas.openxmlformats.org/presentationml/2006/ole">
            <p:oleObj spid="_x0000_s1049" name="Equation" r:id="rId10" imgW="482400" imgH="203040" progId="Equation.DSMT4">
              <p:embed/>
            </p:oleObj>
          </a:graphicData>
        </a:graphic>
      </p:graphicFrame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2667000" y="6096000"/>
            <a:ext cx="586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Energy per unit volume </a:t>
            </a:r>
          </a:p>
          <a:p>
            <a:r>
              <a:rPr lang="en-US" sz="1600" dirty="0" smtClean="0">
                <a:latin typeface="Comic Sans MS" pitchFamily="66" charset="0"/>
              </a:rPr>
              <a:t>of the radiation emitted  in the frequency range [</a:t>
            </a:r>
            <a:r>
              <a:rPr lang="en-US" sz="1600" dirty="0" smtClean="0">
                <a:latin typeface="Comic Sans MS" pitchFamily="66" charset="0"/>
                <a:sym typeface="Symbol"/>
              </a:rPr>
              <a:t>, +d</a:t>
            </a:r>
            <a:r>
              <a:rPr lang="en-US" sz="1600" dirty="0" smtClean="0">
                <a:latin typeface="Comic Sans MS" pitchFamily="66" charset="0"/>
              </a:rPr>
              <a:t>]</a:t>
            </a:r>
            <a:endParaRPr lang="en-US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2917 0.31111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25833 -0.4333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4584 0.11111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25417 -0.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 L 0.0625 0.2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1875 -0.2833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1"/>
      <p:bldP spid="33" grpId="0"/>
      <p:bldP spid="35" grpId="0"/>
      <p:bldP spid="44" grpId="0" animBg="1"/>
      <p:bldP spid="55" grpId="0" animBg="1"/>
      <p:bldP spid="59" grpId="0"/>
      <p:bldP spid="60" grpId="0" animBg="1"/>
      <p:bldP spid="62" grpId="0" animBg="1"/>
      <p:bldP spid="63" grpId="0" animBg="1"/>
      <p:bldP spid="63" grpId="1" animBg="1"/>
      <p:bldP spid="63" grpId="2" animBg="1"/>
      <p:bldP spid="64" grpId="0" animBg="1"/>
      <p:bldP spid="64" grpId="1" animBg="1"/>
      <p:bldP spid="65" grpId="0" animBg="1"/>
      <p:bldP spid="65" grpId="1" animBg="1"/>
      <p:bldP spid="65" grpId="2" animBg="1"/>
      <p:bldP spid="66" grpId="0" animBg="1"/>
      <p:bldP spid="66" grpId="1" animBg="1"/>
      <p:bldP spid="67" grpId="0" animBg="1"/>
      <p:bldP spid="67" grpId="1" animBg="1"/>
      <p:bldP spid="67" grpId="2" animBg="1"/>
      <p:bldP spid="68" grpId="0" animBg="1"/>
      <p:bldP spid="68" grpId="1" animBg="1"/>
      <p:bldP spid="71" grpId="1" animBg="1"/>
      <p:bldP spid="72" grpId="1" animBg="1"/>
      <p:bldP spid="73" grpId="1" animBg="1"/>
      <p:bldP spid="74" grpId="0"/>
      <p:bldP spid="78" grpId="0" animBg="1"/>
      <p:bldP spid="79" grpId="0"/>
      <p:bldP spid="80" grpId="0" animBg="1"/>
      <p:bldP spid="81" grpId="0"/>
      <p:bldP spid="82" grpId="0" animBg="1"/>
      <p:bldP spid="83" grpId="0"/>
      <p:bldP spid="84" grpId="0"/>
      <p:bldP spid="85" grpId="0"/>
      <p:bldP spid="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14"/>
          <p:cNvSpPr>
            <a:spLocks noChangeArrowheads="1"/>
          </p:cNvSpPr>
          <p:nvPr/>
        </p:nvSpPr>
        <p:spPr bwMode="auto">
          <a:xfrm>
            <a:off x="3581400" y="5867400"/>
            <a:ext cx="2286000" cy="1066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304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From density of states in k-space to density of states in energy or frequency space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28600" y="1143000"/>
          <a:ext cx="2968625" cy="836613"/>
        </p:xfrm>
        <a:graphic>
          <a:graphicData uri="http://schemas.openxmlformats.org/presentationml/2006/ole">
            <p:oleObj spid="_x0000_s30722" name="Equation" r:id="rId4" imgW="1676160" imgH="46980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52800" y="1307068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With dispersion relation, here for photons</a:t>
            </a:r>
          </a:p>
        </p:txBody>
      </p:sp>
      <p:sp>
        <p:nvSpPr>
          <p:cNvPr id="5" name="AutoShape 61"/>
          <p:cNvSpPr>
            <a:spLocks noChangeArrowheads="1"/>
          </p:cNvSpPr>
          <p:nvPr/>
        </p:nvSpPr>
        <p:spPr bwMode="auto">
          <a:xfrm>
            <a:off x="1752600" y="2286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28600" y="2209800"/>
          <a:ext cx="1211263" cy="365125"/>
        </p:xfrm>
        <a:graphic>
          <a:graphicData uri="http://schemas.openxmlformats.org/presentationml/2006/ole">
            <p:oleObj spid="_x0000_s30723" name="Equation" r:id="rId5" imgW="672840" imgH="20304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733800" y="2057400"/>
          <a:ext cx="1028700" cy="708025"/>
        </p:xfrm>
        <a:graphic>
          <a:graphicData uri="http://schemas.openxmlformats.org/presentationml/2006/ole">
            <p:oleObj spid="_x0000_s30724" name="Equation" r:id="rId6" imgW="571320" imgH="39348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133600" y="2057400"/>
          <a:ext cx="730250" cy="708025"/>
        </p:xfrm>
        <a:graphic>
          <a:graphicData uri="http://schemas.openxmlformats.org/presentationml/2006/ole">
            <p:oleObj spid="_x0000_s30725" name="Equation" r:id="rId7" imgW="406080" imgH="3934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242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28956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Simple substitution yields</a:t>
            </a: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3276600" y="2634868"/>
          <a:ext cx="3621087" cy="927100"/>
        </p:xfrm>
        <a:graphic>
          <a:graphicData uri="http://schemas.openxmlformats.org/presentationml/2006/ole">
            <p:oleObj spid="_x0000_s30727" name="Equation" r:id="rId8" imgW="2044440" imgH="52056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3657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However, k-space not always isotropic</a:t>
            </a:r>
          </a:p>
        </p:txBody>
      </p:sp>
      <p:sp>
        <p:nvSpPr>
          <p:cNvPr id="14" name="AutoShape 61"/>
          <p:cNvSpPr>
            <a:spLocks noChangeArrowheads="1"/>
          </p:cNvSpPr>
          <p:nvPr/>
        </p:nvSpPr>
        <p:spPr bwMode="auto">
          <a:xfrm>
            <a:off x="4419600" y="3733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76800" y="3657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more general approach </a:t>
            </a:r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228600" y="4343400"/>
          <a:ext cx="2540000" cy="633413"/>
        </p:xfrm>
        <a:graphic>
          <a:graphicData uri="http://schemas.openxmlformats.org/presentationml/2006/ole">
            <p:oleObj spid="_x0000_s30728" name="Equation" r:id="rId9" imgW="1434960" imgH="35532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819400" y="4343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Property: when integrating over [, +d ] we obtain the number of states in  this interval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5105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Here </a:t>
            </a:r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990600" y="5113866"/>
          <a:ext cx="1211263" cy="365125"/>
        </p:xfrm>
        <a:graphic>
          <a:graphicData uri="http://schemas.openxmlformats.org/presentationml/2006/ole">
            <p:oleObj spid="_x0000_s30729" name="Equation" r:id="rId10" imgW="672840" imgH="203040" progId="Equation.DSMT4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76200" y="5486400"/>
          <a:ext cx="2540000" cy="633413"/>
        </p:xfrm>
        <a:graphic>
          <a:graphicData uri="http://schemas.openxmlformats.org/presentationml/2006/ole">
            <p:oleObj spid="_x0000_s30730" name="Equation" r:id="rId11" imgW="1434960" imgH="355320" progId="Equation.DSMT4">
              <p:embed/>
            </p:oleObj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2590800" y="5334000"/>
          <a:ext cx="3257550" cy="838200"/>
        </p:xfrm>
        <a:graphic>
          <a:graphicData uri="http://schemas.openxmlformats.org/presentationml/2006/ole">
            <p:oleObj spid="_x0000_s30731" name="Equation" r:id="rId12" imgW="1841400" imgH="469800" progId="Equation.DSMT4">
              <p:embed/>
            </p:oleObj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5867400" y="5334000"/>
          <a:ext cx="3348037" cy="836613"/>
        </p:xfrm>
        <a:graphic>
          <a:graphicData uri="http://schemas.openxmlformats.org/presentationml/2006/ole">
            <p:oleObj spid="_x0000_s30732" name="Equation" r:id="rId13" imgW="1892160" imgH="469800" progId="Equation.DSMT4">
              <p:embed/>
            </p:oleObj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3856038" y="6019800"/>
          <a:ext cx="1760410" cy="838200"/>
        </p:xfrm>
        <a:graphic>
          <a:graphicData uri="http://schemas.openxmlformats.org/presentationml/2006/ole">
            <p:oleObj spid="_x0000_s30733" name="Equation" r:id="rId14" imgW="104112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" grpId="0"/>
      <p:bldP spid="4" grpId="0"/>
      <p:bldP spid="5" grpId="0" animBg="1"/>
      <p:bldP spid="10" grpId="0"/>
      <p:bldP spid="11" grpId="0"/>
      <p:bldP spid="13" grpId="0"/>
      <p:bldP spid="14" grpId="0" animBg="1"/>
      <p:bldP spid="15" grpId="0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0" name="Object 42"/>
          <p:cNvGraphicFramePr>
            <a:graphicFrameLocks noChangeAspect="1"/>
          </p:cNvGraphicFramePr>
          <p:nvPr/>
        </p:nvGraphicFramePr>
        <p:xfrm>
          <a:off x="3505200" y="2617788"/>
          <a:ext cx="4214812" cy="719137"/>
        </p:xfrm>
        <a:graphic>
          <a:graphicData uri="http://schemas.openxmlformats.org/presentationml/2006/ole">
            <p:oleObj spid="_x0000_s2090" name="Equation" r:id="rId4" imgW="2616120" imgH="444240" progId="Equation.DSMT4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5400000" flipH="1" flipV="1">
            <a:off x="3467100" y="3390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1897289"/>
            <a:ext cx="42691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s=1,2 takes into account the two linear independent polarizations</a:t>
            </a:r>
            <a:endParaRPr lang="en-US" sz="12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0" y="381000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Standing EM waves = modes characterized by wave vector </a:t>
            </a:r>
            <a:r>
              <a:rPr lang="en-US" sz="2000" u="sng" dirty="0" smtClean="0">
                <a:latin typeface="Comic Sans MS" pitchFamily="66" charset="0"/>
              </a:rPr>
              <a:t>k</a:t>
            </a:r>
          </a:p>
        </p:txBody>
      </p:sp>
      <p:pic>
        <p:nvPicPr>
          <p:cNvPr id="25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52400"/>
            <a:ext cx="1295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Arrow Connector 30"/>
          <p:cNvCxnSpPr/>
          <p:nvPr/>
        </p:nvCxnSpPr>
        <p:spPr>
          <a:xfrm rot="10800000" flipV="1">
            <a:off x="1219200" y="6858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191000" y="838200"/>
            <a:ext cx="2779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of plane wave solutions 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88" name="Object 40"/>
          <p:cNvGraphicFramePr>
            <a:graphicFrameLocks noChangeAspect="1"/>
          </p:cNvGraphicFramePr>
          <p:nvPr/>
        </p:nvGraphicFramePr>
        <p:xfrm>
          <a:off x="6781800" y="838200"/>
          <a:ext cx="635000" cy="328613"/>
        </p:xfrm>
        <a:graphic>
          <a:graphicData uri="http://schemas.openxmlformats.org/presentationml/2006/ole">
            <p:oleObj spid="_x0000_s2088" name="Equation" r:id="rId6" imgW="393480" imgH="203040" progId="Equation.DSMT4">
              <p:embed/>
            </p:oleObj>
          </a:graphicData>
        </a:graphic>
      </p:graphicFrame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1524000" y="1143000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Each mode can be occupied with a certain # </a:t>
            </a:r>
            <a:r>
              <a:rPr lang="en-US" sz="2000" dirty="0" err="1" smtClean="0">
                <a:latin typeface="Comic Sans MS" pitchFamily="66" charset="0"/>
              </a:rPr>
              <a:t>n</a:t>
            </a:r>
            <a:r>
              <a:rPr lang="en-US" sz="2000" u="sng" baseline="-25000" dirty="0" err="1" smtClean="0">
                <a:latin typeface="Comic Sans MS" pitchFamily="66" charset="0"/>
              </a:rPr>
              <a:t>k</a:t>
            </a:r>
            <a:r>
              <a:rPr lang="en-US" sz="2000" baseline="-25000" dirty="0" err="1" smtClean="0">
                <a:latin typeface="Comic Sans MS" pitchFamily="66" charset="0"/>
              </a:rPr>
              <a:t>,s</a:t>
            </a:r>
            <a:r>
              <a:rPr lang="en-US" sz="2000" dirty="0" smtClean="0">
                <a:latin typeface="Comic Sans MS" pitchFamily="66" charset="0"/>
              </a:rPr>
              <a:t> of photons</a:t>
            </a:r>
            <a:endParaRPr lang="en-US" sz="2000" u="sng" dirty="0" smtClean="0"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5400000" flipH="1" flipV="1">
            <a:off x="496094" y="2018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28600" y="1535668"/>
            <a:ext cx="6389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n</a:t>
            </a:r>
            <a:r>
              <a:rPr lang="en-US" u="sng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k</a:t>
            </a:r>
            <a:r>
              <a:rPr lang="en-US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,s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of photons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 classical amplitude of the standing wave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09600" y="21336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8600" y="2286000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With this and the individual photon energies </a:t>
            </a:r>
            <a:endParaRPr lang="en-US" sz="2000" u="sng" dirty="0" smtClean="0">
              <a:latin typeface="Comic Sans MS" pitchFamily="66" charset="0"/>
            </a:endParaRPr>
          </a:p>
        </p:txBody>
      </p:sp>
      <p:graphicFrame>
        <p:nvGraphicFramePr>
          <p:cNvPr id="2089" name="Object 41"/>
          <p:cNvGraphicFramePr>
            <a:graphicFrameLocks noChangeAspect="1"/>
          </p:cNvGraphicFramePr>
          <p:nvPr/>
        </p:nvGraphicFramePr>
        <p:xfrm>
          <a:off x="5638800" y="2286000"/>
          <a:ext cx="552450" cy="390525"/>
        </p:xfrm>
        <a:graphic>
          <a:graphicData uri="http://schemas.openxmlformats.org/presentationml/2006/ole">
            <p:oleObj spid="_x0000_s2089" name="Equation" r:id="rId7" imgW="342720" imgH="241200" progId="Equation.DSMT4">
              <p:embed/>
            </p:oleObj>
          </a:graphicData>
        </a:graphic>
      </p:graphicFrame>
      <p:sp>
        <p:nvSpPr>
          <p:cNvPr id="15" name="AutoShape 61"/>
          <p:cNvSpPr>
            <a:spLocks noChangeArrowheads="1"/>
          </p:cNvSpPr>
          <p:nvPr/>
        </p:nvSpPr>
        <p:spPr bwMode="auto">
          <a:xfrm>
            <a:off x="6400800" y="2362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46356" y="27432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Total energy in the cavity</a:t>
            </a:r>
            <a:endParaRPr lang="en-US" sz="2000" u="sng" dirty="0" smtClean="0">
              <a:latin typeface="Comic Sans MS" pitchFamily="66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733800" y="3657600"/>
            <a:ext cx="541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733800" y="3374090"/>
            <a:ext cx="5410201" cy="359710"/>
            <a:chOff x="3733800" y="3361678"/>
            <a:chExt cx="5410201" cy="359710"/>
          </a:xfrm>
        </p:grpSpPr>
        <p:graphicFrame>
          <p:nvGraphicFramePr>
            <p:cNvPr id="2091" name="Object 43"/>
            <p:cNvGraphicFramePr>
              <a:graphicFrameLocks noChangeAspect="1"/>
            </p:cNvGraphicFramePr>
            <p:nvPr/>
          </p:nvGraphicFramePr>
          <p:xfrm>
            <a:off x="8305801" y="3361678"/>
            <a:ext cx="838200" cy="343229"/>
          </p:xfrm>
          <a:graphic>
            <a:graphicData uri="http://schemas.openxmlformats.org/presentationml/2006/ole">
              <p:oleObj spid="_x0000_s2091" name="Equation" r:id="rId8" imgW="685800" imgH="279360" progId="Equation.DSMT4">
                <p:embed/>
              </p:oleObj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3733800" y="3429000"/>
              <a:ext cx="51054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 smtClean="0"/>
                <a:t>Index of a particular microstate characterized by the occupation #s  </a:t>
              </a:r>
              <a:endParaRPr lang="en-US" sz="1300" dirty="0"/>
            </a:p>
          </p:txBody>
        </p:sp>
      </p:grpSp>
      <p:sp>
        <p:nvSpPr>
          <p:cNvPr id="26" name="AutoShape 61"/>
          <p:cNvSpPr>
            <a:spLocks noChangeArrowheads="1"/>
          </p:cNvSpPr>
          <p:nvPr/>
        </p:nvSpPr>
        <p:spPr bwMode="auto">
          <a:xfrm>
            <a:off x="304800" y="3886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92" name="Object 44"/>
          <p:cNvGraphicFramePr>
            <a:graphicFrameLocks noChangeAspect="1"/>
          </p:cNvGraphicFramePr>
          <p:nvPr/>
        </p:nvGraphicFramePr>
        <p:xfrm>
          <a:off x="762000" y="3795946"/>
          <a:ext cx="1963737" cy="574675"/>
        </p:xfrm>
        <a:graphic>
          <a:graphicData uri="http://schemas.openxmlformats.org/presentationml/2006/ole">
            <p:oleObj spid="_x0000_s2092" name="Equation" r:id="rId9" imgW="1218960" imgH="355320" progId="Equation.DSMT4">
              <p:embed/>
            </p:oleObj>
          </a:graphicData>
        </a:graphic>
      </p:graphicFrame>
      <p:sp>
        <p:nvSpPr>
          <p:cNvPr id="27" name="Rectangle 26"/>
          <p:cNvSpPr/>
          <p:nvPr/>
        </p:nvSpPr>
        <p:spPr>
          <a:xfrm>
            <a:off x="2971800" y="3810000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8" name="Object 40"/>
          <p:cNvGraphicFramePr>
            <a:graphicFrameLocks noChangeAspect="1"/>
          </p:cNvGraphicFramePr>
          <p:nvPr/>
        </p:nvGraphicFramePr>
        <p:xfrm>
          <a:off x="3643546" y="3769312"/>
          <a:ext cx="1085850" cy="411162"/>
        </p:xfrm>
        <a:graphic>
          <a:graphicData uri="http://schemas.openxmlformats.org/presentationml/2006/ole">
            <p:oleObj spid="_x0000_s2093" name="Equation" r:id="rId10" imgW="672840" imgH="253800" progId="Equation.DSMT4">
              <p:embed/>
            </p:oleObj>
          </a:graphicData>
        </a:graphic>
      </p:graphicFrame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04800" y="447669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Let’s first take advantage of the fact that we know the Bose-Einstein distribution function already</a:t>
            </a:r>
            <a:endParaRPr lang="en-US" sz="2000" u="sng" dirty="0" smtClean="0">
              <a:latin typeface="Comic Sans MS" pitchFamily="66" charset="0"/>
            </a:endParaRPr>
          </a:p>
        </p:txBody>
      </p:sp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381000" y="5410200"/>
          <a:ext cx="2700338" cy="595313"/>
        </p:xfrm>
        <a:graphic>
          <a:graphicData uri="http://schemas.openxmlformats.org/presentationml/2006/ole">
            <p:oleObj spid="_x0000_s2094" name="Equation" r:id="rId11" imgW="1676160" imgH="368280" progId="Equation.DSMT4">
              <p:embed/>
            </p:oleObj>
          </a:graphicData>
        </a:graphic>
      </p:graphicFrame>
      <p:graphicFrame>
        <p:nvGraphicFramePr>
          <p:cNvPr id="2095" name="Object 47"/>
          <p:cNvGraphicFramePr>
            <a:graphicFrameLocks noChangeAspect="1"/>
          </p:cNvGraphicFramePr>
          <p:nvPr/>
        </p:nvGraphicFramePr>
        <p:xfrm>
          <a:off x="3200400" y="5257800"/>
          <a:ext cx="1841500" cy="738187"/>
        </p:xfrm>
        <a:graphic>
          <a:graphicData uri="http://schemas.openxmlformats.org/presentationml/2006/ole">
            <p:oleObj spid="_x0000_s2095" name="Equation" r:id="rId12" imgW="11430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34" grpId="0"/>
      <p:bldP spid="35" grpId="0"/>
      <p:bldP spid="48" grpId="0"/>
      <p:bldP spid="13" grpId="0"/>
      <p:bldP spid="15" grpId="0" animBg="1"/>
      <p:bldP spid="16" grpId="0"/>
      <p:bldP spid="26" grpId="0" animBg="1"/>
      <p:bldP spid="27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Callout 23"/>
          <p:cNvSpPr/>
          <p:nvPr/>
        </p:nvSpPr>
        <p:spPr>
          <a:xfrm>
            <a:off x="1905000" y="1676400"/>
            <a:ext cx="2133600" cy="762000"/>
          </a:xfrm>
          <a:prstGeom prst="wedgeEllipseCallout">
            <a:avLst>
              <a:gd name="adj1" fmla="val -42969"/>
              <a:gd name="adj2" fmla="val -101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3362444" y="304800"/>
            <a:ext cx="25811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Energy fluctuations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81000" y="228600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derive the same result with the partition function of the canonical ensemble</a:t>
            </a:r>
            <a:endParaRPr lang="en-US" u="sng" dirty="0" smtClean="0"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2400" y="3048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1981200" y="1828800"/>
          <a:ext cx="1963738" cy="574675"/>
        </p:xfrm>
        <a:graphic>
          <a:graphicData uri="http://schemas.openxmlformats.org/presentationml/2006/ole">
            <p:oleObj spid="_x0000_s6162" name="Equation" r:id="rId4" imgW="1218960" imgH="355320" progId="Equation.DSMT4">
              <p:embed/>
            </p:oleObj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609600" y="914400"/>
          <a:ext cx="1416576" cy="609600"/>
        </p:xfrm>
        <a:graphic>
          <a:graphicData uri="http://schemas.openxmlformats.org/presentationml/2006/ole">
            <p:oleObj spid="_x0000_s6163" name="Equation" r:id="rId5" imgW="799920" imgH="342720" progId="Equation.DSMT4">
              <p:embed/>
            </p:oleObj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1905000" y="762000"/>
          <a:ext cx="2138362" cy="812800"/>
        </p:xfrm>
        <a:graphic>
          <a:graphicData uri="http://schemas.openxmlformats.org/presentationml/2006/ole">
            <p:oleObj spid="_x0000_s6164" name="Equation" r:id="rId6" imgW="1206360" imgH="457200" progId="Equation.DSMT4">
              <p:embed/>
            </p:oleObj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3895725" y="904875"/>
          <a:ext cx="2881313" cy="677863"/>
        </p:xfrm>
        <a:graphic>
          <a:graphicData uri="http://schemas.openxmlformats.org/presentationml/2006/ole">
            <p:oleObj spid="_x0000_s6166" name="Equation" r:id="rId7" imgW="1625400" imgH="380880" progId="Equation.DSMT4">
              <p:embed/>
            </p:oleObj>
          </a:graphicData>
        </a:graphic>
      </p:graphicFrame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873125" y="2514600"/>
          <a:ext cx="7294563" cy="814388"/>
        </p:xfrm>
        <a:graphic>
          <a:graphicData uri="http://schemas.openxmlformats.org/presentationml/2006/ole">
            <p:oleObj spid="_x0000_s6167" name="Equation" r:id="rId8" imgW="4114800" imgH="457200" progId="Equation.DSMT4">
              <p:embed/>
            </p:oleObj>
          </a:graphicData>
        </a:graphic>
      </p:graphicFrame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457200" y="3810000"/>
          <a:ext cx="3775076" cy="744538"/>
        </p:xfrm>
        <a:graphic>
          <a:graphicData uri="http://schemas.openxmlformats.org/presentationml/2006/ole">
            <p:oleObj spid="_x0000_s6168" name="Equation" r:id="rId9" imgW="2133360" imgH="419040" progId="Equation.DSMT4">
              <p:embed/>
            </p:oleObj>
          </a:graphicData>
        </a:graphic>
      </p:graphicFrame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1000" y="4800600"/>
            <a:ext cx="449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Of course consistent with U=F+TS </a:t>
            </a:r>
            <a:endParaRPr lang="en-US" u="sng" dirty="0" smtClean="0">
              <a:latin typeface="Comic Sans MS" pitchFamily="66" charset="0"/>
            </a:endParaRPr>
          </a:p>
        </p:txBody>
      </p:sp>
      <p:sp>
        <p:nvSpPr>
          <p:cNvPr id="30" name="AutoShape 61"/>
          <p:cNvSpPr>
            <a:spLocks noChangeArrowheads="1"/>
          </p:cNvSpPr>
          <p:nvPr/>
        </p:nvSpPr>
        <p:spPr bwMode="auto">
          <a:xfrm>
            <a:off x="4419600" y="4114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4883150" y="3657600"/>
          <a:ext cx="3956050" cy="1173163"/>
        </p:xfrm>
        <a:graphic>
          <a:graphicData uri="http://schemas.openxmlformats.org/presentationml/2006/ole">
            <p:oleObj spid="_x0000_s6169" name="Equation" r:id="rId10" imgW="2234880" imgH="660240" progId="Equation.DSMT4">
              <p:embed/>
            </p:oleObj>
          </a:graphicData>
        </a:graphic>
      </p:graphicFrame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81000" y="35052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u="sng" dirty="0" smtClean="0">
              <a:latin typeface="Comic Sans MS" pitchFamily="66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267200" y="4572000"/>
            <a:ext cx="4638675" cy="790575"/>
            <a:chOff x="457200" y="5257800"/>
            <a:chExt cx="4638675" cy="790575"/>
          </a:xfrm>
        </p:grpSpPr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57200" y="5486400"/>
              <a:ext cx="266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when using F=-</a:t>
              </a:r>
              <a:r>
                <a:rPr lang="en-US" dirty="0" err="1" smtClean="0">
                  <a:latin typeface="Comic Sans MS" pitchFamily="66" charset="0"/>
                </a:rPr>
                <a:t>k</a:t>
              </a:r>
              <a:r>
                <a:rPr lang="en-US" baseline="-25000" dirty="0" err="1" smtClean="0">
                  <a:latin typeface="Comic Sans MS" pitchFamily="66" charset="0"/>
                </a:rPr>
                <a:t>B</a:t>
              </a:r>
              <a:r>
                <a:rPr lang="en-US" dirty="0" err="1" smtClean="0">
                  <a:latin typeface="Comic Sans MS" pitchFamily="66" charset="0"/>
                </a:rPr>
                <a:t>T</a:t>
              </a:r>
              <a:r>
                <a:rPr lang="en-US" dirty="0" smtClean="0">
                  <a:latin typeface="Comic Sans MS" pitchFamily="66" charset="0"/>
                </a:rPr>
                <a:t> </a:t>
              </a:r>
              <a:r>
                <a:rPr lang="en-US" dirty="0" err="1" smtClean="0">
                  <a:latin typeface="Comic Sans MS" pitchFamily="66" charset="0"/>
                </a:rPr>
                <a:t>lnZ</a:t>
              </a:r>
              <a:r>
                <a:rPr lang="en-US" dirty="0" smtClean="0">
                  <a:latin typeface="Comic Sans MS" pitchFamily="66" charset="0"/>
                </a:rPr>
                <a:t> </a:t>
              </a:r>
              <a:endParaRPr lang="en-US" u="sng" dirty="0" smtClean="0">
                <a:latin typeface="Comic Sans MS" pitchFamily="66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48000" y="5477522"/>
              <a:ext cx="5597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and</a:t>
              </a:r>
              <a:endParaRPr lang="en-US" dirty="0"/>
            </a:p>
          </p:txBody>
        </p:sp>
        <p:graphicFrame>
          <p:nvGraphicFramePr>
            <p:cNvPr id="6170" name="Object 26"/>
            <p:cNvGraphicFramePr>
              <a:graphicFrameLocks noChangeAspect="1"/>
            </p:cNvGraphicFramePr>
            <p:nvPr/>
          </p:nvGraphicFramePr>
          <p:xfrm>
            <a:off x="3657600" y="5257800"/>
            <a:ext cx="1438275" cy="790575"/>
          </p:xfrm>
          <a:graphic>
            <a:graphicData uri="http://schemas.openxmlformats.org/presentationml/2006/ole">
              <p:oleObj spid="_x0000_s6170" name="Equation" r:id="rId11" imgW="812520" imgH="444240" progId="Equation.DSMT4">
                <p:embed/>
              </p:oleObj>
            </a:graphicData>
          </a:graphic>
        </p:graphicFrame>
      </p:grp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81000" y="52578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u="sng" dirty="0" smtClean="0">
              <a:latin typeface="Comic Sans MS" pitchFamily="66" charset="0"/>
            </a:endParaRPr>
          </a:p>
        </p:txBody>
      </p:sp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457200" y="5715000"/>
          <a:ext cx="3619500" cy="857250"/>
        </p:xfrm>
        <a:graphic>
          <a:graphicData uri="http://schemas.openxmlformats.org/presentationml/2006/ole">
            <p:oleObj spid="_x0000_s6171" name="Equation" r:id="rId12" imgW="2044440" imgH="482400" progId="Equation.DSMT4">
              <p:embed/>
            </p:oleObj>
          </a:graphicData>
        </a:graphic>
      </p:graphicFrame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4267200" y="5695950"/>
          <a:ext cx="2225675" cy="857250"/>
        </p:xfrm>
        <a:graphic>
          <a:graphicData uri="http://schemas.openxmlformats.org/presentationml/2006/ole">
            <p:oleObj spid="_x0000_s6172" name="Equation" r:id="rId13" imgW="1257120" imgH="482400" progId="Equation.DSMT4">
              <p:embed/>
            </p:oleObj>
          </a:graphicData>
        </a:graphic>
      </p:graphicFrame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6705600" y="5741634"/>
          <a:ext cx="2024062" cy="811213"/>
        </p:xfrm>
        <a:graphic>
          <a:graphicData uri="http://schemas.openxmlformats.org/presentationml/2006/ole">
            <p:oleObj spid="_x0000_s6173" name="Equation" r:id="rId14" imgW="1143000" imgH="457200" progId="Equation.DSMT4">
              <p:embed/>
            </p:oleObj>
          </a:graphicData>
        </a:graphic>
      </p:graphicFrame>
      <p:graphicFrame>
        <p:nvGraphicFramePr>
          <p:cNvPr id="6174" name="Object 30"/>
          <p:cNvGraphicFramePr>
            <a:graphicFrameLocks noChangeAspect="1"/>
          </p:cNvGraphicFramePr>
          <p:nvPr/>
        </p:nvGraphicFramePr>
        <p:xfrm>
          <a:off x="1066799" y="5197418"/>
          <a:ext cx="1002145" cy="533400"/>
        </p:xfrm>
        <a:graphic>
          <a:graphicData uri="http://schemas.openxmlformats.org/presentationml/2006/ole">
            <p:oleObj spid="_x0000_s6174" name="Equation" r:id="rId15" imgW="7873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9" grpId="0"/>
      <p:bldP spid="20" grpId="0" animBg="1"/>
      <p:bldP spid="29" grpId="0"/>
      <p:bldP spid="30" grpId="0" animBg="1"/>
      <p:bldP spid="32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015044" y="1084052"/>
            <a:ext cx="16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speed of light</a:t>
            </a:r>
            <a:endParaRPr lang="en-US" sz="1400" u="sng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Reveals:  light frequency is independent of the polarization state s  and the</a:t>
            </a:r>
          </a:p>
          <a:p>
            <a:r>
              <a:rPr lang="en-US" dirty="0" smtClean="0">
                <a:latin typeface="Comic Sans MS" pitchFamily="66" charset="0"/>
              </a:rPr>
              <a:t>               direction of propagation</a:t>
            </a:r>
            <a:endParaRPr lang="en-US" u="sng" dirty="0" smtClean="0">
              <a:latin typeface="Comic Sans MS" pitchFamily="66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" y="152400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dispersion relation for light propagating in vacuum reads:</a:t>
            </a:r>
            <a:endParaRPr lang="en-US" u="sng" dirty="0" smtClean="0">
              <a:latin typeface="Comic Sans MS" pitchFamily="66" charset="0"/>
            </a:endParaRPr>
          </a:p>
        </p:txBody>
      </p:sp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304800" y="609600"/>
          <a:ext cx="1096962" cy="433387"/>
        </p:xfrm>
        <a:graphic>
          <a:graphicData uri="http://schemas.openxmlformats.org/presentationml/2006/ole">
            <p:oleObj spid="_x0000_s7192" name="Equation" r:id="rId4" imgW="609480" imgH="241200" progId="Equation.DSMT4">
              <p:embed/>
            </p:oleObj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5400000" flipH="1" flipV="1">
            <a:off x="876300" y="1181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66800" y="13716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utoShape 61"/>
          <p:cNvSpPr>
            <a:spLocks noChangeArrowheads="1"/>
          </p:cNvSpPr>
          <p:nvPr/>
        </p:nvSpPr>
        <p:spPr bwMode="auto">
          <a:xfrm>
            <a:off x="381000" y="249015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25"/>
          <p:cNvGraphicFramePr>
            <a:graphicFrameLocks noChangeAspect="1"/>
          </p:cNvGraphicFramePr>
          <p:nvPr/>
        </p:nvGraphicFramePr>
        <p:xfrm>
          <a:off x="990600" y="2209800"/>
          <a:ext cx="6521450" cy="811213"/>
        </p:xfrm>
        <a:graphic>
          <a:graphicData uri="http://schemas.openxmlformats.org/presentationml/2006/ole">
            <p:oleObj spid="_x0000_s7193" name="Equation" r:id="rId5" imgW="3682800" imgH="457200" progId="Equation.DSMT4">
              <p:embed/>
            </p:oleObj>
          </a:graphicData>
        </a:graphic>
      </p:graphicFrame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57200" y="3212068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evaluate the k-sum</a:t>
            </a:r>
            <a:endParaRPr lang="en-US" u="sng" dirty="0" smtClean="0">
              <a:latin typeface="Comic Sans MS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52400" y="32882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utoShape 61"/>
          <p:cNvSpPr>
            <a:spLocks noChangeArrowheads="1"/>
          </p:cNvSpPr>
          <p:nvPr/>
        </p:nvSpPr>
        <p:spPr bwMode="auto">
          <a:xfrm>
            <a:off x="2667000" y="4876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3429000" y="4502992"/>
          <a:ext cx="1414463" cy="404812"/>
        </p:xfrm>
        <a:graphic>
          <a:graphicData uri="http://schemas.openxmlformats.org/presentationml/2006/ole">
            <p:oleObj spid="_x0000_s7195" name="Equation" r:id="rId6" imgW="799920" imgH="228600" progId="Equation.DSMT4">
              <p:embed/>
            </p:oleObj>
          </a:graphicData>
        </a:graphic>
      </p:graphicFrame>
      <p:sp>
        <p:nvSpPr>
          <p:cNvPr id="43" name="AutoShape 61"/>
          <p:cNvSpPr>
            <a:spLocks noChangeArrowheads="1"/>
          </p:cNvSpPr>
          <p:nvPr/>
        </p:nvSpPr>
        <p:spPr bwMode="auto">
          <a:xfrm>
            <a:off x="5029200" y="4876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5562600" y="4648200"/>
          <a:ext cx="3319463" cy="787400"/>
        </p:xfrm>
        <a:graphic>
          <a:graphicData uri="http://schemas.openxmlformats.org/presentationml/2006/ole">
            <p:oleObj spid="_x0000_s7197" name="Equation" r:id="rId7" imgW="1879560" imgH="444240" progId="Equation.DSMT4">
              <p:embed/>
            </p:oleObj>
          </a:graphicData>
        </a:graphic>
      </p:graphicFrame>
      <p:sp>
        <p:nvSpPr>
          <p:cNvPr id="44" name="AutoShape 61"/>
          <p:cNvSpPr>
            <a:spLocks noChangeArrowheads="1"/>
          </p:cNvSpPr>
          <p:nvPr/>
        </p:nvSpPr>
        <p:spPr bwMode="auto">
          <a:xfrm>
            <a:off x="457200" y="5791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8" name="Object 30"/>
          <p:cNvGraphicFramePr>
            <a:graphicFrameLocks noChangeAspect="1"/>
          </p:cNvGraphicFramePr>
          <p:nvPr/>
        </p:nvGraphicFramePr>
        <p:xfrm>
          <a:off x="762000" y="5486400"/>
          <a:ext cx="8253413" cy="881063"/>
        </p:xfrm>
        <a:graphic>
          <a:graphicData uri="http://schemas.openxmlformats.org/presentationml/2006/ole">
            <p:oleObj spid="_x0000_s7198" name="Equation" r:id="rId8" imgW="4660560" imgH="495000" progId="Equation.DSMT4">
              <p:embed/>
            </p:oleObj>
          </a:graphicData>
        </a:graphic>
      </p:graphicFrame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57200" y="3505200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If we impose periodic boundary conditions for the electric field wave  </a:t>
            </a:r>
            <a:endParaRPr lang="en-US" u="sng" dirty="0" smtClean="0">
              <a:latin typeface="Comic Sans MS" pitchFamily="66" charset="0"/>
            </a:endParaRPr>
          </a:p>
        </p:txBody>
      </p:sp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457200" y="3962400"/>
          <a:ext cx="1639887" cy="428625"/>
        </p:xfrm>
        <a:graphic>
          <a:graphicData uri="http://schemas.openxmlformats.org/presentationml/2006/ole">
            <p:oleObj spid="_x0000_s7199" name="Equation" r:id="rId9" imgW="927000" imgH="241200" progId="Equation.DSMT4">
              <p:embed/>
            </p:oleObj>
          </a:graphicData>
        </a:graphic>
      </p:graphicFrame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133600" y="396240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such that</a:t>
            </a:r>
            <a:endParaRPr lang="en-US" u="sng" dirty="0" smtClean="0">
              <a:latin typeface="Comic Sans MS" pitchFamily="66" charset="0"/>
            </a:endParaRPr>
          </a:p>
        </p:txBody>
      </p:sp>
      <p:graphicFrame>
        <p:nvGraphicFramePr>
          <p:cNvPr id="7200" name="Object 32"/>
          <p:cNvGraphicFramePr>
            <a:graphicFrameLocks noChangeAspect="1"/>
          </p:cNvGraphicFramePr>
          <p:nvPr/>
        </p:nvGraphicFramePr>
        <p:xfrm>
          <a:off x="457200" y="4343400"/>
          <a:ext cx="2022475" cy="947737"/>
        </p:xfrm>
        <a:graphic>
          <a:graphicData uri="http://schemas.openxmlformats.org/presentationml/2006/ole">
            <p:oleObj spid="_x0000_s7200" name="Equation" r:id="rId10" imgW="1143000" imgH="533160" progId="Equation.DSMT4">
              <p:embed/>
            </p:oleObj>
          </a:graphicData>
        </a:graphic>
      </p:graphicFrame>
      <p:sp>
        <p:nvSpPr>
          <p:cNvPr id="47" name="Left Brace 46"/>
          <p:cNvSpPr/>
          <p:nvPr/>
        </p:nvSpPr>
        <p:spPr>
          <a:xfrm>
            <a:off x="3124200" y="4572000"/>
            <a:ext cx="381000" cy="838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201" name="Object 33"/>
          <p:cNvGraphicFramePr>
            <a:graphicFrameLocks noChangeAspect="1"/>
          </p:cNvGraphicFramePr>
          <p:nvPr/>
        </p:nvGraphicFramePr>
        <p:xfrm>
          <a:off x="3435350" y="4815997"/>
          <a:ext cx="1438275" cy="427038"/>
        </p:xfrm>
        <a:graphic>
          <a:graphicData uri="http://schemas.openxmlformats.org/presentationml/2006/ole">
            <p:oleObj spid="_x0000_s7201" name="Equation" r:id="rId11" imgW="812520" imgH="241200" progId="Equation.DSMT4">
              <p:embed/>
            </p:oleObj>
          </a:graphicData>
        </a:graphic>
      </p:graphicFrame>
      <p:graphicFrame>
        <p:nvGraphicFramePr>
          <p:cNvPr id="7202" name="Object 34"/>
          <p:cNvGraphicFramePr>
            <a:graphicFrameLocks noChangeAspect="1"/>
          </p:cNvGraphicFramePr>
          <p:nvPr/>
        </p:nvGraphicFramePr>
        <p:xfrm>
          <a:off x="3465513" y="5126248"/>
          <a:ext cx="1392237" cy="382588"/>
        </p:xfrm>
        <a:graphic>
          <a:graphicData uri="http://schemas.openxmlformats.org/presentationml/2006/ole">
            <p:oleObj spid="_x0000_s7202" name="Equation" r:id="rId12" imgW="78732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0" grpId="0"/>
      <p:bldP spid="22" grpId="0"/>
      <p:bldP spid="34" grpId="0" animBg="1"/>
      <p:bldP spid="35" grpId="0"/>
      <p:bldP spid="36" grpId="0" animBg="1"/>
      <p:bldP spid="42" grpId="0" animBg="1"/>
      <p:bldP spid="43" grpId="0" animBg="1"/>
      <p:bldP spid="44" grpId="0" animBg="1"/>
      <p:bldP spid="45" grpId="0"/>
      <p:bldP spid="46" grpId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14"/>
          <p:cNvSpPr>
            <a:spLocks noChangeArrowheads="1"/>
          </p:cNvSpPr>
          <p:nvPr/>
        </p:nvSpPr>
        <p:spPr bwMode="auto">
          <a:xfrm>
            <a:off x="6248400" y="5562600"/>
            <a:ext cx="2895600" cy="1371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" name="AutoShape 14"/>
          <p:cNvSpPr>
            <a:spLocks noChangeArrowheads="1"/>
          </p:cNvSpPr>
          <p:nvPr/>
        </p:nvSpPr>
        <p:spPr bwMode="auto">
          <a:xfrm>
            <a:off x="76200" y="76200"/>
            <a:ext cx="2514600" cy="1219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304800" y="228600"/>
          <a:ext cx="2293938" cy="881062"/>
        </p:xfrm>
        <a:graphic>
          <a:graphicData uri="http://schemas.openxmlformats.org/presentationml/2006/ole">
            <p:oleObj spid="_x0000_s21522" name="Equation" r:id="rId4" imgW="1295280" imgH="495000" progId="Equation.DSMT4">
              <p:embed/>
            </p:oleObj>
          </a:graphicData>
        </a:graphic>
      </p:graphicFrame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743200" y="381000"/>
            <a:ext cx="373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# of modes between k and </a:t>
            </a:r>
            <a:r>
              <a:rPr lang="en-US" dirty="0" err="1" smtClean="0">
                <a:latin typeface="Comic Sans MS" pitchFamily="66" charset="0"/>
              </a:rPr>
              <a:t>k+dk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u="sng" dirty="0" smtClean="0">
                <a:latin typeface="Comic Sans MS" pitchFamily="66" charset="0"/>
              </a:rPr>
              <a:t>Density of states in k-space</a:t>
            </a:r>
          </a:p>
        </p:txBody>
      </p:sp>
      <p:sp>
        <p:nvSpPr>
          <p:cNvPr id="27" name="AutoShape 61"/>
          <p:cNvSpPr>
            <a:spLocks noChangeArrowheads="1"/>
          </p:cNvSpPr>
          <p:nvPr/>
        </p:nvSpPr>
        <p:spPr bwMode="auto">
          <a:xfrm>
            <a:off x="228600" y="188055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" name="Object 25"/>
          <p:cNvGraphicFramePr>
            <a:graphicFrameLocks noChangeAspect="1"/>
          </p:cNvGraphicFramePr>
          <p:nvPr/>
        </p:nvGraphicFramePr>
        <p:xfrm>
          <a:off x="1143000" y="1447800"/>
          <a:ext cx="5305425" cy="1758950"/>
        </p:xfrm>
        <a:graphic>
          <a:graphicData uri="http://schemas.openxmlformats.org/presentationml/2006/ole">
            <p:oleObj spid="_x0000_s21523" name="Equation" r:id="rId5" imgW="2997000" imgH="990360" progId="Equation.DSMT4">
              <p:embed/>
            </p:oleObj>
          </a:graphicData>
        </a:graphic>
      </p:graphicFrame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52400" y="3429000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With:</a:t>
            </a:r>
            <a:endParaRPr lang="en-US" u="sng" dirty="0" smtClean="0">
              <a:latin typeface="Comic Sans MS" pitchFamily="66" charset="0"/>
            </a:endParaRPr>
          </a:p>
        </p:txBody>
      </p:sp>
      <p:graphicFrame>
        <p:nvGraphicFramePr>
          <p:cNvPr id="38" name="Object 24"/>
          <p:cNvGraphicFramePr>
            <a:graphicFrameLocks noChangeAspect="1"/>
          </p:cNvGraphicFramePr>
          <p:nvPr/>
        </p:nvGraphicFramePr>
        <p:xfrm>
          <a:off x="990600" y="3429000"/>
          <a:ext cx="1211263" cy="365125"/>
        </p:xfrm>
        <a:graphic>
          <a:graphicData uri="http://schemas.openxmlformats.org/presentationml/2006/ole">
            <p:oleObj spid="_x0000_s21524" name="Equation" r:id="rId6" imgW="672840" imgH="203040" progId="Equation.DSMT4">
              <p:embed/>
            </p:oleObj>
          </a:graphicData>
        </a:graphic>
      </p:graphicFrame>
      <p:sp>
        <p:nvSpPr>
          <p:cNvPr id="40" name="AutoShape 61"/>
          <p:cNvSpPr>
            <a:spLocks noChangeArrowheads="1"/>
          </p:cNvSpPr>
          <p:nvPr/>
        </p:nvSpPr>
        <p:spPr bwMode="auto">
          <a:xfrm>
            <a:off x="304800" y="388476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914400" y="3657600"/>
          <a:ext cx="1028700" cy="708025"/>
        </p:xfrm>
        <a:graphic>
          <a:graphicData uri="http://schemas.openxmlformats.org/presentationml/2006/ole">
            <p:oleObj spid="_x0000_s21525" name="Equation" r:id="rId7" imgW="571320" imgH="393480" progId="Equation.DSMT4">
              <p:embed/>
            </p:oleObj>
          </a:graphicData>
        </a:graphic>
      </p:graphicFrame>
      <p:sp>
        <p:nvSpPr>
          <p:cNvPr id="42" name="AutoShape 61"/>
          <p:cNvSpPr>
            <a:spLocks noChangeArrowheads="1"/>
          </p:cNvSpPr>
          <p:nvPr/>
        </p:nvSpPr>
        <p:spPr bwMode="auto">
          <a:xfrm>
            <a:off x="2209800" y="3886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26" name="Object 22"/>
          <p:cNvGraphicFramePr>
            <a:graphicFrameLocks noChangeAspect="1"/>
          </p:cNvGraphicFramePr>
          <p:nvPr/>
        </p:nvGraphicFramePr>
        <p:xfrm>
          <a:off x="2743200" y="3600086"/>
          <a:ext cx="3349625" cy="833437"/>
        </p:xfrm>
        <a:graphic>
          <a:graphicData uri="http://schemas.openxmlformats.org/presentationml/2006/ole">
            <p:oleObj spid="_x0000_s21526" name="Equation" r:id="rId8" imgW="1892160" imgH="469800" progId="Equation.DSMT4">
              <p:embed/>
            </p:oleObj>
          </a:graphicData>
        </a:graphic>
      </p:graphicFrame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28600" y="4495800"/>
            <a:ext cx="342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Defining the energy density </a:t>
            </a:r>
            <a:endParaRPr lang="en-US" u="sng" dirty="0" smtClean="0">
              <a:latin typeface="Comic Sans MS" pitchFamily="66" charset="0"/>
            </a:endParaRPr>
          </a:p>
        </p:txBody>
      </p:sp>
      <p:graphicFrame>
        <p:nvGraphicFramePr>
          <p:cNvPr id="21527" name="Object 23"/>
          <p:cNvGraphicFramePr>
            <a:graphicFrameLocks noChangeAspect="1"/>
          </p:cNvGraphicFramePr>
          <p:nvPr/>
        </p:nvGraphicFramePr>
        <p:xfrm>
          <a:off x="3429000" y="4343400"/>
          <a:ext cx="1258888" cy="698500"/>
        </p:xfrm>
        <a:graphic>
          <a:graphicData uri="http://schemas.openxmlformats.org/presentationml/2006/ole">
            <p:oleObj spid="_x0000_s21527" name="Equation" r:id="rId9" imgW="711000" imgH="393480" progId="Equation.DSMT4">
              <p:embed/>
            </p:oleObj>
          </a:graphicData>
        </a:graphic>
      </p:graphicFrame>
      <p:sp>
        <p:nvSpPr>
          <p:cNvPr id="44" name="AutoShape 61"/>
          <p:cNvSpPr>
            <a:spLocks noChangeArrowheads="1"/>
          </p:cNvSpPr>
          <p:nvPr/>
        </p:nvSpPr>
        <p:spPr bwMode="auto">
          <a:xfrm>
            <a:off x="381000" y="5257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28" name="Object 24"/>
          <p:cNvGraphicFramePr>
            <a:graphicFrameLocks noChangeAspect="1"/>
          </p:cNvGraphicFramePr>
          <p:nvPr/>
        </p:nvGraphicFramePr>
        <p:xfrm>
          <a:off x="838200" y="4953000"/>
          <a:ext cx="2428875" cy="833438"/>
        </p:xfrm>
        <a:graphic>
          <a:graphicData uri="http://schemas.openxmlformats.org/presentationml/2006/ole">
            <p:oleObj spid="_x0000_s21528" name="Equation" r:id="rId10" imgW="1371600" imgH="469800" progId="Equation.DSMT4">
              <p:embed/>
            </p:oleObj>
          </a:graphicData>
        </a:graphic>
      </p:graphicFrame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581400" y="51816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u="sng" dirty="0" smtClean="0">
              <a:latin typeface="Comic Sans MS" pitchFamily="66" charset="0"/>
            </a:endParaRPr>
          </a:p>
        </p:txBody>
      </p:sp>
      <p:graphicFrame>
        <p:nvGraphicFramePr>
          <p:cNvPr id="21529" name="Object 25"/>
          <p:cNvGraphicFramePr>
            <a:graphicFrameLocks noChangeAspect="1"/>
          </p:cNvGraphicFramePr>
          <p:nvPr/>
        </p:nvGraphicFramePr>
        <p:xfrm>
          <a:off x="4191000" y="5181600"/>
          <a:ext cx="1074738" cy="381000"/>
        </p:xfrm>
        <a:graphic>
          <a:graphicData uri="http://schemas.openxmlformats.org/presentationml/2006/ole">
            <p:oleObj spid="_x0000_s21529" name="Equation" r:id="rId11" imgW="393480" imgH="139680" progId="Equation.DSMT4">
              <p:embed/>
            </p:oleObj>
          </a:graphicData>
        </a:graphic>
      </p:graphicFrame>
      <p:sp>
        <p:nvSpPr>
          <p:cNvPr id="46" name="AutoShape 61"/>
          <p:cNvSpPr>
            <a:spLocks noChangeArrowheads="1"/>
          </p:cNvSpPr>
          <p:nvPr/>
        </p:nvSpPr>
        <p:spPr bwMode="auto">
          <a:xfrm>
            <a:off x="5676900" y="525636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" name="Object 21"/>
          <p:cNvGraphicFramePr>
            <a:graphicFrameLocks noChangeAspect="1"/>
          </p:cNvGraphicFramePr>
          <p:nvPr/>
        </p:nvGraphicFramePr>
        <p:xfrm>
          <a:off x="6264275" y="5006975"/>
          <a:ext cx="1074738" cy="752475"/>
        </p:xfrm>
        <a:graphic>
          <a:graphicData uri="http://schemas.openxmlformats.org/presentationml/2006/ole">
            <p:oleObj spid="_x0000_s21530" name="Equation" r:id="rId12" imgW="596880" imgH="419040" progId="Equation.DSMT4">
              <p:embed/>
            </p:oleObj>
          </a:graphicData>
        </a:graphic>
      </p:graphicFrame>
      <p:sp>
        <p:nvSpPr>
          <p:cNvPr id="48" name="AutoShape 61"/>
          <p:cNvSpPr>
            <a:spLocks noChangeArrowheads="1"/>
          </p:cNvSpPr>
          <p:nvPr/>
        </p:nvSpPr>
        <p:spPr bwMode="auto">
          <a:xfrm>
            <a:off x="381000" y="6096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31" name="Object 27"/>
          <p:cNvGraphicFramePr>
            <a:graphicFrameLocks noChangeAspect="1"/>
          </p:cNvGraphicFramePr>
          <p:nvPr/>
        </p:nvGraphicFramePr>
        <p:xfrm>
          <a:off x="812800" y="5795963"/>
          <a:ext cx="2632075" cy="833437"/>
        </p:xfrm>
        <a:graphic>
          <a:graphicData uri="http://schemas.openxmlformats.org/presentationml/2006/ole">
            <p:oleObj spid="_x0000_s21531" name="Equation" r:id="rId13" imgW="1485720" imgH="469800" progId="Equation.DSMT4">
              <p:embed/>
            </p:oleObj>
          </a:graphicData>
        </a:graphic>
      </p:graphicFrame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429000" y="6019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u="sng" dirty="0" smtClean="0">
              <a:latin typeface="Comic Sans MS" pitchFamily="66" charset="0"/>
            </a:endParaRPr>
          </a:p>
        </p:txBody>
      </p:sp>
      <p:graphicFrame>
        <p:nvGraphicFramePr>
          <p:cNvPr id="21532" name="Object 28"/>
          <p:cNvGraphicFramePr>
            <a:graphicFrameLocks noChangeAspect="1"/>
          </p:cNvGraphicFramePr>
          <p:nvPr/>
        </p:nvGraphicFramePr>
        <p:xfrm>
          <a:off x="3962400" y="5795963"/>
          <a:ext cx="1731962" cy="833437"/>
        </p:xfrm>
        <a:graphic>
          <a:graphicData uri="http://schemas.openxmlformats.org/presentationml/2006/ole">
            <p:oleObj spid="_x0000_s21532" name="Equation" r:id="rId14" imgW="977760" imgH="469800" progId="Equation.DSMT4">
              <p:embed/>
            </p:oleObj>
          </a:graphicData>
        </a:graphic>
      </p:graphicFrame>
      <p:sp>
        <p:nvSpPr>
          <p:cNvPr id="50" name="AutoShape 61"/>
          <p:cNvSpPr>
            <a:spLocks noChangeArrowheads="1"/>
          </p:cNvSpPr>
          <p:nvPr/>
        </p:nvSpPr>
        <p:spPr bwMode="auto">
          <a:xfrm>
            <a:off x="5867400" y="6096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33" name="Object 29"/>
          <p:cNvGraphicFramePr>
            <a:graphicFrameLocks noChangeAspect="1"/>
          </p:cNvGraphicFramePr>
          <p:nvPr/>
        </p:nvGraphicFramePr>
        <p:xfrm>
          <a:off x="6399213" y="5795962"/>
          <a:ext cx="2744787" cy="833438"/>
        </p:xfrm>
        <a:graphic>
          <a:graphicData uri="http://schemas.openxmlformats.org/presentationml/2006/ole">
            <p:oleObj spid="_x0000_s21533" name="Equation" r:id="rId15" imgW="1549080" imgH="469800" progId="Equation.DSMT4">
              <p:embed/>
            </p:oleObj>
          </a:graphicData>
        </a:graphic>
      </p:graphicFrame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819400" y="9906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We will learn other techniques to calculate the density of states for more complicated dispersion relations. </a:t>
            </a:r>
            <a:endParaRPr lang="en-US" sz="1400" u="sng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4800600" y="46482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562600" y="4572000"/>
            <a:ext cx="358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Internal energy of the box at T, relative to the vacuum energy (</a:t>
            </a:r>
            <a:r>
              <a:rPr lang="en-US" sz="800" dirty="0" smtClean="0">
                <a:solidFill>
                  <a:srgbClr val="00B050"/>
                </a:solidFill>
                <a:latin typeface="Comic Sans MS" pitchFamily="66" charset="0"/>
              </a:rPr>
              <a:t>e.g., responsible for the </a:t>
            </a:r>
            <a:r>
              <a:rPr lang="en-US" sz="800" dirty="0" err="1" smtClean="0">
                <a:solidFill>
                  <a:srgbClr val="00B050"/>
                </a:solidFill>
                <a:latin typeface="Comic Sans MS" pitchFamily="66" charset="0"/>
              </a:rPr>
              <a:t>Casimir</a:t>
            </a:r>
            <a:r>
              <a:rPr lang="en-US" sz="800" dirty="0" smtClean="0">
                <a:solidFill>
                  <a:srgbClr val="00B050"/>
                </a:solidFill>
                <a:latin typeface="Comic Sans MS" pitchFamily="66" charset="0"/>
              </a:rPr>
              <a:t> effect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)</a:t>
            </a:r>
            <a:endParaRPr lang="en-US" sz="1200" u="sng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9" grpId="0" animBg="1"/>
      <p:bldP spid="26" grpId="0"/>
      <p:bldP spid="27" grpId="0" animBg="1"/>
      <p:bldP spid="36" grpId="0"/>
      <p:bldP spid="40" grpId="0" animBg="1"/>
      <p:bldP spid="42" grpId="0" animBg="1"/>
      <p:bldP spid="43" grpId="0"/>
      <p:bldP spid="44" grpId="0" animBg="1"/>
      <p:bldP spid="45" grpId="0"/>
      <p:bldP spid="46" grpId="0" animBg="1"/>
      <p:bldP spid="48" grpId="0" animBg="1"/>
      <p:bldP spid="49" grpId="0"/>
      <p:bldP spid="50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1447800" y="2067580"/>
            <a:ext cx="6400800" cy="1600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28600" y="304800"/>
            <a:ext cx="5127625" cy="369332"/>
            <a:chOff x="228600" y="304800"/>
            <a:chExt cx="5127625" cy="369332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228600" y="304800"/>
              <a:ext cx="4572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If we asked for the spectrally resolved</a:t>
              </a:r>
              <a:endParaRPr lang="en-US" u="sng" dirty="0" smtClean="0">
                <a:latin typeface="Comic Sans MS" pitchFamily="66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/>
          </p:nvGraphicFramePr>
          <p:xfrm>
            <a:off x="4572000" y="337870"/>
            <a:ext cx="784225" cy="330200"/>
          </p:xfrm>
          <a:graphic>
            <a:graphicData uri="http://schemas.openxmlformats.org/presentationml/2006/ole">
              <p:oleObj spid="_x0000_s23554" name="Equation" r:id="rId4" imgW="482400" imgH="203040" progId="Equation.DSMT4">
                <p:embed/>
              </p:oleObj>
            </a:graphicData>
          </a:graphic>
        </p:graphicFrame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762000"/>
            <a:ext cx="342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obtain from inspection of</a:t>
            </a:r>
            <a:endParaRPr lang="en-US" u="sng" dirty="0" smtClean="0">
              <a:latin typeface="Comic Sans MS" pitchFamily="66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581400" y="609600"/>
          <a:ext cx="2428875" cy="833438"/>
        </p:xfrm>
        <a:graphic>
          <a:graphicData uri="http://schemas.openxmlformats.org/presentationml/2006/ole">
            <p:oleObj spid="_x0000_s23555" name="Equation" r:id="rId5" imgW="1371600" imgH="469800" progId="Equation.DSMT4">
              <p:embed/>
            </p:oleObj>
          </a:graphicData>
        </a:graphic>
      </p:graphicFrame>
      <p:sp>
        <p:nvSpPr>
          <p:cNvPr id="7" name="AutoShape 61"/>
          <p:cNvSpPr>
            <a:spLocks noChangeArrowheads="1"/>
          </p:cNvSpPr>
          <p:nvPr/>
        </p:nvSpPr>
        <p:spPr bwMode="auto">
          <a:xfrm>
            <a:off x="6324600" y="914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61"/>
          <p:cNvSpPr>
            <a:spLocks noChangeArrowheads="1"/>
          </p:cNvSpPr>
          <p:nvPr/>
        </p:nvSpPr>
        <p:spPr bwMode="auto">
          <a:xfrm>
            <a:off x="5410200" y="161038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862138" y="2493783"/>
          <a:ext cx="2862262" cy="762835"/>
        </p:xfrm>
        <a:graphic>
          <a:graphicData uri="http://schemas.openxmlformats.org/presentationml/2006/ole">
            <p:oleObj spid="_x0000_s23557" name="Equation" r:id="rId6" imgW="1574640" imgH="419040" progId="Equation.DSMT4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403225" y="1229380"/>
          <a:ext cx="4722813" cy="900113"/>
        </p:xfrm>
        <a:graphic>
          <a:graphicData uri="http://schemas.openxmlformats.org/presentationml/2006/ole">
            <p:oleObj spid="_x0000_s23558" name="Equation" r:id="rId7" imgW="2666880" imgH="507960" progId="Equation.DSMT4">
              <p:embed/>
            </p:oleObj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800600" y="2640449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Planck’s spectral energy density</a:t>
            </a:r>
            <a:endParaRPr lang="en-US" b="1" u="sng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4229100" y="347728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0" y="382018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719530" y="359158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It is useful to write it down with the differential to remember how to do the correct transformation to </a:t>
            </a:r>
            <a:endParaRPr lang="en-US" sz="1400" u="sng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352801" y="3802929"/>
          <a:ext cx="761999" cy="305069"/>
        </p:xfrm>
        <a:graphic>
          <a:graphicData uri="http://schemas.openxmlformats.org/presentationml/2006/ole">
            <p:oleObj spid="_x0000_s23559" name="Equation" r:id="rId8" imgW="507960" imgH="203040" progId="Equation.DSMT4">
              <p:embed/>
            </p:oleObj>
          </a:graphicData>
        </a:graphic>
      </p:graphicFrame>
      <p:pic>
        <p:nvPicPr>
          <p:cNvPr id="23561" name="Picture 9" descr="planks equatio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80001" y="4572000"/>
            <a:ext cx="4063999" cy="2286001"/>
          </a:xfrm>
          <a:prstGeom prst="rect">
            <a:avLst/>
          </a:prstGeom>
          <a:noFill/>
        </p:spPr>
      </p:pic>
      <p:pic>
        <p:nvPicPr>
          <p:cNvPr id="23563" name="Picture 11" descr="File:Max Planck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1800" y="2372380"/>
            <a:ext cx="717278" cy="1066799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4495800" y="3439180"/>
            <a:ext cx="3581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Image from: http://en.wikipedia.org/wiki/File:Max_Planck.png</a:t>
            </a:r>
            <a:endParaRPr lang="en-US" sz="1000" dirty="0"/>
          </a:p>
        </p:txBody>
      </p:sp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5715000" y="3886200"/>
          <a:ext cx="3125787" cy="696913"/>
        </p:xfrm>
        <a:graphic>
          <a:graphicData uri="http://schemas.openxmlformats.org/presentationml/2006/ole">
            <p:oleObj spid="_x0000_s23564" name="Equation" r:id="rId12" imgW="1765080" imgH="393480" progId="Equation.DSMT4">
              <p:embed/>
            </p:oleObj>
          </a:graphicData>
        </a:graphic>
      </p:graphicFrame>
      <p:pic>
        <p:nvPicPr>
          <p:cNvPr id="23570" name="Picture 18" descr="http://openlearn.open.ac.uk/file.php/3639/!via/oucontent/course/452/s357_1_019i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400" y="4699416"/>
            <a:ext cx="2438399" cy="2158584"/>
          </a:xfrm>
          <a:prstGeom prst="rect">
            <a:avLst/>
          </a:prstGeom>
          <a:noFill/>
        </p:spPr>
      </p:pic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550652" y="4098982"/>
          <a:ext cx="2362200" cy="630183"/>
        </p:xfrm>
        <a:graphic>
          <a:graphicData uri="http://schemas.openxmlformats.org/presentationml/2006/ole">
            <p:oleObj spid="_x0000_s23572" name="Equation" r:id="rId14" imgW="157464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  <p:bldP spid="7" grpId="0" animBg="1"/>
      <p:bldP spid="9" grpId="0" animBg="1"/>
      <p:bldP spid="12" grpId="0"/>
      <p:bldP spid="18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1700796">
            <a:off x="4400216" y="1928578"/>
            <a:ext cx="304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0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experimental comparison we need to know not what is the spectral energy density insight the box, but what radiates out into one hemisphere: </a:t>
            </a:r>
            <a:endParaRPr lang="en-US" u="sng" dirty="0" smtClean="0">
              <a:latin typeface="Comic Sans MS" pitchFamily="66" charset="0"/>
            </a:endParaRPr>
          </a:p>
        </p:txBody>
      </p:sp>
      <p:pic>
        <p:nvPicPr>
          <p:cNvPr id="5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900" y="885251"/>
            <a:ext cx="1295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48"/>
          <p:cNvSpPr>
            <a:spLocks/>
          </p:cNvSpPr>
          <p:nvPr/>
        </p:nvSpPr>
        <p:spPr bwMode="auto">
          <a:xfrm>
            <a:off x="1511300" y="995955"/>
            <a:ext cx="889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48" y="96"/>
              </a:cxn>
              <a:cxn ang="0">
                <a:pos x="0" y="192"/>
              </a:cxn>
            </a:cxnLst>
            <a:rect l="0" t="0" r="r" b="b"/>
            <a:pathLst>
              <a:path w="56" h="192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56" y="72"/>
                  <a:pt x="48" y="96"/>
                </a:cubicBezTo>
                <a:cubicBezTo>
                  <a:pt x="40" y="120"/>
                  <a:pt x="20" y="156"/>
                  <a:pt x="0" y="192"/>
                </a:cubicBezTo>
              </a:path>
            </a:pathLst>
          </a:custGeom>
          <a:noFill/>
          <a:ln w="2540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Freeform 49"/>
          <p:cNvSpPr>
            <a:spLocks/>
          </p:cNvSpPr>
          <p:nvPr/>
        </p:nvSpPr>
        <p:spPr bwMode="auto">
          <a:xfrm>
            <a:off x="1663700" y="919755"/>
            <a:ext cx="889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48" y="96"/>
              </a:cxn>
              <a:cxn ang="0">
                <a:pos x="0" y="192"/>
              </a:cxn>
            </a:cxnLst>
            <a:rect l="0" t="0" r="r" b="b"/>
            <a:pathLst>
              <a:path w="56" h="192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56" y="72"/>
                  <a:pt x="48" y="96"/>
                </a:cubicBezTo>
                <a:cubicBezTo>
                  <a:pt x="40" y="120"/>
                  <a:pt x="20" y="156"/>
                  <a:pt x="0" y="192"/>
                </a:cubicBezTo>
              </a:path>
            </a:pathLst>
          </a:custGeom>
          <a:noFill/>
          <a:ln w="2540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Freeform 50"/>
          <p:cNvSpPr>
            <a:spLocks/>
          </p:cNvSpPr>
          <p:nvPr/>
        </p:nvSpPr>
        <p:spPr bwMode="auto">
          <a:xfrm>
            <a:off x="1816100" y="843555"/>
            <a:ext cx="1651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48" y="96"/>
              </a:cxn>
              <a:cxn ang="0">
                <a:pos x="0" y="192"/>
              </a:cxn>
            </a:cxnLst>
            <a:rect l="0" t="0" r="r" b="b"/>
            <a:pathLst>
              <a:path w="56" h="192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56" y="72"/>
                  <a:pt x="48" y="96"/>
                </a:cubicBezTo>
                <a:cubicBezTo>
                  <a:pt x="40" y="120"/>
                  <a:pt x="20" y="156"/>
                  <a:pt x="0" y="192"/>
                </a:cubicBezTo>
              </a:path>
            </a:pathLst>
          </a:custGeom>
          <a:noFill/>
          <a:ln w="25400">
            <a:solidFill>
              <a:srgbClr val="FF99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048000" y="1676400"/>
            <a:ext cx="3810000" cy="1828800"/>
            <a:chOff x="3124200" y="1752600"/>
            <a:chExt cx="3810000" cy="1828800"/>
          </a:xfrm>
        </p:grpSpPr>
        <p:sp>
          <p:nvSpPr>
            <p:cNvPr id="9" name="Rectangle 8"/>
            <p:cNvSpPr/>
            <p:nvPr/>
          </p:nvSpPr>
          <p:spPr>
            <a:xfrm>
              <a:off x="3124200" y="1981200"/>
              <a:ext cx="3810000" cy="1600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1752600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4016566" y="3128208"/>
            <a:ext cx="152400" cy="152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4000500" y="2523657"/>
            <a:ext cx="762000" cy="685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19600" y="271415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4415345" y="1399727"/>
            <a:ext cx="990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95800" y="9144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4870832" y="1224249"/>
            <a:ext cx="685800" cy="609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953000" y="1209102"/>
          <a:ext cx="228600" cy="381000"/>
        </p:xfrm>
        <a:graphic>
          <a:graphicData uri="http://schemas.openxmlformats.org/presentationml/2006/ole">
            <p:oleObj spid="_x0000_s25602" name="Equation" r:id="rId5" imgW="126720" imgH="177480" progId="Equation.DSMT4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191000" y="2561757"/>
          <a:ext cx="228600" cy="381000"/>
        </p:xfrm>
        <a:graphic>
          <a:graphicData uri="http://schemas.openxmlformats.org/presentationml/2006/ole">
            <p:oleObj spid="_x0000_s25603" name="Equation" r:id="rId6" imgW="126720" imgH="17748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486400" y="1066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Photons  leaving the hole in direction 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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in the time t come out of 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max depth of  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638800" y="1524000"/>
          <a:ext cx="1096962" cy="365125"/>
        </p:xfrm>
        <a:graphic>
          <a:graphicData uri="http://schemas.openxmlformats.org/presentationml/2006/ole">
            <p:oleObj spid="_x0000_s25604" name="Equation" r:id="rId7" imgW="609480" imgH="203040" progId="Equation.DSMT4">
              <p:embed/>
            </p:oleObj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rot="5400000" flipH="1" flipV="1">
            <a:off x="3723241" y="2779801"/>
            <a:ext cx="762002" cy="21115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200400" y="2561757"/>
          <a:ext cx="846137" cy="365125"/>
        </p:xfrm>
        <a:graphic>
          <a:graphicData uri="http://schemas.openxmlformats.org/presentationml/2006/ole">
            <p:oleObj spid="_x0000_s25605" name="Equation" r:id="rId8" imgW="469800" imgH="203040" progId="Equation.DSMT4">
              <p:embed/>
            </p:oleObj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rot="5400000" flipH="1" flipV="1">
            <a:off x="4686300" y="2628900"/>
            <a:ext cx="129540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429000" y="3222434"/>
            <a:ext cx="29718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5486400" y="2362200"/>
          <a:ext cx="1096963" cy="365125"/>
        </p:xfrm>
        <a:graphic>
          <a:graphicData uri="http://schemas.openxmlformats.org/presentationml/2006/ole">
            <p:oleObj spid="_x0000_s25606" name="Equation" r:id="rId9" imgW="609480" imgH="20304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04800" y="36576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#Photons  leaving the hole in direction </a:t>
            </a:r>
            <a:r>
              <a:rPr lang="en-US" dirty="0" smtClean="0">
                <a:latin typeface="Comic Sans MS" pitchFamily="66" charset="0"/>
                <a:sym typeface="Symbol"/>
              </a:rPr>
              <a:t> in time t   </a:t>
            </a: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5921566" y="3678715"/>
          <a:ext cx="1646237" cy="365125"/>
        </p:xfrm>
        <a:graphic>
          <a:graphicData uri="http://schemas.openxmlformats.org/presentationml/2006/ole">
            <p:oleObj spid="_x0000_s25607" name="Equation" r:id="rId10" imgW="914400" imgH="203040" progId="Equation.DSMT4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419600" y="1600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04800" y="40502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Fraction of photons in solid angle d=</a:t>
            </a:r>
            <a:r>
              <a:rPr lang="en-US" dirty="0" err="1" smtClean="0">
                <a:latin typeface="Comic Sans MS" pitchFamily="66" charset="0"/>
                <a:sym typeface="Symbol"/>
              </a:rPr>
              <a:t>sindd</a:t>
            </a:r>
            <a:r>
              <a:rPr lang="en-US" dirty="0" smtClean="0">
                <a:latin typeface="Comic Sans MS" pitchFamily="66" charset="0"/>
                <a:sym typeface="Symbol"/>
              </a:rPr>
              <a:t> is   </a:t>
            </a: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5791200" y="4059715"/>
          <a:ext cx="960438" cy="319088"/>
        </p:xfrm>
        <a:graphic>
          <a:graphicData uri="http://schemas.openxmlformats.org/presentationml/2006/ole">
            <p:oleObj spid="_x0000_s25608" name="Equation" r:id="rId11" imgW="533160" imgH="177480" progId="Equation.DSMT4">
              <p:embed/>
            </p:oleObj>
          </a:graphicData>
        </a:graphic>
      </p:graphicFrame>
      <p:sp>
        <p:nvSpPr>
          <p:cNvPr id="47" name="AutoShape 61"/>
          <p:cNvSpPr>
            <a:spLocks noChangeArrowheads="1"/>
          </p:cNvSpPr>
          <p:nvPr/>
        </p:nvSpPr>
        <p:spPr bwMode="auto">
          <a:xfrm>
            <a:off x="457200" y="4648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38200" y="4583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Energy emitted into hemisphere in time t </a:t>
            </a:r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609600" y="5029200"/>
          <a:ext cx="6550025" cy="833438"/>
        </p:xfrm>
        <a:graphic>
          <a:graphicData uri="http://schemas.openxmlformats.org/presentationml/2006/ole">
            <p:oleObj spid="_x0000_s25609" name="Equation" r:id="rId12" imgW="3695400" imgH="469800" progId="Equation.DSMT4">
              <p:embed/>
            </p:oleObj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28600" y="5791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With sin=x </a:t>
            </a:r>
          </a:p>
        </p:txBody>
      </p:sp>
      <p:sp>
        <p:nvSpPr>
          <p:cNvPr id="51" name="AutoShape 61"/>
          <p:cNvSpPr>
            <a:spLocks noChangeArrowheads="1"/>
          </p:cNvSpPr>
          <p:nvPr/>
        </p:nvSpPr>
        <p:spPr bwMode="auto">
          <a:xfrm>
            <a:off x="533400" y="6477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1981200" y="6024563"/>
          <a:ext cx="3871913" cy="833437"/>
        </p:xfrm>
        <a:graphic>
          <a:graphicData uri="http://schemas.openxmlformats.org/presentationml/2006/ole">
            <p:oleObj spid="_x0000_s25610" name="Equation" r:id="rId13" imgW="2184120" imgH="469800" progId="Equation.DSMT4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7543800" y="3657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Lambert’s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cosine law* 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6" grpId="0" animBg="1"/>
      <p:bldP spid="7" grpId="0" animBg="1"/>
      <p:bldP spid="8" grpId="0" animBg="1"/>
      <p:bldP spid="13" grpId="0" animBg="1"/>
      <p:bldP spid="16" grpId="0"/>
      <p:bldP spid="21" grpId="0"/>
      <p:bldP spid="28" grpId="0"/>
      <p:bldP spid="42" grpId="0"/>
      <p:bldP spid="44" grpId="0"/>
      <p:bldP spid="45" grpId="0"/>
      <p:bldP spid="47" grpId="0" animBg="1"/>
      <p:bldP spid="48" grpId="0"/>
      <p:bldP spid="50" grpId="0"/>
      <p:bldP spid="51" grpId="0" animBg="1"/>
      <p:bldP spid="3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398587" y="4648200"/>
          <a:ext cx="6069013" cy="835025"/>
        </p:xfrm>
        <a:graphic>
          <a:graphicData uri="http://schemas.openxmlformats.org/presentationml/2006/ole">
            <p:oleObj spid="_x0000_s26630" name="Equation" r:id="rId4" imgW="3429000" imgH="469800" progId="Equation.DSMT4">
              <p:embed/>
            </p:oleObj>
          </a:graphicData>
        </a:graphic>
      </p:graphicFrame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3352800" y="1447800"/>
            <a:ext cx="4191000" cy="1752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" y="2286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The emitted intensity is defined emitted energy per area A and time t</a:t>
            </a:r>
          </a:p>
        </p:txBody>
      </p:sp>
      <p:sp>
        <p:nvSpPr>
          <p:cNvPr id="3" name="AutoShape 61"/>
          <p:cNvSpPr>
            <a:spLocks noChangeArrowheads="1"/>
          </p:cNvSpPr>
          <p:nvPr/>
        </p:nvSpPr>
        <p:spPr bwMode="auto">
          <a:xfrm>
            <a:off x="228600" y="1143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762000" y="914400"/>
          <a:ext cx="1890713" cy="698500"/>
        </p:xfrm>
        <a:graphic>
          <a:graphicData uri="http://schemas.openxmlformats.org/presentationml/2006/ole">
            <p:oleObj spid="_x0000_s26626" name="Equation" r:id="rId5" imgW="1066680" imgH="393480" progId="Equation.DSMT4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838200" y="1981200"/>
          <a:ext cx="1552575" cy="742950"/>
        </p:xfrm>
        <a:graphic>
          <a:graphicData uri="http://schemas.openxmlformats.org/presentationml/2006/ole">
            <p:oleObj spid="_x0000_s26627" name="Equation" r:id="rId6" imgW="876240" imgH="41904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167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With  </a:t>
            </a:r>
          </a:p>
        </p:txBody>
      </p:sp>
      <p:sp>
        <p:nvSpPr>
          <p:cNvPr id="7" name="AutoShape 61"/>
          <p:cNvSpPr>
            <a:spLocks noChangeArrowheads="1"/>
          </p:cNvSpPr>
          <p:nvPr/>
        </p:nvSpPr>
        <p:spPr bwMode="auto">
          <a:xfrm>
            <a:off x="2667000" y="2362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4190999" y="1676400"/>
          <a:ext cx="2614897" cy="838200"/>
        </p:xfrm>
        <a:graphic>
          <a:graphicData uri="http://schemas.openxmlformats.org/presentationml/2006/ole">
            <p:oleObj spid="_x0000_s26629" name="Equation" r:id="rId7" imgW="1307880" imgH="4190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57600" y="2514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Celebrated Stefan-Boltzmann law</a:t>
            </a: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1219200" y="3538537"/>
            <a:ext cx="67818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1524000" y="3665059"/>
            <a:ext cx="61446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A second look at the derivation of Planck’s law 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5235766" y="580234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1654366" y="6107936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82966" y="5726936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# of modes with frequency [,+d ]</a:t>
            </a:r>
          </a:p>
        </p:txBody>
      </p:sp>
      <p:sp>
        <p:nvSpPr>
          <p:cNvPr id="19" name="Right Brace 18"/>
          <p:cNvSpPr/>
          <p:nvPr/>
        </p:nvSpPr>
        <p:spPr>
          <a:xfrm rot="5400000">
            <a:off x="5372100" y="4991100"/>
            <a:ext cx="3048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 rot="5400000">
            <a:off x="6406768" y="5034249"/>
            <a:ext cx="3048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48200" y="6246778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# of photons excited in each mode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6258623" y="588864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/>
          <p:cNvSpPr/>
          <p:nvPr/>
        </p:nvSpPr>
        <p:spPr>
          <a:xfrm rot="5400000">
            <a:off x="7200900" y="5219700"/>
            <a:ext cx="3048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7255860" y="5817489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81800" y="5943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Photon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3" grpId="0" animBg="1"/>
      <p:bldP spid="6" grpId="0"/>
      <p:bldP spid="7" grpId="0" animBg="1"/>
      <p:bldP spid="11" grpId="0"/>
      <p:bldP spid="12" grpId="0" animBg="1"/>
      <p:bldP spid="13" grpId="0"/>
      <p:bldP spid="18" grpId="0"/>
      <p:bldP spid="19" grpId="0" animBg="1"/>
      <p:bldP spid="20" grpId="0" animBg="1"/>
      <p:bldP spid="21" grpId="0"/>
      <p:bldP spid="23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Callout 6"/>
          <p:cNvSpPr/>
          <p:nvPr/>
        </p:nvSpPr>
        <p:spPr>
          <a:xfrm>
            <a:off x="1414749" y="1154017"/>
            <a:ext cx="762000" cy="1143000"/>
          </a:xfrm>
          <a:prstGeom prst="wedgeEllipseCallout">
            <a:avLst>
              <a:gd name="adj1" fmla="val 93384"/>
              <a:gd name="adj2" fmla="val 412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2286000" y="1447800"/>
            <a:ext cx="1066800" cy="457200"/>
          </a:xfrm>
          <a:prstGeom prst="wedgeEllipseCallout">
            <a:avLst>
              <a:gd name="adj1" fmla="val 84915"/>
              <a:gd name="adj2" fmla="val -90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304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The concept of density of states</a:t>
            </a:r>
          </a:p>
        </p:txBody>
      </p:sp>
      <p:sp>
        <p:nvSpPr>
          <p:cNvPr id="3" name="Oval 2"/>
          <p:cNvSpPr/>
          <p:nvPr/>
        </p:nvSpPr>
        <p:spPr>
          <a:xfrm>
            <a:off x="304800" y="381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04800" y="1295400"/>
          <a:ext cx="2968625" cy="836613"/>
        </p:xfrm>
        <a:graphic>
          <a:graphicData uri="http://schemas.openxmlformats.org/presentationml/2006/ole">
            <p:oleObj spid="_x0000_s29698" name="Equation" r:id="rId4" imgW="1676160" imgH="4698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3800" y="914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Continuous volume element in isotropic k-space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1992868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Region in k-space occupied by a quantized state:</a:t>
            </a:r>
          </a:p>
        </p:txBody>
      </p:sp>
      <p:pic>
        <p:nvPicPr>
          <p:cNvPr id="11" name="Picture 108" descr="Phase spa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971800"/>
            <a:ext cx="3619500" cy="3657600"/>
          </a:xfrm>
          <a:prstGeom prst="rect">
            <a:avLst/>
          </a:prstGeom>
          <a:noFill/>
        </p:spPr>
      </p:pic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699132" y="2318132"/>
          <a:ext cx="2655887" cy="742950"/>
        </p:xfrm>
        <a:graphic>
          <a:graphicData uri="http://schemas.openxmlformats.org/presentationml/2006/ole">
            <p:oleObj spid="_x0000_s29699" name="Equation" r:id="rId6" imgW="1498320" imgH="419040" progId="Equation.DSMT4">
              <p:embed/>
            </p:oleObj>
          </a:graphicData>
        </a:graphic>
      </p:graphicFrame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4975225" y="3810000"/>
            <a:ext cx="2743200" cy="2743200"/>
            <a:chOff x="624" y="864"/>
            <a:chExt cx="1728" cy="1728"/>
          </a:xfrm>
        </p:grpSpPr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206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23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182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182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182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182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62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0"/>
            <p:cNvSpPr>
              <a:spLocks noChangeArrowheads="1"/>
            </p:cNvSpPr>
            <p:nvPr/>
          </p:nvSpPr>
          <p:spPr bwMode="auto">
            <a:xfrm>
              <a:off x="8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110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auto">
            <a:xfrm>
              <a:off x="134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auto">
            <a:xfrm>
              <a:off x="62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4"/>
            <p:cNvSpPr>
              <a:spLocks noChangeArrowheads="1"/>
            </p:cNvSpPr>
            <p:nvPr/>
          </p:nvSpPr>
          <p:spPr bwMode="auto">
            <a:xfrm>
              <a:off x="86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5"/>
            <p:cNvSpPr>
              <a:spLocks noChangeArrowheads="1"/>
            </p:cNvSpPr>
            <p:nvPr/>
          </p:nvSpPr>
          <p:spPr bwMode="auto">
            <a:xfrm>
              <a:off x="11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auto">
            <a:xfrm>
              <a:off x="134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158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206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2304" y="182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0"/>
            <p:cNvSpPr>
              <a:spLocks noChangeArrowheads="1"/>
            </p:cNvSpPr>
            <p:nvPr/>
          </p:nvSpPr>
          <p:spPr bwMode="auto">
            <a:xfrm>
              <a:off x="158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1"/>
            <p:cNvSpPr>
              <a:spLocks noChangeArrowheads="1"/>
            </p:cNvSpPr>
            <p:nvPr/>
          </p:nvSpPr>
          <p:spPr bwMode="auto">
            <a:xfrm>
              <a:off x="182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2"/>
            <p:cNvSpPr>
              <a:spLocks noChangeArrowheads="1"/>
            </p:cNvSpPr>
            <p:nvPr/>
          </p:nvSpPr>
          <p:spPr bwMode="auto">
            <a:xfrm>
              <a:off x="2304" y="20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3"/>
            <p:cNvSpPr>
              <a:spLocks noChangeArrowheads="1"/>
            </p:cNvSpPr>
            <p:nvPr/>
          </p:nvSpPr>
          <p:spPr bwMode="auto">
            <a:xfrm>
              <a:off x="62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4"/>
            <p:cNvSpPr>
              <a:spLocks noChangeArrowheads="1"/>
            </p:cNvSpPr>
            <p:nvPr/>
          </p:nvSpPr>
          <p:spPr bwMode="auto">
            <a:xfrm>
              <a:off x="8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11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6"/>
            <p:cNvSpPr>
              <a:spLocks noChangeArrowheads="1"/>
            </p:cNvSpPr>
            <p:nvPr/>
          </p:nvSpPr>
          <p:spPr bwMode="auto">
            <a:xfrm>
              <a:off x="134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7"/>
            <p:cNvSpPr>
              <a:spLocks noChangeArrowheads="1"/>
            </p:cNvSpPr>
            <p:nvPr/>
          </p:nvSpPr>
          <p:spPr bwMode="auto">
            <a:xfrm>
              <a:off x="6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38"/>
            <p:cNvSpPr>
              <a:spLocks noChangeArrowheads="1"/>
            </p:cNvSpPr>
            <p:nvPr/>
          </p:nvSpPr>
          <p:spPr bwMode="auto">
            <a:xfrm>
              <a:off x="8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39"/>
            <p:cNvSpPr>
              <a:spLocks noChangeArrowheads="1"/>
            </p:cNvSpPr>
            <p:nvPr/>
          </p:nvSpPr>
          <p:spPr bwMode="auto">
            <a:xfrm>
              <a:off x="11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134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158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2"/>
            <p:cNvSpPr>
              <a:spLocks noChangeArrowheads="1"/>
            </p:cNvSpPr>
            <p:nvPr/>
          </p:nvSpPr>
          <p:spPr bwMode="auto">
            <a:xfrm>
              <a:off x="182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43"/>
            <p:cNvSpPr>
              <a:spLocks noChangeArrowheads="1"/>
            </p:cNvSpPr>
            <p:nvPr/>
          </p:nvSpPr>
          <p:spPr bwMode="auto">
            <a:xfrm>
              <a:off x="206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44"/>
            <p:cNvSpPr>
              <a:spLocks noChangeArrowheads="1"/>
            </p:cNvSpPr>
            <p:nvPr/>
          </p:nvSpPr>
          <p:spPr bwMode="auto">
            <a:xfrm>
              <a:off x="2304" y="23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45"/>
            <p:cNvSpPr>
              <a:spLocks noChangeArrowheads="1"/>
            </p:cNvSpPr>
            <p:nvPr/>
          </p:nvSpPr>
          <p:spPr bwMode="auto">
            <a:xfrm>
              <a:off x="158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46"/>
            <p:cNvSpPr>
              <a:spLocks noChangeArrowheads="1"/>
            </p:cNvSpPr>
            <p:nvPr/>
          </p:nvSpPr>
          <p:spPr bwMode="auto">
            <a:xfrm>
              <a:off x="182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7"/>
            <p:cNvSpPr>
              <a:spLocks noChangeArrowheads="1"/>
            </p:cNvSpPr>
            <p:nvPr/>
          </p:nvSpPr>
          <p:spPr bwMode="auto">
            <a:xfrm>
              <a:off x="206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48"/>
            <p:cNvSpPr>
              <a:spLocks noChangeArrowheads="1"/>
            </p:cNvSpPr>
            <p:nvPr/>
          </p:nvSpPr>
          <p:spPr bwMode="auto">
            <a:xfrm>
              <a:off x="2304" y="25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49"/>
            <p:cNvSpPr>
              <a:spLocks noChangeArrowheads="1"/>
            </p:cNvSpPr>
            <p:nvPr/>
          </p:nvSpPr>
          <p:spPr bwMode="auto">
            <a:xfrm>
              <a:off x="62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50"/>
            <p:cNvSpPr>
              <a:spLocks noChangeArrowheads="1"/>
            </p:cNvSpPr>
            <p:nvPr/>
          </p:nvSpPr>
          <p:spPr bwMode="auto">
            <a:xfrm>
              <a:off x="86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51"/>
            <p:cNvSpPr>
              <a:spLocks noChangeArrowheads="1"/>
            </p:cNvSpPr>
            <p:nvPr/>
          </p:nvSpPr>
          <p:spPr bwMode="auto">
            <a:xfrm>
              <a:off x="110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52"/>
            <p:cNvSpPr>
              <a:spLocks noChangeArrowheads="1"/>
            </p:cNvSpPr>
            <p:nvPr/>
          </p:nvSpPr>
          <p:spPr bwMode="auto">
            <a:xfrm>
              <a:off x="134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53"/>
            <p:cNvSpPr>
              <a:spLocks noChangeArrowheads="1"/>
            </p:cNvSpPr>
            <p:nvPr/>
          </p:nvSpPr>
          <p:spPr bwMode="auto">
            <a:xfrm>
              <a:off x="62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54"/>
            <p:cNvSpPr>
              <a:spLocks noChangeArrowheads="1"/>
            </p:cNvSpPr>
            <p:nvPr/>
          </p:nvSpPr>
          <p:spPr bwMode="auto">
            <a:xfrm>
              <a:off x="8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5"/>
            <p:cNvSpPr>
              <a:spLocks noChangeArrowheads="1"/>
            </p:cNvSpPr>
            <p:nvPr/>
          </p:nvSpPr>
          <p:spPr bwMode="auto">
            <a:xfrm>
              <a:off x="110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56"/>
            <p:cNvSpPr>
              <a:spLocks noChangeArrowheads="1"/>
            </p:cNvSpPr>
            <p:nvPr/>
          </p:nvSpPr>
          <p:spPr bwMode="auto">
            <a:xfrm>
              <a:off x="134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57"/>
            <p:cNvSpPr>
              <a:spLocks noChangeArrowheads="1"/>
            </p:cNvSpPr>
            <p:nvPr/>
          </p:nvSpPr>
          <p:spPr bwMode="auto">
            <a:xfrm>
              <a:off x="158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58"/>
            <p:cNvSpPr>
              <a:spLocks noChangeArrowheads="1"/>
            </p:cNvSpPr>
            <p:nvPr/>
          </p:nvSpPr>
          <p:spPr bwMode="auto">
            <a:xfrm>
              <a:off x="182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59"/>
            <p:cNvSpPr>
              <a:spLocks noChangeArrowheads="1"/>
            </p:cNvSpPr>
            <p:nvPr/>
          </p:nvSpPr>
          <p:spPr bwMode="auto">
            <a:xfrm>
              <a:off x="206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Oval 60"/>
            <p:cNvSpPr>
              <a:spLocks noChangeArrowheads="1"/>
            </p:cNvSpPr>
            <p:nvPr/>
          </p:nvSpPr>
          <p:spPr bwMode="auto">
            <a:xfrm>
              <a:off x="2304" y="8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61"/>
            <p:cNvSpPr>
              <a:spLocks noChangeArrowheads="1"/>
            </p:cNvSpPr>
            <p:nvPr/>
          </p:nvSpPr>
          <p:spPr bwMode="auto">
            <a:xfrm>
              <a:off x="158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62"/>
            <p:cNvSpPr>
              <a:spLocks noChangeArrowheads="1"/>
            </p:cNvSpPr>
            <p:nvPr/>
          </p:nvSpPr>
          <p:spPr bwMode="auto">
            <a:xfrm>
              <a:off x="206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63"/>
            <p:cNvSpPr>
              <a:spLocks noChangeArrowheads="1"/>
            </p:cNvSpPr>
            <p:nvPr/>
          </p:nvSpPr>
          <p:spPr bwMode="auto">
            <a:xfrm>
              <a:off x="2304" y="110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64"/>
            <p:cNvSpPr>
              <a:spLocks noChangeArrowheads="1"/>
            </p:cNvSpPr>
            <p:nvPr/>
          </p:nvSpPr>
          <p:spPr bwMode="auto">
            <a:xfrm>
              <a:off x="62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65"/>
            <p:cNvSpPr>
              <a:spLocks noChangeArrowheads="1"/>
            </p:cNvSpPr>
            <p:nvPr/>
          </p:nvSpPr>
          <p:spPr bwMode="auto">
            <a:xfrm>
              <a:off x="86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66"/>
            <p:cNvSpPr>
              <a:spLocks noChangeArrowheads="1"/>
            </p:cNvSpPr>
            <p:nvPr/>
          </p:nvSpPr>
          <p:spPr bwMode="auto">
            <a:xfrm>
              <a:off x="110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67"/>
            <p:cNvSpPr>
              <a:spLocks noChangeArrowheads="1"/>
            </p:cNvSpPr>
            <p:nvPr/>
          </p:nvSpPr>
          <p:spPr bwMode="auto">
            <a:xfrm>
              <a:off x="134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68"/>
            <p:cNvSpPr>
              <a:spLocks noChangeArrowheads="1"/>
            </p:cNvSpPr>
            <p:nvPr/>
          </p:nvSpPr>
          <p:spPr bwMode="auto">
            <a:xfrm>
              <a:off x="62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69"/>
            <p:cNvSpPr>
              <a:spLocks noChangeArrowheads="1"/>
            </p:cNvSpPr>
            <p:nvPr/>
          </p:nvSpPr>
          <p:spPr bwMode="auto">
            <a:xfrm>
              <a:off x="8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70"/>
            <p:cNvSpPr>
              <a:spLocks noChangeArrowheads="1"/>
            </p:cNvSpPr>
            <p:nvPr/>
          </p:nvSpPr>
          <p:spPr bwMode="auto">
            <a:xfrm>
              <a:off x="110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71"/>
            <p:cNvSpPr>
              <a:spLocks noChangeArrowheads="1"/>
            </p:cNvSpPr>
            <p:nvPr/>
          </p:nvSpPr>
          <p:spPr bwMode="auto">
            <a:xfrm>
              <a:off x="134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72"/>
            <p:cNvSpPr>
              <a:spLocks noChangeArrowheads="1"/>
            </p:cNvSpPr>
            <p:nvPr/>
          </p:nvSpPr>
          <p:spPr bwMode="auto">
            <a:xfrm>
              <a:off x="158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73"/>
            <p:cNvSpPr>
              <a:spLocks noChangeArrowheads="1"/>
            </p:cNvSpPr>
            <p:nvPr/>
          </p:nvSpPr>
          <p:spPr bwMode="auto">
            <a:xfrm>
              <a:off x="206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74"/>
            <p:cNvSpPr>
              <a:spLocks noChangeArrowheads="1"/>
            </p:cNvSpPr>
            <p:nvPr/>
          </p:nvSpPr>
          <p:spPr bwMode="auto">
            <a:xfrm>
              <a:off x="2304" y="134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Oval 75"/>
            <p:cNvSpPr>
              <a:spLocks noChangeArrowheads="1"/>
            </p:cNvSpPr>
            <p:nvPr/>
          </p:nvSpPr>
          <p:spPr bwMode="auto">
            <a:xfrm>
              <a:off x="158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76"/>
            <p:cNvSpPr>
              <a:spLocks noChangeArrowheads="1"/>
            </p:cNvSpPr>
            <p:nvPr/>
          </p:nvSpPr>
          <p:spPr bwMode="auto">
            <a:xfrm>
              <a:off x="2064" y="15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" name="Group 109"/>
          <p:cNvGrpSpPr>
            <a:grpSpLocks/>
          </p:cNvGrpSpPr>
          <p:nvPr/>
        </p:nvGrpSpPr>
        <p:grpSpPr bwMode="auto">
          <a:xfrm>
            <a:off x="4213225" y="5181600"/>
            <a:ext cx="4625975" cy="479425"/>
            <a:chOff x="1152" y="2064"/>
            <a:chExt cx="2914" cy="302"/>
          </a:xfrm>
        </p:grpSpPr>
        <p:sp>
          <p:nvSpPr>
            <p:cNvPr id="78" name="Line 11"/>
            <p:cNvSpPr>
              <a:spLocks noChangeShapeType="1"/>
            </p:cNvSpPr>
            <p:nvPr/>
          </p:nvSpPr>
          <p:spPr bwMode="auto">
            <a:xfrm>
              <a:off x="1152" y="2064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Text Box 77"/>
            <p:cNvSpPr txBox="1">
              <a:spLocks noChangeArrowheads="1"/>
            </p:cNvSpPr>
            <p:nvPr/>
          </p:nvSpPr>
          <p:spPr bwMode="auto">
            <a:xfrm>
              <a:off x="3830" y="2135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aseline="0"/>
                <a:t>k</a:t>
              </a:r>
              <a:r>
                <a:rPr lang="en-US"/>
                <a:t>x</a:t>
              </a:r>
              <a:endParaRPr lang="en-US" baseline="0"/>
            </a:p>
          </p:txBody>
        </p:sp>
      </p:grpSp>
      <p:grpSp>
        <p:nvGrpSpPr>
          <p:cNvPr id="80" name="Group 112"/>
          <p:cNvGrpSpPr>
            <a:grpSpLocks/>
          </p:cNvGrpSpPr>
          <p:nvPr/>
        </p:nvGrpSpPr>
        <p:grpSpPr bwMode="auto">
          <a:xfrm>
            <a:off x="6346825" y="3429000"/>
            <a:ext cx="527050" cy="3276600"/>
            <a:chOff x="1440" y="864"/>
            <a:chExt cx="332" cy="2064"/>
          </a:xfrm>
        </p:grpSpPr>
        <p:sp>
          <p:nvSpPr>
            <p:cNvPr id="81" name="Line 10"/>
            <p:cNvSpPr>
              <a:spLocks noChangeShapeType="1"/>
            </p:cNvSpPr>
            <p:nvPr/>
          </p:nvSpPr>
          <p:spPr bwMode="auto">
            <a:xfrm>
              <a:off x="1440" y="1008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78"/>
            <p:cNvSpPr txBox="1">
              <a:spLocks noChangeArrowheads="1"/>
            </p:cNvSpPr>
            <p:nvPr/>
          </p:nvSpPr>
          <p:spPr bwMode="auto">
            <a:xfrm>
              <a:off x="1536" y="86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aseline="0"/>
                <a:t>k</a:t>
              </a:r>
              <a:r>
                <a:rPr lang="en-US"/>
                <a:t>y</a:t>
              </a:r>
              <a:endParaRPr lang="en-US" baseline="0"/>
            </a:p>
          </p:txBody>
        </p:sp>
      </p:grpSp>
      <p:sp>
        <p:nvSpPr>
          <p:cNvPr id="83" name="Oval 79"/>
          <p:cNvSpPr>
            <a:spLocks noChangeArrowheads="1"/>
          </p:cNvSpPr>
          <p:nvPr/>
        </p:nvSpPr>
        <p:spPr bwMode="auto">
          <a:xfrm>
            <a:off x="5175250" y="4000500"/>
            <a:ext cx="2362200" cy="2371725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80"/>
          <p:cNvSpPr>
            <a:spLocks noChangeArrowheads="1"/>
          </p:cNvSpPr>
          <p:nvPr/>
        </p:nvSpPr>
        <p:spPr bwMode="auto">
          <a:xfrm>
            <a:off x="5603875" y="4476750"/>
            <a:ext cx="1485900" cy="1447800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5" name="Object 83"/>
          <p:cNvGraphicFramePr>
            <a:graphicFrameLocks noChangeAspect="1"/>
          </p:cNvGraphicFramePr>
          <p:nvPr/>
        </p:nvGraphicFramePr>
        <p:xfrm>
          <a:off x="7004050" y="4543425"/>
          <a:ext cx="228600" cy="393700"/>
        </p:xfrm>
        <a:graphic>
          <a:graphicData uri="http://schemas.openxmlformats.org/presentationml/2006/ole">
            <p:oleObj spid="_x0000_s29700" name="Equation" r:id="rId7" imgW="228600" imgH="393480" progId="Equation.3">
              <p:embed/>
            </p:oleObj>
          </a:graphicData>
        </a:graphic>
      </p:graphicFrame>
      <p:sp>
        <p:nvSpPr>
          <p:cNvPr id="86" name="Line 84"/>
          <p:cNvSpPr>
            <a:spLocks noChangeShapeType="1"/>
          </p:cNvSpPr>
          <p:nvPr/>
        </p:nvSpPr>
        <p:spPr bwMode="auto">
          <a:xfrm>
            <a:off x="6918325" y="4495800"/>
            <a:ext cx="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Line 85"/>
          <p:cNvSpPr>
            <a:spLocks noChangeShapeType="1"/>
          </p:cNvSpPr>
          <p:nvPr/>
        </p:nvSpPr>
        <p:spPr bwMode="auto">
          <a:xfrm>
            <a:off x="7299325" y="4505325"/>
            <a:ext cx="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Line 86"/>
          <p:cNvSpPr>
            <a:spLocks noChangeShapeType="1"/>
          </p:cNvSpPr>
          <p:nvPr/>
        </p:nvSpPr>
        <p:spPr bwMode="auto">
          <a:xfrm>
            <a:off x="6946900" y="44672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571500" y="3314700"/>
            <a:ext cx="2743200" cy="1600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2" grpId="0"/>
      <p:bldP spid="6" grpId="0"/>
      <p:bldP spid="8" grpId="0"/>
      <p:bldP spid="83" grpId="0" animBg="1"/>
      <p:bldP spid="84" grpId="0" animBg="1"/>
      <p:bldP spid="86" grpId="0" animBg="1"/>
      <p:bldP spid="87" grpId="0" animBg="1"/>
      <p:bldP spid="8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6829</TotalTime>
  <Words>574</Words>
  <Application>Microsoft Office PowerPoint</Application>
  <PresentationFormat>On-screen Show (4:3)</PresentationFormat>
  <Paragraphs>97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247</cp:revision>
  <dcterms:created xsi:type="dcterms:W3CDTF">2010-08-30T23:12:30Z</dcterms:created>
  <dcterms:modified xsi:type="dcterms:W3CDTF">2010-11-02T00:42:02Z</dcterms:modified>
</cp:coreProperties>
</file>