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6" r:id="rId5"/>
    <p:sldId id="286" r:id="rId6"/>
    <p:sldId id="287" r:id="rId7"/>
    <p:sldId id="279" r:id="rId8"/>
    <p:sldId id="280" r:id="rId9"/>
    <p:sldId id="291" r:id="rId10"/>
    <p:sldId id="288" r:id="rId11"/>
    <p:sldId id="290" r:id="rId12"/>
    <p:sldId id="28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4"/>
    <a:srgbClr val="0066FF"/>
    <a:srgbClr val="FF0000"/>
    <a:srgbClr val="33CCFF"/>
    <a:srgbClr val="00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598" autoAdjust="0"/>
  </p:normalViewPr>
  <p:slideViewPr>
    <p:cSldViewPr>
      <p:cViewPr varScale="1">
        <p:scale>
          <a:sx n="84" d="100"/>
          <a:sy n="84" d="100"/>
        </p:scale>
        <p:origin x="-152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5" Type="http://schemas.openxmlformats.org/officeDocument/2006/relationships/image" Target="../media/image84.wmf"/><Relationship Id="rId4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9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73DB0F-A7C6-4AEB-9FE2-D453B5B02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27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75167-A2EE-45A7-AD55-50AB8A76A8BA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612CDA-E081-4FAB-BAC7-BCBD5C5E3134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E4D9F-42B0-47A4-BE49-AD90F72708AF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3DB0F-A7C6-4AEB-9FE2-D453B5B02C2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46FBE-8AA6-4647-BAAF-2AEE2C51C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C1F03-BFF5-49EB-A86E-9E66118AA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AC9BB-F3A8-4058-9942-7201DEA009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E8A35-E874-4795-9192-C295ACC05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A9A55-7F1C-4F89-913E-01D24C66A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D4EB0-F609-4F65-8660-075539DDB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A8EF9-8C3F-4CAB-8907-0D997322A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BB7D-545C-48DC-8CB9-360CEF28D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DC071-3CA2-4FD2-9BCF-21190D72FB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F5CB0-1773-4C19-A4E6-620940EBE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21C46-02B0-4AEE-85DF-719A6E2A60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415934-783F-42DD-8807-0C613A9AE3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9.bin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15" Type="http://schemas.openxmlformats.org/officeDocument/2006/relationships/oleObject" Target="../embeddings/oleObject6.bin"/><Relationship Id="rId10" Type="http://schemas.openxmlformats.org/officeDocument/2006/relationships/hyperlink" Target="http://nobelprize.org/nobel_prizes/physics/laureates/1929/broglie-bio.html" TargetMode="External"/><Relationship Id="rId19" Type="http://schemas.openxmlformats.org/officeDocument/2006/relationships/oleObject" Target="../embeddings/oleObject8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Relationship Id="rId22" Type="http://schemas.openxmlformats.org/officeDocument/2006/relationships/image" Target="../media/image9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oleObject" Target="../embeddings/oleObject7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7.wmf"/><Relationship Id="rId12" Type="http://schemas.openxmlformats.org/officeDocument/2006/relationships/image" Target="../media/image4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9.wmf"/><Relationship Id="rId5" Type="http://schemas.openxmlformats.org/officeDocument/2006/relationships/image" Target="../media/image76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8.wmf"/><Relationship Id="rId14" Type="http://schemas.openxmlformats.org/officeDocument/2006/relationships/image" Target="../media/image8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27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image" Target="../media/image36.png"/><Relationship Id="rId10" Type="http://schemas.openxmlformats.org/officeDocument/2006/relationships/image" Target="../media/image33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1.bin"/><Relationship Id="rId3" Type="http://schemas.openxmlformats.org/officeDocument/2006/relationships/hyperlink" Target="http://hyperphysics.phy-astr.gsu.edu/hbase/kinetic/kintem.html" TargetMode="External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9.wmf"/><Relationship Id="rId4" Type="http://schemas.openxmlformats.org/officeDocument/2006/relationships/image" Target="../media/image42.gi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50.wmf"/><Relationship Id="rId26" Type="http://schemas.openxmlformats.org/officeDocument/2006/relationships/image" Target="../media/image54.wmf"/><Relationship Id="rId3" Type="http://schemas.openxmlformats.org/officeDocument/2006/relationships/oleObject" Target="../embeddings/oleObject42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49.bin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6.bin"/><Relationship Id="rId24" Type="http://schemas.openxmlformats.org/officeDocument/2006/relationships/image" Target="../media/image53.w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2.bin"/><Relationship Id="rId28" Type="http://schemas.openxmlformats.org/officeDocument/2006/relationships/image" Target="../media/image55.wmf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Relationship Id="rId27" Type="http://schemas.openxmlformats.org/officeDocument/2006/relationships/oleObject" Target="../embeddings/oleObject5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3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7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11560" y="1772816"/>
            <a:ext cx="2952328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AutoShape 4"/>
          <p:cNvSpPr>
            <a:spLocks noChangeArrowheads="1"/>
          </p:cNvSpPr>
          <p:nvPr/>
        </p:nvSpPr>
        <p:spPr bwMode="auto">
          <a:xfrm>
            <a:off x="1187625" y="4509120"/>
            <a:ext cx="5472608" cy="213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5363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We consider a dilute gas of N atoms in a box in the classical limit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Kinetic theory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725541" y="2017415"/>
          <a:ext cx="6175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3" name="Equation" r:id="rId4" imgW="444240" imgH="253800" progId="Equation.DSMT4">
                  <p:embed/>
                </p:oleObj>
              </mc:Choice>
              <mc:Fallback>
                <p:oleObj name="Equation" r:id="rId4" imgW="444240" imgH="2538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541" y="2017415"/>
                        <a:ext cx="6175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35"/>
          <p:cNvSpPr/>
          <p:nvPr/>
        </p:nvSpPr>
        <p:spPr>
          <a:xfrm>
            <a:off x="1043609" y="2204865"/>
            <a:ext cx="400050" cy="295275"/>
          </a:xfrm>
          <a:custGeom>
            <a:avLst/>
            <a:gdLst>
              <a:gd name="connsiteX0" fmla="*/ 0 w 400050"/>
              <a:gd name="connsiteY0" fmla="*/ 144462 h 295275"/>
              <a:gd name="connsiteX1" fmla="*/ 114300 w 400050"/>
              <a:gd name="connsiteY1" fmla="*/ 258762 h 295275"/>
              <a:gd name="connsiteX2" fmla="*/ 200025 w 400050"/>
              <a:gd name="connsiteY2" fmla="*/ 1587 h 295275"/>
              <a:gd name="connsiteX3" fmla="*/ 276225 w 400050"/>
              <a:gd name="connsiteY3" fmla="*/ 268287 h 295275"/>
              <a:gd name="connsiteX4" fmla="*/ 371475 w 400050"/>
              <a:gd name="connsiteY4" fmla="*/ 163512 h 295275"/>
              <a:gd name="connsiteX5" fmla="*/ 400050 w 400050"/>
              <a:gd name="connsiteY5" fmla="*/ 182562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050" h="295275">
                <a:moveTo>
                  <a:pt x="0" y="144462"/>
                </a:moveTo>
                <a:cubicBezTo>
                  <a:pt x="40481" y="213518"/>
                  <a:pt x="80963" y="282574"/>
                  <a:pt x="114300" y="258762"/>
                </a:cubicBezTo>
                <a:cubicBezTo>
                  <a:pt x="147637" y="234950"/>
                  <a:pt x="173038" y="0"/>
                  <a:pt x="200025" y="1587"/>
                </a:cubicBezTo>
                <a:cubicBezTo>
                  <a:pt x="227012" y="3174"/>
                  <a:pt x="247650" y="241300"/>
                  <a:pt x="276225" y="268287"/>
                </a:cubicBezTo>
                <a:cubicBezTo>
                  <a:pt x="304800" y="295275"/>
                  <a:pt x="350838" y="177799"/>
                  <a:pt x="371475" y="163512"/>
                </a:cubicBezTo>
                <a:cubicBezTo>
                  <a:pt x="392112" y="149225"/>
                  <a:pt x="396081" y="165893"/>
                  <a:pt x="400050" y="1825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983001">
            <a:off x="1115617" y="2924945"/>
            <a:ext cx="400050" cy="295275"/>
          </a:xfrm>
          <a:custGeom>
            <a:avLst/>
            <a:gdLst>
              <a:gd name="connsiteX0" fmla="*/ 0 w 400050"/>
              <a:gd name="connsiteY0" fmla="*/ 144462 h 295275"/>
              <a:gd name="connsiteX1" fmla="*/ 114300 w 400050"/>
              <a:gd name="connsiteY1" fmla="*/ 258762 h 295275"/>
              <a:gd name="connsiteX2" fmla="*/ 200025 w 400050"/>
              <a:gd name="connsiteY2" fmla="*/ 1587 h 295275"/>
              <a:gd name="connsiteX3" fmla="*/ 276225 w 400050"/>
              <a:gd name="connsiteY3" fmla="*/ 268287 h 295275"/>
              <a:gd name="connsiteX4" fmla="*/ 371475 w 400050"/>
              <a:gd name="connsiteY4" fmla="*/ 163512 h 295275"/>
              <a:gd name="connsiteX5" fmla="*/ 400050 w 400050"/>
              <a:gd name="connsiteY5" fmla="*/ 182562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050" h="295275">
                <a:moveTo>
                  <a:pt x="0" y="144462"/>
                </a:moveTo>
                <a:cubicBezTo>
                  <a:pt x="40481" y="213518"/>
                  <a:pt x="80963" y="282574"/>
                  <a:pt x="114300" y="258762"/>
                </a:cubicBezTo>
                <a:cubicBezTo>
                  <a:pt x="147637" y="234950"/>
                  <a:pt x="173038" y="0"/>
                  <a:pt x="200025" y="1587"/>
                </a:cubicBezTo>
                <a:cubicBezTo>
                  <a:pt x="227012" y="3174"/>
                  <a:pt x="247650" y="241300"/>
                  <a:pt x="276225" y="268287"/>
                </a:cubicBezTo>
                <a:cubicBezTo>
                  <a:pt x="304800" y="295275"/>
                  <a:pt x="350838" y="177799"/>
                  <a:pt x="371475" y="163512"/>
                </a:cubicBezTo>
                <a:cubicBezTo>
                  <a:pt x="392112" y="149225"/>
                  <a:pt x="396081" y="165893"/>
                  <a:pt x="400050" y="1825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 rot="4063778">
            <a:off x="1979713" y="2708921"/>
            <a:ext cx="400050" cy="295275"/>
          </a:xfrm>
          <a:custGeom>
            <a:avLst/>
            <a:gdLst>
              <a:gd name="connsiteX0" fmla="*/ 0 w 400050"/>
              <a:gd name="connsiteY0" fmla="*/ 144462 h 295275"/>
              <a:gd name="connsiteX1" fmla="*/ 114300 w 400050"/>
              <a:gd name="connsiteY1" fmla="*/ 258762 h 295275"/>
              <a:gd name="connsiteX2" fmla="*/ 200025 w 400050"/>
              <a:gd name="connsiteY2" fmla="*/ 1587 h 295275"/>
              <a:gd name="connsiteX3" fmla="*/ 276225 w 400050"/>
              <a:gd name="connsiteY3" fmla="*/ 268287 h 295275"/>
              <a:gd name="connsiteX4" fmla="*/ 371475 w 400050"/>
              <a:gd name="connsiteY4" fmla="*/ 163512 h 295275"/>
              <a:gd name="connsiteX5" fmla="*/ 400050 w 400050"/>
              <a:gd name="connsiteY5" fmla="*/ 182562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050" h="295275">
                <a:moveTo>
                  <a:pt x="0" y="144462"/>
                </a:moveTo>
                <a:cubicBezTo>
                  <a:pt x="40481" y="213518"/>
                  <a:pt x="80963" y="282574"/>
                  <a:pt x="114300" y="258762"/>
                </a:cubicBezTo>
                <a:cubicBezTo>
                  <a:pt x="147637" y="234950"/>
                  <a:pt x="173038" y="0"/>
                  <a:pt x="200025" y="1587"/>
                </a:cubicBezTo>
                <a:cubicBezTo>
                  <a:pt x="227012" y="3174"/>
                  <a:pt x="247650" y="241300"/>
                  <a:pt x="276225" y="268287"/>
                </a:cubicBezTo>
                <a:cubicBezTo>
                  <a:pt x="304800" y="295275"/>
                  <a:pt x="350838" y="177799"/>
                  <a:pt x="371475" y="163512"/>
                </a:cubicBezTo>
                <a:cubicBezTo>
                  <a:pt x="392112" y="149225"/>
                  <a:pt x="396081" y="165893"/>
                  <a:pt x="400050" y="1825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 rot="7598051">
            <a:off x="2665589" y="2233827"/>
            <a:ext cx="400050" cy="295275"/>
          </a:xfrm>
          <a:custGeom>
            <a:avLst/>
            <a:gdLst>
              <a:gd name="connsiteX0" fmla="*/ 0 w 400050"/>
              <a:gd name="connsiteY0" fmla="*/ 144462 h 295275"/>
              <a:gd name="connsiteX1" fmla="*/ 114300 w 400050"/>
              <a:gd name="connsiteY1" fmla="*/ 258762 h 295275"/>
              <a:gd name="connsiteX2" fmla="*/ 200025 w 400050"/>
              <a:gd name="connsiteY2" fmla="*/ 1587 h 295275"/>
              <a:gd name="connsiteX3" fmla="*/ 276225 w 400050"/>
              <a:gd name="connsiteY3" fmla="*/ 268287 h 295275"/>
              <a:gd name="connsiteX4" fmla="*/ 371475 w 400050"/>
              <a:gd name="connsiteY4" fmla="*/ 163512 h 295275"/>
              <a:gd name="connsiteX5" fmla="*/ 400050 w 400050"/>
              <a:gd name="connsiteY5" fmla="*/ 182562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050" h="295275">
                <a:moveTo>
                  <a:pt x="0" y="144462"/>
                </a:moveTo>
                <a:cubicBezTo>
                  <a:pt x="40481" y="213518"/>
                  <a:pt x="80963" y="282574"/>
                  <a:pt x="114300" y="258762"/>
                </a:cubicBezTo>
                <a:cubicBezTo>
                  <a:pt x="147637" y="234950"/>
                  <a:pt x="173038" y="0"/>
                  <a:pt x="200025" y="1587"/>
                </a:cubicBezTo>
                <a:cubicBezTo>
                  <a:pt x="227012" y="3174"/>
                  <a:pt x="247650" y="241300"/>
                  <a:pt x="276225" y="268287"/>
                </a:cubicBezTo>
                <a:cubicBezTo>
                  <a:pt x="304800" y="295275"/>
                  <a:pt x="350838" y="177799"/>
                  <a:pt x="371475" y="163512"/>
                </a:cubicBezTo>
                <a:cubicBezTo>
                  <a:pt x="392112" y="149225"/>
                  <a:pt x="396081" y="165893"/>
                  <a:pt x="400050" y="1825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699793" y="3212977"/>
            <a:ext cx="400050" cy="295275"/>
          </a:xfrm>
          <a:custGeom>
            <a:avLst/>
            <a:gdLst>
              <a:gd name="connsiteX0" fmla="*/ 0 w 400050"/>
              <a:gd name="connsiteY0" fmla="*/ 144462 h 295275"/>
              <a:gd name="connsiteX1" fmla="*/ 114300 w 400050"/>
              <a:gd name="connsiteY1" fmla="*/ 258762 h 295275"/>
              <a:gd name="connsiteX2" fmla="*/ 200025 w 400050"/>
              <a:gd name="connsiteY2" fmla="*/ 1587 h 295275"/>
              <a:gd name="connsiteX3" fmla="*/ 276225 w 400050"/>
              <a:gd name="connsiteY3" fmla="*/ 268287 h 295275"/>
              <a:gd name="connsiteX4" fmla="*/ 371475 w 400050"/>
              <a:gd name="connsiteY4" fmla="*/ 163512 h 295275"/>
              <a:gd name="connsiteX5" fmla="*/ 400050 w 400050"/>
              <a:gd name="connsiteY5" fmla="*/ 182562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050" h="295275">
                <a:moveTo>
                  <a:pt x="0" y="144462"/>
                </a:moveTo>
                <a:cubicBezTo>
                  <a:pt x="40481" y="213518"/>
                  <a:pt x="80963" y="282574"/>
                  <a:pt x="114300" y="258762"/>
                </a:cubicBezTo>
                <a:cubicBezTo>
                  <a:pt x="147637" y="234950"/>
                  <a:pt x="173038" y="0"/>
                  <a:pt x="200025" y="1587"/>
                </a:cubicBezTo>
                <a:cubicBezTo>
                  <a:pt x="227012" y="3174"/>
                  <a:pt x="247650" y="241300"/>
                  <a:pt x="276225" y="268287"/>
                </a:cubicBezTo>
                <a:cubicBezTo>
                  <a:pt x="304800" y="295275"/>
                  <a:pt x="350838" y="177799"/>
                  <a:pt x="371475" y="163512"/>
                </a:cubicBezTo>
                <a:cubicBezTo>
                  <a:pt x="392112" y="149225"/>
                  <a:pt x="396081" y="165893"/>
                  <a:pt x="400050" y="1825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231057" y="2449463"/>
            <a:ext cx="792088" cy="50405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1983020">
            <a:off x="1376423" y="2394874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&lt;a&gt;</a:t>
            </a:r>
            <a:endParaRPr lang="en-US" sz="20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699792" y="3140968"/>
            <a:ext cx="360040" cy="1588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2766467" y="2819028"/>
          <a:ext cx="285874" cy="363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4" name="Equation" r:id="rId6" imgW="139680" imgH="177480" progId="Equation.DSMT4">
                  <p:embed/>
                </p:oleObj>
              </mc:Choice>
              <mc:Fallback>
                <p:oleObj name="Equation" r:id="rId6" imgW="1396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6467" y="2819028"/>
                        <a:ext cx="285874" cy="363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4355976" y="1988840"/>
          <a:ext cx="2857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5" name="Equation" r:id="rId8" imgW="139680" imgH="177480" progId="Equation.DSMT4">
                  <p:embed/>
                </p:oleObj>
              </mc:Choice>
              <mc:Fallback>
                <p:oleObj name="Equation" r:id="rId8" imgW="13968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988840"/>
                        <a:ext cx="28575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4283968" y="2492896"/>
            <a:ext cx="3239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  <a:hlinkClick r:id="rId10"/>
              </a:rPr>
              <a:t>de Broglie </a:t>
            </a:r>
            <a:r>
              <a:rPr lang="en-US" sz="2000" b="1" dirty="0" smtClean="0">
                <a:latin typeface="Comic Sans MS" pitchFamily="66" charset="0"/>
              </a:rPr>
              <a:t>wave length </a:t>
            </a:r>
            <a:r>
              <a:rPr lang="en-US" sz="2000" b="1" dirty="0" smtClean="0">
                <a:latin typeface="Comic Sans MS" pitchFamily="66" charset="0"/>
                <a:sym typeface="Symbol"/>
              </a:rPr>
              <a:t></a:t>
            </a:r>
            <a:endParaRPr lang="en-US" sz="2000" b="1" dirty="0">
              <a:latin typeface="Comic Sans MS" pitchFamily="66" charset="0"/>
            </a:endParaRPr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518993"/>
              </p:ext>
            </p:extLst>
          </p:nvPr>
        </p:nvGraphicFramePr>
        <p:xfrm>
          <a:off x="4313238" y="2997200"/>
          <a:ext cx="10223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6" name="Equation" r:id="rId11" imgW="736560" imgH="393480" progId="Equation.DSMT4">
                  <p:embed/>
                </p:oleObj>
              </mc:Choice>
              <mc:Fallback>
                <p:oleObj name="Equation" r:id="rId11" imgW="7365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238" y="2997200"/>
                        <a:ext cx="102235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AutoShape 52"/>
          <p:cNvSpPr>
            <a:spLocks noChangeArrowheads="1"/>
          </p:cNvSpPr>
          <p:nvPr/>
        </p:nvSpPr>
        <p:spPr bwMode="auto">
          <a:xfrm>
            <a:off x="5508104" y="317487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399" name="Object 7"/>
          <p:cNvGraphicFramePr>
            <a:graphicFrameLocks noChangeAspect="1"/>
          </p:cNvGraphicFramePr>
          <p:nvPr/>
        </p:nvGraphicFramePr>
        <p:xfrm>
          <a:off x="5986463" y="2924175"/>
          <a:ext cx="25923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7" name="Equation" r:id="rId13" imgW="1866600" imgH="457200" progId="Equation.DSMT4">
                  <p:embed/>
                </p:oleObj>
              </mc:Choice>
              <mc:Fallback>
                <p:oleObj name="Equation" r:id="rId13" imgW="18666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2924175"/>
                        <a:ext cx="259238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1547664" y="4221088"/>
          <a:ext cx="10572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8" name="Equation" r:id="rId15" imgW="761760" imgH="253800" progId="Equation.DSMT4">
                  <p:embed/>
                </p:oleObj>
              </mc:Choice>
              <mc:Fallback>
                <p:oleObj name="Equation" r:id="rId15" imgW="76176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221088"/>
                        <a:ext cx="10572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Straight Arrow Connector 55"/>
          <p:cNvCxnSpPr/>
          <p:nvPr/>
        </p:nvCxnSpPr>
        <p:spPr>
          <a:xfrm>
            <a:off x="683568" y="4149080"/>
            <a:ext cx="2880320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utoShape 52"/>
          <p:cNvSpPr>
            <a:spLocks noChangeArrowheads="1"/>
          </p:cNvSpPr>
          <p:nvPr/>
        </p:nvSpPr>
        <p:spPr bwMode="auto">
          <a:xfrm>
            <a:off x="4211960" y="393305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01" name="Object 9"/>
          <p:cNvGraphicFramePr>
            <a:graphicFrameLocks noChangeAspect="1"/>
          </p:cNvGraphicFramePr>
          <p:nvPr/>
        </p:nvGraphicFramePr>
        <p:xfrm>
          <a:off x="5281613" y="3716338"/>
          <a:ext cx="1604962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9" name="Equation" r:id="rId17" imgW="1155600" imgH="457200" progId="Equation.DSMT4">
                  <p:embed/>
                </p:oleObj>
              </mc:Choice>
              <mc:Fallback>
                <p:oleObj name="Equation" r:id="rId17" imgW="11556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3716338"/>
                        <a:ext cx="1604962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6876256" y="3851523"/>
            <a:ext cx="1398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Comic Sans MS" pitchFamily="66" charset="0"/>
              </a:rPr>
              <a:t>with density</a:t>
            </a:r>
            <a:endParaRPr lang="en-US" sz="1600" b="1" dirty="0">
              <a:latin typeface="Comic Sans MS" pitchFamily="66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8263458" y="3764385"/>
          <a:ext cx="880542" cy="106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0" name="Equation" r:id="rId19" imgW="711000" imgH="863280" progId="Equation.DSMT4">
                  <p:embed/>
                </p:oleObj>
              </mc:Choice>
              <mc:Fallback>
                <p:oleObj name="Equation" r:id="rId19" imgW="711000" imgH="8632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3458" y="3764385"/>
                        <a:ext cx="880542" cy="1069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611560" y="5445224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1763688" y="5157192"/>
          <a:ext cx="1944216" cy="101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1" name="Equation" r:id="rId21" imgW="927000" imgH="482400" progId="Equation.DSMT4">
                  <p:embed/>
                </p:oleObj>
              </mc:Choice>
              <mc:Fallback>
                <p:oleObj name="Equation" r:id="rId21" imgW="92700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157192"/>
                        <a:ext cx="1944216" cy="10116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4211960" y="5445224"/>
            <a:ext cx="18405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classical limit</a:t>
            </a:r>
            <a:endParaRPr lang="en-US" sz="2000" b="1" dirty="0">
              <a:latin typeface="Comic Sans MS" pitchFamily="66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rot="10800000">
            <a:off x="3059832" y="6021288"/>
            <a:ext cx="432048" cy="21602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563888" y="5949280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/>
                </a:solidFill>
              </a:rPr>
              <a:t>high temperature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rot="10800000" flipV="1">
            <a:off x="2627785" y="5229200"/>
            <a:ext cx="864099" cy="21602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563889" y="4941168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/>
                </a:solidFill>
              </a:rPr>
              <a:t>Low density</a:t>
            </a:r>
            <a:endParaRPr lang="en-US" sz="1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6" grpId="0" animBg="1"/>
      <p:bldP spid="307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7" grpId="0"/>
      <p:bldP spid="53" grpId="0"/>
      <p:bldP spid="54" grpId="0" animBg="1"/>
      <p:bldP spid="60" grpId="0" animBg="1"/>
      <p:bldP spid="62" grpId="0"/>
      <p:bldP spid="64" grpId="0" animBg="1"/>
      <p:bldP spid="67" grpId="0"/>
      <p:bldP spid="70" grpId="0"/>
      <p:bldP spid="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27584" y="5085184"/>
            <a:ext cx="4392488" cy="12241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4209" name="Object 1"/>
          <p:cNvGraphicFramePr>
            <a:graphicFrameLocks noChangeAspect="1"/>
          </p:cNvGraphicFramePr>
          <p:nvPr/>
        </p:nvGraphicFramePr>
        <p:xfrm>
          <a:off x="251520" y="980728"/>
          <a:ext cx="8892480" cy="94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9" name="Equation" r:id="rId3" imgW="4762440" imgH="507960" progId="Equation.DSMT4">
                  <p:embed/>
                </p:oleObj>
              </mc:Choice>
              <mc:Fallback>
                <p:oleObj name="Equation" r:id="rId3" imgW="4762440" imgH="507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80728"/>
                        <a:ext cx="8892480" cy="947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38"/>
          <p:cNvSpPr>
            <a:spLocks noChangeArrowheads="1"/>
          </p:cNvSpPr>
          <p:nvPr/>
        </p:nvSpPr>
        <p:spPr bwMode="auto">
          <a:xfrm>
            <a:off x="251520" y="188640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755576" y="0"/>
          <a:ext cx="22050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0" name="Equation" r:id="rId5" imgW="1180800" imgH="495000" progId="Equation.DSMT4">
                  <p:embed/>
                </p:oleObj>
              </mc:Choice>
              <mc:Fallback>
                <p:oleObj name="Equation" r:id="rId5" imgW="1180800" imgH="49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0"/>
                        <a:ext cx="220503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251520" y="2276872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with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876300" y="1989138"/>
          <a:ext cx="22288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Equation" r:id="rId7" imgW="1193760" imgH="482400" progId="Equation.DSMT4">
                  <p:embed/>
                </p:oleObj>
              </mc:Choice>
              <mc:Fallback>
                <p:oleObj name="Equation" r:id="rId7" imgW="119376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1989138"/>
                        <a:ext cx="2228850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395536" y="3429000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899592" y="3120876"/>
          <a:ext cx="6070600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2" name="Equation" r:id="rId9" imgW="3251160" imgH="1015920" progId="Equation.DSMT4">
                  <p:embed/>
                </p:oleObj>
              </mc:Choice>
              <mc:Fallback>
                <p:oleObj name="Equation" r:id="rId9" imgW="3251160" imgH="10159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120876"/>
                        <a:ext cx="6070600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395536" y="5445224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958850" y="5084763"/>
          <a:ext cx="36798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Equation" r:id="rId11" imgW="1828800" imgH="558720" progId="Equation.DSMT4">
                  <p:embed/>
                </p:oleObj>
              </mc:Choice>
              <mc:Fallback>
                <p:oleObj name="Equation" r:id="rId11" imgW="182880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5084763"/>
                        <a:ext cx="367982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7" grpId="0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251520" y="404664"/>
            <a:ext cx="8850500" cy="1015231"/>
            <a:chOff x="251520" y="404664"/>
            <a:chExt cx="8850500" cy="1015231"/>
          </a:xfrm>
        </p:grpSpPr>
        <p:sp>
          <p:nvSpPr>
            <p:cNvPr id="47" name="Text Box 33"/>
            <p:cNvSpPr txBox="1">
              <a:spLocks noChangeArrowheads="1"/>
            </p:cNvSpPr>
            <p:nvPr/>
          </p:nvSpPr>
          <p:spPr bwMode="auto">
            <a:xfrm>
              <a:off x="251520" y="404664"/>
              <a:ext cx="88505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Comic Sans MS" pitchFamily="66" charset="0"/>
                </a:rPr>
                <a:t>When asking for the probability, f(v), of finding a particle with velocity between </a:t>
              </a:r>
              <a:endParaRPr lang="en-US" sz="1800" dirty="0">
                <a:latin typeface="Comic Sans MS" pitchFamily="66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395536" y="908720"/>
              <a:ext cx="7704856" cy="511175"/>
              <a:chOff x="323528" y="908720"/>
              <a:chExt cx="7704856" cy="511175"/>
            </a:xfrm>
          </p:grpSpPr>
          <p:graphicFrame>
            <p:nvGraphicFramePr>
              <p:cNvPr id="93200" name="Object 16"/>
              <p:cNvGraphicFramePr>
                <a:graphicFrameLocks noChangeAspect="1"/>
              </p:cNvGraphicFramePr>
              <p:nvPr/>
            </p:nvGraphicFramePr>
            <p:xfrm>
              <a:off x="323528" y="908720"/>
              <a:ext cx="817562" cy="511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211" name="Equation" r:id="rId4" imgW="406080" imgH="253800" progId="Equation.DSMT4">
                      <p:embed/>
                    </p:oleObj>
                  </mc:Choice>
                  <mc:Fallback>
                    <p:oleObj name="Equation" r:id="rId4" imgW="406080" imgH="253800" progId="Equation.DSMT4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3528" y="908720"/>
                            <a:ext cx="817562" cy="511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9" name="Text Box 33"/>
              <p:cNvSpPr txBox="1">
                <a:spLocks noChangeArrowheads="1"/>
              </p:cNvSpPr>
              <p:nvPr/>
            </p:nvSpPr>
            <p:spPr bwMode="auto">
              <a:xfrm>
                <a:off x="1187624" y="980728"/>
                <a:ext cx="684076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latin typeface="Comic Sans MS" pitchFamily="66" charset="0"/>
                  </a:rPr>
                  <a:t>and               we transform from d</a:t>
                </a:r>
                <a:r>
                  <a:rPr lang="en-US" sz="1800" baseline="30000" dirty="0" smtClean="0">
                    <a:latin typeface="Comic Sans MS" pitchFamily="66" charset="0"/>
                  </a:rPr>
                  <a:t>3</a:t>
                </a:r>
                <a:r>
                  <a:rPr lang="en-US" sz="1800" u="sng" dirty="0" smtClean="0">
                    <a:latin typeface="Comic Sans MS" pitchFamily="66" charset="0"/>
                  </a:rPr>
                  <a:t>p</a:t>
                </a:r>
                <a:r>
                  <a:rPr lang="en-US" sz="1800" dirty="0" smtClean="0">
                    <a:latin typeface="Comic Sans MS" pitchFamily="66" charset="0"/>
                  </a:rPr>
                  <a:t> to </a:t>
                </a:r>
                <a:r>
                  <a:rPr lang="en-US" sz="1800" dirty="0" err="1" smtClean="0">
                    <a:latin typeface="Comic Sans MS" pitchFamily="66" charset="0"/>
                  </a:rPr>
                  <a:t>dv</a:t>
                </a:r>
                <a:endParaRPr lang="en-US" sz="1800" dirty="0">
                  <a:latin typeface="Comic Sans MS" pitchFamily="66" charset="0"/>
                </a:endParaRPr>
              </a:p>
            </p:txBody>
          </p:sp>
          <p:graphicFrame>
            <p:nvGraphicFramePr>
              <p:cNvPr id="93201" name="Object 17"/>
              <p:cNvGraphicFramePr>
                <a:graphicFrameLocks noChangeAspect="1"/>
              </p:cNvGraphicFramePr>
              <p:nvPr/>
            </p:nvGraphicFramePr>
            <p:xfrm>
              <a:off x="1835696" y="980728"/>
              <a:ext cx="792162" cy="3587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212" name="Equation" r:id="rId6" imgW="393480" imgH="177480" progId="Equation.DSMT4">
                      <p:embed/>
                    </p:oleObj>
                  </mc:Choice>
                  <mc:Fallback>
                    <p:oleObj name="Equation" r:id="rId6" imgW="393480" imgH="177480" progId="Equation.DSMT4">
                      <p:embed/>
                      <p:pic>
                        <p:nvPicPr>
                          <p:cNvPr id="0" name="Picture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35696" y="980728"/>
                            <a:ext cx="792162" cy="3587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93202" name="Object 18"/>
          <p:cNvGraphicFramePr>
            <a:graphicFrameLocks noChangeAspect="1"/>
          </p:cNvGraphicFramePr>
          <p:nvPr/>
        </p:nvGraphicFramePr>
        <p:xfrm>
          <a:off x="338138" y="1628775"/>
          <a:ext cx="860901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3" name="Equation" r:id="rId8" imgW="4965480" imgH="545760" progId="Equation.DSMT4">
                  <p:embed/>
                </p:oleObj>
              </mc:Choice>
              <mc:Fallback>
                <p:oleObj name="Equation" r:id="rId8" imgW="4965480" imgH="5457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1628775"/>
                        <a:ext cx="8609012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ight Brace 53"/>
          <p:cNvSpPr/>
          <p:nvPr/>
        </p:nvSpPr>
        <p:spPr>
          <a:xfrm rot="5400000">
            <a:off x="7236296" y="1340768"/>
            <a:ext cx="360040" cy="26642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164288" y="2924944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f(v)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8" name="AutoShape 5"/>
          <p:cNvSpPr>
            <a:spLocks noChangeArrowheads="1"/>
          </p:cNvSpPr>
          <p:nvPr/>
        </p:nvSpPr>
        <p:spPr bwMode="auto">
          <a:xfrm>
            <a:off x="179512" y="3212976"/>
            <a:ext cx="8784976" cy="219648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725488" y="4005263"/>
          <a:ext cx="3832225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4" name="Equation" r:id="rId10" imgW="1904760" imgH="520560" progId="Equation.DSMT4">
                  <p:embed/>
                </p:oleObj>
              </mc:Choice>
              <mc:Fallback>
                <p:oleObj name="Equation" r:id="rId10" imgW="1904760" imgH="52056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4005263"/>
                        <a:ext cx="3832225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 Box 33"/>
          <p:cNvSpPr txBox="1">
            <a:spLocks noChangeArrowheads="1"/>
          </p:cNvSpPr>
          <p:nvPr/>
        </p:nvSpPr>
        <p:spPr bwMode="auto">
          <a:xfrm>
            <a:off x="539552" y="3501008"/>
            <a:ext cx="5335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Maxwell speed distribution function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61" name="Picture 13" descr="http://hyperphysics.phy-astr.gsu.edu/hbase/kinetic/imgkin/mxspd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3521354"/>
            <a:ext cx="2232248" cy="1595346"/>
          </a:xfrm>
          <a:prstGeom prst="rect">
            <a:avLst/>
          </a:prstGeom>
          <a:noFill/>
        </p:spPr>
      </p:pic>
      <p:sp>
        <p:nvSpPr>
          <p:cNvPr id="62" name="Oval 32"/>
          <p:cNvSpPr>
            <a:spLocks noChangeArrowheads="1"/>
          </p:cNvSpPr>
          <p:nvPr/>
        </p:nvSpPr>
        <p:spPr bwMode="auto">
          <a:xfrm rot="-2632602">
            <a:off x="586865" y="5348522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865088" y="5301208"/>
            <a:ext cx="84978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With, e.g., f(p) at hand we can actually derive the ideal gas equation of state </a:t>
            </a:r>
          </a:p>
          <a:p>
            <a:r>
              <a:rPr lang="en-US" sz="1800" dirty="0" smtClean="0">
                <a:latin typeface="Comic Sans MS" pitchFamily="66" charset="0"/>
              </a:rPr>
              <a:t>by calculating</a:t>
            </a: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93205" name="Object 21"/>
          <p:cNvGraphicFramePr>
            <a:graphicFrameLocks noChangeAspect="1"/>
          </p:cNvGraphicFramePr>
          <p:nvPr/>
        </p:nvGraphicFramePr>
        <p:xfrm>
          <a:off x="2578646" y="5661025"/>
          <a:ext cx="3865562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5" name="Equation" r:id="rId13" imgW="3035160" imgH="939600" progId="Equation.DSMT4">
                  <p:embed/>
                </p:oleObj>
              </mc:Choice>
              <mc:Fallback>
                <p:oleObj name="Equation" r:id="rId13" imgW="3035160" imgH="9396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646" y="5661025"/>
                        <a:ext cx="3865562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/>
      <p:bldP spid="58" grpId="1" animBg="1"/>
      <p:bldP spid="60" grpId="0"/>
      <p:bldP spid="62" grpId="0" animBg="1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5"/>
          <p:cNvSpPr>
            <a:spLocks noChangeArrowheads="1"/>
          </p:cNvSpPr>
          <p:nvPr/>
        </p:nvSpPr>
        <p:spPr bwMode="auto">
          <a:xfrm>
            <a:off x="6516216" y="6165304"/>
            <a:ext cx="2376264" cy="692696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123728" y="4869160"/>
            <a:ext cx="4104456" cy="12961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0125" name="Object 13"/>
          <p:cNvGraphicFramePr>
            <a:graphicFrameLocks noChangeAspect="1"/>
          </p:cNvGraphicFramePr>
          <p:nvPr/>
        </p:nvGraphicFramePr>
        <p:xfrm>
          <a:off x="260350" y="244475"/>
          <a:ext cx="3703638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5" name="Equation" r:id="rId3" imgW="2908080" imgH="965160" progId="Equation.DSMT4">
                  <p:embed/>
                </p:oleObj>
              </mc:Choice>
              <mc:Fallback>
                <p:oleObj name="Equation" r:id="rId3" imgW="2908080" imgH="965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244475"/>
                        <a:ext cx="3703638" cy="123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6" name="Object 14"/>
          <p:cNvGraphicFramePr>
            <a:graphicFrameLocks noChangeAspect="1"/>
          </p:cNvGraphicFramePr>
          <p:nvPr/>
        </p:nvGraphicFramePr>
        <p:xfrm>
          <a:off x="134938" y="2060575"/>
          <a:ext cx="8748712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6" name="Equation" r:id="rId5" imgW="4686120" imgH="1269720" progId="Equation.DSMT4">
                  <p:embed/>
                </p:oleObj>
              </mc:Choice>
              <mc:Fallback>
                <p:oleObj name="Equation" r:id="rId5" imgW="4686120" imgH="12697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8" y="2060575"/>
                        <a:ext cx="8748712" cy="236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AutoShape 38"/>
          <p:cNvSpPr>
            <a:spLocks noChangeArrowheads="1"/>
          </p:cNvSpPr>
          <p:nvPr/>
        </p:nvSpPr>
        <p:spPr bwMode="auto">
          <a:xfrm>
            <a:off x="1403648" y="5347338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0127" name="Object 15"/>
          <p:cNvGraphicFramePr>
            <a:graphicFrameLocks noChangeAspect="1"/>
          </p:cNvGraphicFramePr>
          <p:nvPr/>
        </p:nvGraphicFramePr>
        <p:xfrm>
          <a:off x="2195736" y="4869160"/>
          <a:ext cx="3622675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7" name="Equation" r:id="rId7" imgW="2844720" imgH="939600" progId="Equation.DSMT4">
                  <p:embed/>
                </p:oleObj>
              </mc:Choice>
              <mc:Fallback>
                <p:oleObj name="Equation" r:id="rId7" imgW="2844720" imgH="939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869160"/>
                        <a:ext cx="3622675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AutoShape 38"/>
          <p:cNvSpPr>
            <a:spLocks noChangeArrowheads="1"/>
          </p:cNvSpPr>
          <p:nvPr/>
        </p:nvSpPr>
        <p:spPr bwMode="auto">
          <a:xfrm>
            <a:off x="5919192" y="6381328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0128" name="Object 16"/>
          <p:cNvGraphicFramePr>
            <a:graphicFrameLocks noChangeAspect="1"/>
          </p:cNvGraphicFramePr>
          <p:nvPr/>
        </p:nvGraphicFramePr>
        <p:xfrm>
          <a:off x="3779912" y="6149764"/>
          <a:ext cx="2076450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8" name="Equation" r:id="rId9" imgW="1231560" imgH="431640" progId="Equation.DSMT4">
                  <p:embed/>
                </p:oleObj>
              </mc:Choice>
              <mc:Fallback>
                <p:oleObj name="Equation" r:id="rId9" imgW="1231560" imgH="431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6149764"/>
                        <a:ext cx="2076450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33"/>
          <p:cNvSpPr txBox="1">
            <a:spLocks noChangeArrowheads="1"/>
          </p:cNvSpPr>
          <p:nvPr/>
        </p:nvSpPr>
        <p:spPr bwMode="auto">
          <a:xfrm>
            <a:off x="2915816" y="630932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with</a:t>
            </a:r>
          </a:p>
        </p:txBody>
      </p:sp>
      <p:graphicFrame>
        <p:nvGraphicFramePr>
          <p:cNvPr id="90129" name="Object 17"/>
          <p:cNvGraphicFramePr>
            <a:graphicFrameLocks noChangeAspect="1"/>
          </p:cNvGraphicFramePr>
          <p:nvPr/>
        </p:nvGraphicFramePr>
        <p:xfrm>
          <a:off x="6999427" y="6309320"/>
          <a:ext cx="15330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9" name="Equation" r:id="rId11" imgW="761760" imgH="215640" progId="Equation.DSMT4">
                  <p:embed/>
                </p:oleObj>
              </mc:Choice>
              <mc:Fallback>
                <p:oleObj name="Equation" r:id="rId11" imgW="761760" imgH="215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427" y="6309320"/>
                        <a:ext cx="1533013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6" grpId="0" animBg="1"/>
      <p:bldP spid="44" grpId="0" animBg="1"/>
      <p:bldP spid="47" grpId="0" animBg="1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5"/>
          <p:cNvGrpSpPr>
            <a:grpSpLocks/>
          </p:cNvGrpSpPr>
          <p:nvPr/>
        </p:nvGrpSpPr>
        <p:grpSpPr bwMode="auto">
          <a:xfrm>
            <a:off x="1979712" y="188640"/>
            <a:ext cx="5181600" cy="576263"/>
            <a:chOff x="1056" y="288"/>
            <a:chExt cx="3264" cy="363"/>
          </a:xfrm>
        </p:grpSpPr>
        <p:sp>
          <p:nvSpPr>
            <p:cNvPr id="43" name="Rectangle 26"/>
            <p:cNvSpPr>
              <a:spLocks noChangeArrowheads="1"/>
            </p:cNvSpPr>
            <p:nvPr/>
          </p:nvSpPr>
          <p:spPr bwMode="auto">
            <a:xfrm>
              <a:off x="1056" y="288"/>
              <a:ext cx="3264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5" name="Text Box 27"/>
            <p:cNvSpPr txBox="1">
              <a:spLocks noChangeArrowheads="1"/>
            </p:cNvSpPr>
            <p:nvPr/>
          </p:nvSpPr>
          <p:spPr bwMode="auto">
            <a:xfrm>
              <a:off x="1309" y="320"/>
              <a:ext cx="270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Ideal gas equation of state</a:t>
              </a:r>
              <a:endParaRPr lang="de-DE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47" name="Rectangle 69"/>
          <p:cNvSpPr>
            <a:spLocks noChangeArrowheads="1"/>
          </p:cNvSpPr>
          <p:nvPr/>
        </p:nvSpPr>
        <p:spPr bwMode="auto">
          <a:xfrm>
            <a:off x="2516088" y="1209328"/>
            <a:ext cx="43434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70"/>
          <p:cNvSpPr>
            <a:spLocks noChangeArrowheads="1"/>
          </p:cNvSpPr>
          <p:nvPr/>
        </p:nvSpPr>
        <p:spPr bwMode="auto">
          <a:xfrm>
            <a:off x="4649688" y="1209328"/>
            <a:ext cx="2209800" cy="1828800"/>
          </a:xfrm>
          <a:prstGeom prst="rect">
            <a:avLst/>
          </a:prstGeom>
          <a:solidFill>
            <a:srgbClr val="FCCD04">
              <a:alpha val="3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9" name="Group 71"/>
          <p:cNvGrpSpPr>
            <a:grpSpLocks/>
          </p:cNvGrpSpPr>
          <p:nvPr/>
        </p:nvGrpSpPr>
        <p:grpSpPr bwMode="auto">
          <a:xfrm>
            <a:off x="2516088" y="1209328"/>
            <a:ext cx="2133600" cy="1828800"/>
            <a:chOff x="1296" y="384"/>
            <a:chExt cx="1344" cy="1152"/>
          </a:xfrm>
        </p:grpSpPr>
        <p:sp>
          <p:nvSpPr>
            <p:cNvPr id="50" name="Rectangle 72"/>
            <p:cNvSpPr>
              <a:spLocks noChangeArrowheads="1"/>
            </p:cNvSpPr>
            <p:nvPr/>
          </p:nvSpPr>
          <p:spPr bwMode="auto">
            <a:xfrm>
              <a:off x="1296" y="384"/>
              <a:ext cx="1344" cy="1152"/>
            </a:xfrm>
            <a:prstGeom prst="rect">
              <a:avLst/>
            </a:prstGeom>
            <a:solidFill>
              <a:srgbClr val="FCCD04">
                <a:alpha val="3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            </a:t>
              </a:r>
            </a:p>
          </p:txBody>
        </p:sp>
        <p:sp>
          <p:nvSpPr>
            <p:cNvPr id="51" name="Line 73"/>
            <p:cNvSpPr>
              <a:spLocks noChangeShapeType="1"/>
            </p:cNvSpPr>
            <p:nvPr/>
          </p:nvSpPr>
          <p:spPr bwMode="auto">
            <a:xfrm flipH="1">
              <a:off x="1296" y="384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74"/>
            <p:cNvSpPr>
              <a:spLocks noChangeShapeType="1"/>
            </p:cNvSpPr>
            <p:nvPr/>
          </p:nvSpPr>
          <p:spPr bwMode="auto">
            <a:xfrm flipH="1">
              <a:off x="1296" y="1536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75"/>
            <p:cNvSpPr>
              <a:spLocks noChangeShapeType="1"/>
            </p:cNvSpPr>
            <p:nvPr/>
          </p:nvSpPr>
          <p:spPr bwMode="auto">
            <a:xfrm>
              <a:off x="1296" y="384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Line 76"/>
          <p:cNvSpPr>
            <a:spLocks noChangeShapeType="1"/>
          </p:cNvSpPr>
          <p:nvPr/>
        </p:nvSpPr>
        <p:spPr bwMode="auto">
          <a:xfrm>
            <a:off x="6859488" y="1209328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Line 77"/>
          <p:cNvSpPr>
            <a:spLocks noChangeShapeType="1"/>
          </p:cNvSpPr>
          <p:nvPr/>
        </p:nvSpPr>
        <p:spPr bwMode="auto">
          <a:xfrm flipH="1">
            <a:off x="4649688" y="1209328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Line 78"/>
          <p:cNvSpPr>
            <a:spLocks noChangeShapeType="1"/>
          </p:cNvSpPr>
          <p:nvPr/>
        </p:nvSpPr>
        <p:spPr bwMode="auto">
          <a:xfrm flipH="1">
            <a:off x="4649688" y="3038128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Oval 83"/>
          <p:cNvSpPr>
            <a:spLocks noChangeArrowheads="1"/>
          </p:cNvSpPr>
          <p:nvPr/>
        </p:nvSpPr>
        <p:spPr bwMode="auto">
          <a:xfrm>
            <a:off x="4802088" y="23523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Oval 84"/>
          <p:cNvSpPr>
            <a:spLocks noChangeArrowheads="1"/>
          </p:cNvSpPr>
          <p:nvPr/>
        </p:nvSpPr>
        <p:spPr bwMode="auto">
          <a:xfrm>
            <a:off x="5183088" y="18951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Oval 85"/>
          <p:cNvSpPr>
            <a:spLocks noChangeArrowheads="1"/>
          </p:cNvSpPr>
          <p:nvPr/>
        </p:nvSpPr>
        <p:spPr bwMode="auto">
          <a:xfrm>
            <a:off x="5411688" y="17427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Oval 86"/>
          <p:cNvSpPr>
            <a:spLocks noChangeArrowheads="1"/>
          </p:cNvSpPr>
          <p:nvPr/>
        </p:nvSpPr>
        <p:spPr bwMode="auto">
          <a:xfrm>
            <a:off x="5487888" y="27333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Oval 87"/>
          <p:cNvSpPr>
            <a:spLocks noChangeArrowheads="1"/>
          </p:cNvSpPr>
          <p:nvPr/>
        </p:nvSpPr>
        <p:spPr bwMode="auto">
          <a:xfrm>
            <a:off x="5792688" y="22761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Oval 88"/>
          <p:cNvSpPr>
            <a:spLocks noChangeArrowheads="1"/>
          </p:cNvSpPr>
          <p:nvPr/>
        </p:nvSpPr>
        <p:spPr bwMode="auto">
          <a:xfrm>
            <a:off x="6326088" y="20475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89"/>
          <p:cNvSpPr>
            <a:spLocks noChangeArrowheads="1"/>
          </p:cNvSpPr>
          <p:nvPr/>
        </p:nvSpPr>
        <p:spPr bwMode="auto">
          <a:xfrm>
            <a:off x="2744688" y="20475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90"/>
          <p:cNvSpPr>
            <a:spLocks noChangeArrowheads="1"/>
          </p:cNvSpPr>
          <p:nvPr/>
        </p:nvSpPr>
        <p:spPr bwMode="auto">
          <a:xfrm>
            <a:off x="2744688" y="26571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Oval 91"/>
          <p:cNvSpPr>
            <a:spLocks noChangeArrowheads="1"/>
          </p:cNvSpPr>
          <p:nvPr/>
        </p:nvSpPr>
        <p:spPr bwMode="auto">
          <a:xfrm>
            <a:off x="3506688" y="21999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92"/>
          <p:cNvSpPr>
            <a:spLocks noChangeArrowheads="1"/>
          </p:cNvSpPr>
          <p:nvPr/>
        </p:nvSpPr>
        <p:spPr bwMode="auto">
          <a:xfrm>
            <a:off x="4040088" y="16665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93"/>
          <p:cNvSpPr>
            <a:spLocks noChangeArrowheads="1"/>
          </p:cNvSpPr>
          <p:nvPr/>
        </p:nvSpPr>
        <p:spPr bwMode="auto">
          <a:xfrm>
            <a:off x="3582888" y="27333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Oval 94"/>
          <p:cNvSpPr>
            <a:spLocks noChangeArrowheads="1"/>
          </p:cNvSpPr>
          <p:nvPr/>
        </p:nvSpPr>
        <p:spPr bwMode="auto">
          <a:xfrm>
            <a:off x="4344888" y="25047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Oval 98"/>
          <p:cNvSpPr>
            <a:spLocks noChangeArrowheads="1"/>
          </p:cNvSpPr>
          <p:nvPr/>
        </p:nvSpPr>
        <p:spPr bwMode="auto">
          <a:xfrm>
            <a:off x="4421088" y="18951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99"/>
          <p:cNvSpPr>
            <a:spLocks noChangeArrowheads="1"/>
          </p:cNvSpPr>
          <p:nvPr/>
        </p:nvSpPr>
        <p:spPr bwMode="auto">
          <a:xfrm>
            <a:off x="6173688" y="273332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76"/>
          <p:cNvSpPr>
            <a:spLocks noChangeShapeType="1"/>
          </p:cNvSpPr>
          <p:nvPr/>
        </p:nvSpPr>
        <p:spPr bwMode="auto">
          <a:xfrm>
            <a:off x="6876256" y="34290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 rot="5400000" flipH="1" flipV="1">
            <a:off x="6120172" y="4329100"/>
            <a:ext cx="1800200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164288" y="400506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</a:t>
            </a:r>
            <a:endParaRPr lang="en-US" sz="2400" dirty="0"/>
          </a:p>
        </p:txBody>
      </p:sp>
      <p:sp>
        <p:nvSpPr>
          <p:cNvPr id="101" name="Oval 100"/>
          <p:cNvSpPr/>
          <p:nvPr/>
        </p:nvSpPr>
        <p:spPr>
          <a:xfrm>
            <a:off x="5292080" y="364502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Arrow Connector 102"/>
          <p:cNvCxnSpPr>
            <a:stCxn id="101" idx="5"/>
          </p:cNvCxnSpPr>
          <p:nvPr/>
        </p:nvCxnSpPr>
        <p:spPr>
          <a:xfrm rot="16200000" flipH="1">
            <a:off x="5883057" y="3299897"/>
            <a:ext cx="525147" cy="1461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rot="10800000" flipV="1">
            <a:off x="5508104" y="4293096"/>
            <a:ext cx="1368152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95536" y="3573016"/>
            <a:ext cx="3198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Momentum change during</a:t>
            </a:r>
          </a:p>
          <a:p>
            <a:r>
              <a:rPr lang="en-US" sz="2000" dirty="0" smtClean="0">
                <a:latin typeface="Comic Sans MS" pitchFamily="66" charset="0"/>
              </a:rPr>
              <a:t>collision with wall: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110" name="Object 109"/>
          <p:cNvGraphicFramePr>
            <a:graphicFrameLocks noChangeAspect="1"/>
          </p:cNvGraphicFramePr>
          <p:nvPr/>
        </p:nvGraphicFramePr>
        <p:xfrm>
          <a:off x="467544" y="4293096"/>
          <a:ext cx="241776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Equation" r:id="rId4" imgW="1752480" imgH="469800" progId="Equation.DSMT4">
                  <p:embed/>
                </p:oleObj>
              </mc:Choice>
              <mc:Fallback>
                <p:oleObj name="Equation" r:id="rId4" imgW="1752480" imgH="469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293096"/>
                        <a:ext cx="241776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Box 110"/>
          <p:cNvSpPr txBox="1"/>
          <p:nvPr/>
        </p:nvSpPr>
        <p:spPr>
          <a:xfrm>
            <a:off x="395536" y="4864102"/>
            <a:ext cx="437651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>
                <a:latin typeface="Comic Sans MS" pitchFamily="66" charset="0"/>
              </a:rPr>
              <a:t>Average perpendicular force component  </a:t>
            </a:r>
          </a:p>
          <a:p>
            <a:r>
              <a:rPr lang="en-US" sz="1700" dirty="0" smtClean="0">
                <a:latin typeface="Comic Sans MS" pitchFamily="66" charset="0"/>
              </a:rPr>
              <a:t>acting on particle during time interval </a:t>
            </a:r>
            <a:r>
              <a:rPr lang="en-US" sz="1700" dirty="0" smtClean="0">
                <a:latin typeface="Comic Sans MS" pitchFamily="66" charset="0"/>
                <a:sym typeface="Symbol"/>
              </a:rPr>
              <a:t>t</a:t>
            </a:r>
            <a:endParaRPr lang="en-US" sz="1700" dirty="0" smtClean="0">
              <a:latin typeface="Comic Sans MS" pitchFamily="66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927449" y="5508625"/>
          <a:ext cx="36607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Equation" r:id="rId6" imgW="2654280" imgH="253800" progId="Equation.DSMT4">
                  <p:embed/>
                </p:oleObj>
              </mc:Choice>
              <mc:Fallback>
                <p:oleObj name="Equation" r:id="rId6" imgW="265428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449" y="5508625"/>
                        <a:ext cx="3660775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73063" y="5373688"/>
          <a:ext cx="19796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Equation" r:id="rId8" imgW="1434960" imgH="469800" progId="Equation.DSMT4">
                  <p:embed/>
                </p:oleObj>
              </mc:Choice>
              <mc:Fallback>
                <p:oleObj name="Equation" r:id="rId8" imgW="14349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5373688"/>
                        <a:ext cx="1979612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Arrow Connector 112"/>
          <p:cNvCxnSpPr>
            <a:stCxn id="80" idx="1"/>
          </p:cNvCxnSpPr>
          <p:nvPr/>
        </p:nvCxnSpPr>
        <p:spPr>
          <a:xfrm rot="5400000" flipH="1" flipV="1">
            <a:off x="7690048" y="4415408"/>
            <a:ext cx="28600" cy="165618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8244408" y="5157192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x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5" name="AutoShape 52"/>
          <p:cNvSpPr>
            <a:spLocks noChangeArrowheads="1"/>
          </p:cNvSpPr>
          <p:nvPr/>
        </p:nvSpPr>
        <p:spPr bwMode="auto">
          <a:xfrm>
            <a:off x="2411760" y="558924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323528" y="602128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Average perpendicular force component acting on wall during time interval </a:t>
            </a:r>
            <a:r>
              <a:rPr lang="en-US" sz="1800" dirty="0" smtClean="0">
                <a:latin typeface="Comic Sans MS" pitchFamily="66" charset="0"/>
                <a:sym typeface="Symbol"/>
              </a:rPr>
              <a:t>t</a:t>
            </a:r>
            <a:endParaRPr lang="en-US" sz="1800" dirty="0" smtClean="0">
              <a:latin typeface="Comic Sans MS" pitchFamily="66" charset="0"/>
            </a:endParaRPr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395536" y="6381328"/>
          <a:ext cx="1366837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10" imgW="990360" imgH="253800" progId="Equation.DSMT4">
                  <p:embed/>
                </p:oleObj>
              </mc:Choice>
              <mc:Fallback>
                <p:oleObj name="Equation" r:id="rId10" imgW="9903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6381328"/>
                        <a:ext cx="1366837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AutoShape 52"/>
          <p:cNvSpPr>
            <a:spLocks noChangeArrowheads="1"/>
          </p:cNvSpPr>
          <p:nvPr/>
        </p:nvSpPr>
        <p:spPr bwMode="auto">
          <a:xfrm>
            <a:off x="2097850" y="6479214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2699792" y="6415832"/>
          <a:ext cx="166370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12" imgW="1206360" imgH="253800" progId="Equation.DSMT4">
                  <p:embed/>
                </p:oleObj>
              </mc:Choice>
              <mc:Fallback>
                <p:oleObj name="Equation" r:id="rId12" imgW="120636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6415832"/>
                        <a:ext cx="1663700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3889 -0.12963 L 0.12917 0.14259 L 0.33055 -0.12778 L 0.44722 0.02777 L 0.35417 0.13888 L 0.14444 -0.12778 L 0.00278 0.13888 L -0.02361 0.10185 " pathEditMode="relative" ptsTypes="AAAAAAAAA">
                                      <p:cBhvr>
                                        <p:cTn id="6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0.02188 0.04954 L 0.17587 -0.12963 L 0.08611 -0.21713 L -0.02621 -0.15162 L 0.05729 0.04745 L 0.17448 -0.0713 L 0.0724 -0.21551 L -0.02621 -0.13148 " pathEditMode="relative" rAng="0" ptsTypes="AAAAAAAAA">
                                      <p:cBhvr>
                                        <p:cTn id="6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84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11944 -0.05556 L 0.04167 -0.22778 L 0.25417 0.03889 L 0.35695 -0.08148 L 0.25695 -0.22593 L 0.11945 -0.05 L 0.15 0.03703 " pathEditMode="relative" ptsTypes="AAAAAAAA">
                                      <p:cBhvr>
                                        <p:cTn id="7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139 L -0.01944 0.06667 L -0.12361 -0.19629 L -0.20139 -0.16203 L -0.07917 0.07037 L -0.00139 -0.19467 L 0.03889 -0.08402 L -0.00139 0.06482 L -0.05278 -0.0875 " pathEditMode="relative" rAng="0" ptsTypes="AAAAAAAAA">
                                      <p:cBhvr>
                                        <p:cTn id="7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-64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0.30417 0.15556 L 0.27222 0.1963 L 0.1375 -0.05185 L -0.10972 0.06667 " pathEditMode="relative" ptsTypes="AAAAA">
                                      <p:cBhvr>
                                        <p:cTn id="7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85185E-6 L -0.12222 0.05741 L -0.03889 0.11852 L 0.12778 -0.05926 L 0.02639 -0.14445 L -0.09861 0.11852 L -0.11389 0.09259 L 0.12917 -0.06296 L 0.09583 -0.14815 L -0.08056 0.01666 " pathEditMode="relative" ptsTypes="AAAAAAAAAA">
                                      <p:cBhvr>
                                        <p:cTn id="7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25139 0.01482 L -0.00972 -0.03148 L -0.25 -0.05926 L -0.01389 -0.09259 L -0.25139 -0.12037 L -0.14167 -0.17037 L 0.03194 0.03519 " pathEditMode="relative" ptsTypes="AAAAAAAA">
                                      <p:cBhvr>
                                        <p:cTn id="7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0.14305 -0.15556 L 0.10694 -0.22407 L 0.01527 0.04074 L -0.04028 -0.22593 L -0.0875 -0.09259 L -0.00695 0.03889 L 0.14722 -0.12963 L 0.07639 -0.22963 L -0.0875 -0.00185 L -0.03889 0.03333 " pathEditMode="relative" ptsTypes="AAAAAAAAAAA">
                                      <p:cBhvr>
                                        <p:cTn id="8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85185E-6 L 0.11528 0.02593 L 0.05139 0.10185 L -0.10278 -0.16111 L -0.12222 -0.13518 L -0.02639 0.1 L 0.02917 -0.16296 L 0.1125 -0.03703 L -0.05556 0.10185 L -0.17083 0.00371 " pathEditMode="relative" ptsTypes="AAAAAAAAAA">
                                      <p:cBhvr>
                                        <p:cTn id="8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08611 -0.12778 L -0.17916 -0.05185 L 0.05417 0.12222 L 0.03334 0.13704 L -0.1125 -0.12778 L -0.17777 -0.01296 L -0.08611 0.13518 L 0.05556 0.03704 L -0.07361 -0.12963 L -0.17777 0.00741 L -0.10833 0.07963 " pathEditMode="relative" ptsTypes="AAAAAAAAAAAA">
                                      <p:cBhvr>
                                        <p:cTn id="8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14815E-6 L 0.03889 0.17963 L 0.08611 -0.08518 L 0.14306 0.18149 L 0.15278 0.11297 L 0.10973 -0.08333 L 0.04723 0.18149 L -0.03333 -0.08333 L -0.07639 0.02038 L 0.00417 0.18149 L 0.05834 0.01667 " pathEditMode="relative" ptsTypes="AAAAAAAAAAA">
                                      <p:cBhvr>
                                        <p:cTn id="8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-0.10556 -0.22963 L -0.18889 0.03333 L -0.36389 -0.22778 L -0.40417 -0.16482 L -0.29445 0.03704 L -0.02361 -0.22963 L 0.06944 -0.12037 L 0.02916 -0.06111 " pathEditMode="relative" ptsTypes="AAAAAAAAA">
                                      <p:cBhvr>
                                        <p:cTn id="8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09479 0.15255 L 0.26094 0.03588 L 0.14149 -0.09745 L -0.07952 0.14908 L -0.21129 0.04121 L -0.06181 -0.09745 L 0.1592 0.02755 " pathEditMode="relative" rAng="0" ptsTypes="AAAAAAAA">
                                      <p:cBhvr>
                                        <p:cTn id="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8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1783 L -0.02084 -0.08958 L -0.04861 -0.00139 L 0.05833 0.15996 L 0.17777 -0.04282 L 0.12222 -0.08634 L 0.025 -0.02222 " pathEditMode="relative" rAng="0" ptsTypes="AAAAAAA"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32 0.08056 L 0.01806 0.19375 " pathEditMode="relative" ptsTypes="AAA">
                                      <p:cBhvr>
                                        <p:cTn id="12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54" grpId="0" animBg="1"/>
      <p:bldP spid="55" grpId="0" animBg="1"/>
      <p:bldP spid="56" grpId="0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0" grpId="2" animBg="1"/>
      <p:bldP spid="80" grpId="1" animBg="1"/>
      <p:bldP spid="100" grpId="0"/>
      <p:bldP spid="101" grpId="0" animBg="1"/>
      <p:bldP spid="101" grpId="1" animBg="1"/>
      <p:bldP spid="109" grpId="0"/>
      <p:bldP spid="111" grpId="0"/>
      <p:bldP spid="114" grpId="0"/>
      <p:bldP spid="115" grpId="1" animBg="1"/>
      <p:bldP spid="116" grpId="0"/>
      <p:bldP spid="1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5522356" y="5805264"/>
            <a:ext cx="2073980" cy="79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9512" y="33265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Time of flight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t </a:t>
            </a:r>
            <a:r>
              <a:rPr lang="en-US" sz="2000" dirty="0" smtClean="0">
                <a:latin typeface="Comic Sans MS" pitchFamily="66" charset="0"/>
              </a:rPr>
              <a:t>between successive collisions with right wall:</a:t>
            </a:r>
          </a:p>
        </p:txBody>
      </p:sp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7956376" y="188640"/>
          <a:ext cx="992025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5" name="Equation" r:id="rId4" imgW="596880" imgH="431640" progId="Equation.DSMT4">
                  <p:embed/>
                </p:oleObj>
              </mc:Choice>
              <mc:Fallback>
                <p:oleObj name="Equation" r:id="rId4" imgW="5968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188640"/>
                        <a:ext cx="992025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utoShape 52"/>
          <p:cNvSpPr>
            <a:spLocks noChangeArrowheads="1"/>
          </p:cNvSpPr>
          <p:nvPr/>
        </p:nvSpPr>
        <p:spPr bwMode="auto">
          <a:xfrm>
            <a:off x="3131840" y="105273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Object 7"/>
          <p:cNvGraphicFramePr>
            <a:graphicFrameLocks noChangeAspect="1"/>
          </p:cNvGraphicFramePr>
          <p:nvPr/>
        </p:nvGraphicFramePr>
        <p:xfrm>
          <a:off x="1115616" y="980728"/>
          <a:ext cx="1800200" cy="364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6" name="Equation" r:id="rId6" imgW="1257120" imgH="253800" progId="Equation.DSMT4">
                  <p:embed/>
                </p:oleObj>
              </mc:Choice>
              <mc:Fallback>
                <p:oleObj name="Equation" r:id="rId6" imgW="125712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980728"/>
                        <a:ext cx="1800200" cy="3643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23528" y="9807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</a:t>
            </a:r>
          </a:p>
        </p:txBody>
      </p:sp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3923928" y="764704"/>
          <a:ext cx="145527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7" name="Equation" r:id="rId8" imgW="863280" imgH="469800" progId="Equation.DSMT4">
                  <p:embed/>
                </p:oleObj>
              </mc:Choice>
              <mc:Fallback>
                <p:oleObj name="Equation" r:id="rId8" imgW="86328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764704"/>
                        <a:ext cx="1455274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79512" y="166073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Total force exerted on the wall by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particles</a:t>
            </a:r>
          </a:p>
        </p:txBody>
      </p:sp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323528" y="2204864"/>
          <a:ext cx="169227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8" name="Equation" r:id="rId10" imgW="1002960" imgH="482400" progId="Equation.DSMT4">
                  <p:embed/>
                </p:oleObj>
              </mc:Choice>
              <mc:Fallback>
                <p:oleObj name="Equation" r:id="rId10" imgW="100296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04864"/>
                        <a:ext cx="1692275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79512" y="3460938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Pressure P on right wall of area A=</a:t>
            </a:r>
            <a:r>
              <a:rPr lang="en-US" sz="2000" dirty="0" err="1" smtClean="0">
                <a:latin typeface="Comic Sans MS" pitchFamily="66" charset="0"/>
              </a:rPr>
              <a:t>L</a:t>
            </a:r>
            <a:r>
              <a:rPr lang="en-US" sz="2000" baseline="-25000" dirty="0" err="1" smtClean="0">
                <a:latin typeface="Comic Sans MS" pitchFamily="66" charset="0"/>
              </a:rPr>
              <a:t>y</a:t>
            </a:r>
            <a:r>
              <a:rPr lang="en-US" sz="2000" dirty="0" err="1" smtClean="0">
                <a:latin typeface="Comic Sans MS" pitchFamily="66" charset="0"/>
              </a:rPr>
              <a:t>L</a:t>
            </a:r>
            <a:r>
              <a:rPr lang="en-US" sz="2000" baseline="-25000" dirty="0" err="1" smtClean="0">
                <a:latin typeface="Comic Sans MS" pitchFamily="66" charset="0"/>
              </a:rPr>
              <a:t>z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sp>
        <p:nvSpPr>
          <p:cNvPr id="33" name="AutoShape 52"/>
          <p:cNvSpPr>
            <a:spLocks noChangeArrowheads="1"/>
          </p:cNvSpPr>
          <p:nvPr/>
        </p:nvSpPr>
        <p:spPr bwMode="auto">
          <a:xfrm>
            <a:off x="251520" y="306896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79512" y="3933056"/>
          <a:ext cx="4219575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9" name="Equation" r:id="rId12" imgW="2501640" imgH="495000" progId="Equation.DSMT4">
                  <p:embed/>
                </p:oleObj>
              </mc:Choice>
              <mc:Fallback>
                <p:oleObj name="Equation" r:id="rId12" imgW="2501640" imgH="495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933056"/>
                        <a:ext cx="4219575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79512" y="4829090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Same argument for particles flying 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in y-direction 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endParaRPr lang="en-US" sz="1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in z-direction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75784" name="Object 8"/>
          <p:cNvGraphicFramePr>
            <a:graphicFrameLocks noChangeAspect="1"/>
          </p:cNvGraphicFramePr>
          <p:nvPr/>
        </p:nvGraphicFramePr>
        <p:xfrm>
          <a:off x="1979712" y="5229200"/>
          <a:ext cx="24638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0" name="Equation" r:id="rId14" imgW="1460160" imgH="469800" progId="Equation.DSMT4">
                  <p:embed/>
                </p:oleObj>
              </mc:Choice>
              <mc:Fallback>
                <p:oleObj name="Equation" r:id="rId14" imgW="1460160" imgH="469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229200"/>
                        <a:ext cx="24638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5" name="Object 9"/>
          <p:cNvGraphicFramePr>
            <a:graphicFrameLocks noChangeAspect="1"/>
          </p:cNvGraphicFramePr>
          <p:nvPr/>
        </p:nvGraphicFramePr>
        <p:xfrm>
          <a:off x="1907704" y="6007043"/>
          <a:ext cx="24638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1" name="Equation" r:id="rId16" imgW="1460160" imgH="469800" progId="Equation.DSMT4">
                  <p:embed/>
                </p:oleObj>
              </mc:Choice>
              <mc:Fallback>
                <p:oleObj name="Equation" r:id="rId16" imgW="1460160" imgH="469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6007043"/>
                        <a:ext cx="24638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ight Brace 35"/>
          <p:cNvSpPr/>
          <p:nvPr/>
        </p:nvSpPr>
        <p:spPr>
          <a:xfrm>
            <a:off x="5004048" y="3501008"/>
            <a:ext cx="432048" cy="3240360"/>
          </a:xfrm>
          <a:prstGeom prst="rightBrace">
            <a:avLst>
              <a:gd name="adj1" fmla="val 8333"/>
              <a:gd name="adj2" fmla="val 4707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5786" name="Object 10"/>
          <p:cNvGraphicFramePr>
            <a:graphicFrameLocks noChangeAspect="1"/>
          </p:cNvGraphicFramePr>
          <p:nvPr/>
        </p:nvGraphicFramePr>
        <p:xfrm>
          <a:off x="5580063" y="4735513"/>
          <a:ext cx="3278187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2" name="Equation" r:id="rId18" imgW="1942920" imgH="1104840" progId="Equation.DSMT4">
                  <p:embed/>
                </p:oleObj>
              </mc:Choice>
              <mc:Fallback>
                <p:oleObj name="Equation" r:id="rId18" imgW="1942920" imgH="11048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735513"/>
                        <a:ext cx="3278187" cy="185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4" grpId="0"/>
      <p:bldP spid="28" grpId="0" animBg="1"/>
      <p:bldP spid="30" grpId="0"/>
      <p:bldP spid="31" grpId="0"/>
      <p:bldP spid="32" grpId="0"/>
      <p:bldP spid="33" grpId="0" animBg="1"/>
      <p:bldP spid="35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103512" y="4941168"/>
            <a:ext cx="8928991" cy="1916832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" name="Teardrop 40"/>
          <p:cNvSpPr/>
          <p:nvPr/>
        </p:nvSpPr>
        <p:spPr>
          <a:xfrm rot="9741267">
            <a:off x="1907704" y="2564904"/>
            <a:ext cx="1224136" cy="2016224"/>
          </a:xfrm>
          <a:prstGeom prst="teardrop">
            <a:avLst>
              <a:gd name="adj" fmla="val 160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267744" y="179869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arithmetic average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512" y="26064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Further inspection of 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2987824" y="116632"/>
          <a:ext cx="1671637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3" imgW="990360" imgH="431640" progId="Equation.DSMT4">
                  <p:embed/>
                </p:oleObj>
              </mc:Choice>
              <mc:Fallback>
                <p:oleObj name="Equation" r:id="rId3" imgW="990360" imgH="431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6632"/>
                        <a:ext cx="1671637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79512" y="119675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</a:t>
            </a:r>
          </a:p>
        </p:txBody>
      </p:sp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1043608" y="764704"/>
          <a:ext cx="207803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5" imgW="1231560" imgH="609480" progId="Equation.DSMT4">
                  <p:embed/>
                </p:oleObj>
              </mc:Choice>
              <mc:Fallback>
                <p:oleObj name="Equation" r:id="rId5" imgW="1231560" imgH="609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764704"/>
                        <a:ext cx="2078037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5400000" flipH="1" flipV="1">
            <a:off x="1944502" y="1880034"/>
            <a:ext cx="648072" cy="1588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67744" y="2204864"/>
            <a:ext cx="144016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51920" y="126876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and </a:t>
            </a:r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4632756" y="1271760"/>
          <a:ext cx="10922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7" imgW="647640" imgH="228600" progId="Equation.DSMT4">
                  <p:embed/>
                </p:oleObj>
              </mc:Choice>
              <mc:Fallback>
                <p:oleObj name="Equation" r:id="rId7" imgW="64764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756" y="1271760"/>
                        <a:ext cx="109220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utoShape 52"/>
          <p:cNvSpPr>
            <a:spLocks noChangeArrowheads="1"/>
          </p:cNvSpPr>
          <p:nvPr/>
        </p:nvSpPr>
        <p:spPr bwMode="auto">
          <a:xfrm>
            <a:off x="5868144" y="1340768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Object 19"/>
          <p:cNvGraphicFramePr>
            <a:graphicFrameLocks noChangeAspect="1"/>
          </p:cNvGraphicFramePr>
          <p:nvPr/>
        </p:nvGraphicFramePr>
        <p:xfrm>
          <a:off x="6660232" y="1124744"/>
          <a:ext cx="16922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9" imgW="1002960" imgH="393480" progId="Equation.DSMT4">
                  <p:embed/>
                </p:oleObj>
              </mc:Choice>
              <mc:Fallback>
                <p:oleObj name="Equation" r:id="rId9" imgW="1002960" imgH="393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124744"/>
                        <a:ext cx="16922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593850" y="196834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Mean square velocity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5400000" flipH="1" flipV="1">
            <a:off x="7849158" y="2032434"/>
            <a:ext cx="648072" cy="1588"/>
          </a:xfrm>
          <a:prstGeom prst="straightConnector1">
            <a:avLst/>
          </a:prstGeom>
          <a:ln w="28575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732240" y="2357264"/>
            <a:ext cx="144016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52"/>
          <p:cNvSpPr>
            <a:spLocks noChangeArrowheads="1"/>
          </p:cNvSpPr>
          <p:nvPr/>
        </p:nvSpPr>
        <p:spPr bwMode="auto">
          <a:xfrm>
            <a:off x="395536" y="324448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Object 20"/>
          <p:cNvGraphicFramePr>
            <a:graphicFrameLocks noChangeAspect="1"/>
          </p:cNvGraphicFramePr>
          <p:nvPr/>
        </p:nvGraphicFramePr>
        <p:xfrm>
          <a:off x="985838" y="2997200"/>
          <a:ext cx="2076450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11" imgW="1231560" imgH="431640" progId="Equation.DSMT4">
                  <p:embed/>
                </p:oleObj>
              </mc:Choice>
              <mc:Fallback>
                <p:oleObj name="Equation" r:id="rId11" imgW="1231560" imgH="431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997200"/>
                        <a:ext cx="2076450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419872" y="3140968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Compare with the ideal gas equation of state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5" name="Object 21"/>
          <p:cNvGraphicFramePr>
            <a:graphicFrameLocks noChangeAspect="1"/>
          </p:cNvGraphicFramePr>
          <p:nvPr/>
        </p:nvGraphicFramePr>
        <p:xfrm>
          <a:off x="985168" y="3931146"/>
          <a:ext cx="1714624" cy="41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13" imgW="888840" imgH="215640" progId="Equation.DSMT4">
                  <p:embed/>
                </p:oleObj>
              </mc:Choice>
              <mc:Fallback>
                <p:oleObj name="Equation" r:id="rId13" imgW="888840" imgH="2156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168" y="3931146"/>
                        <a:ext cx="1714624" cy="41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2"/>
          <p:cNvGraphicFramePr>
            <a:graphicFrameLocks noChangeAspect="1"/>
          </p:cNvGraphicFramePr>
          <p:nvPr/>
        </p:nvGraphicFramePr>
        <p:xfrm>
          <a:off x="1143025" y="5516563"/>
          <a:ext cx="162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15" imgW="965160" imgH="393480" progId="Equation.DSMT4">
                  <p:embed/>
                </p:oleObj>
              </mc:Choice>
              <mc:Fallback>
                <p:oleObj name="Equation" r:id="rId15" imgW="96516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25" y="5516563"/>
                        <a:ext cx="162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395536" y="616530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Correct only in the classical limit</a:t>
            </a:r>
            <a:endParaRPr lang="en-US" sz="14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4067944" y="573325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79" name="Object 23"/>
          <p:cNvGraphicFramePr>
            <a:graphicFrameLocks noChangeAspect="1"/>
          </p:cNvGraphicFramePr>
          <p:nvPr/>
        </p:nvGraphicFramePr>
        <p:xfrm>
          <a:off x="4644008" y="5445224"/>
          <a:ext cx="22288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17" imgW="1320480" imgH="444240" progId="Equation.DSMT4">
                  <p:embed/>
                </p:oleObj>
              </mc:Choice>
              <mc:Fallback>
                <p:oleObj name="Equation" r:id="rId17" imgW="1320480" imgH="4442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5445224"/>
                        <a:ext cx="22288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644008" y="616530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See textbook for generalized expressions where m</a:t>
            </a:r>
            <a:r>
              <a:rPr lang="en-US" sz="1400" baseline="-25000" dirty="0" smtClean="0">
                <a:solidFill>
                  <a:srgbClr val="00B050"/>
                </a:solidFill>
                <a:latin typeface="Comic Sans MS" pitchFamily="66" charset="0"/>
              </a:rPr>
              <a:t>i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are not identical </a:t>
            </a:r>
            <a:endParaRPr lang="en-US" sz="1400" baseline="-250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29" grpId="0"/>
      <p:bldP spid="20" grpId="0"/>
      <p:bldP spid="22" grpId="0"/>
      <p:bldP spid="30" grpId="0"/>
      <p:bldP spid="32" grpId="0" animBg="1"/>
      <p:bldP spid="34" grpId="0"/>
      <p:bldP spid="37" grpId="0" animBg="1"/>
      <p:bldP spid="39" grpId="0"/>
      <p:bldP spid="44" grpId="0"/>
      <p:bldP spid="45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107504" y="2348880"/>
            <a:ext cx="8640960" cy="18722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79512" y="260648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Note: we did not derive yet the equation of state 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9512" y="8367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To do so we need to show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3491880" y="692696"/>
          <a:ext cx="162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Equation" r:id="rId3" imgW="965160" imgH="393480" progId="Equation.DSMT4">
                  <p:embed/>
                </p:oleObj>
              </mc:Choice>
              <mc:Fallback>
                <p:oleObj name="Equation" r:id="rId3" imgW="9651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692696"/>
                        <a:ext cx="162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51520" y="155679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Calculation of statistical averages requires knowledge of the </a:t>
            </a:r>
          </a:p>
          <a:p>
            <a:r>
              <a:rPr lang="en-US" sz="2000" dirty="0" smtClean="0">
                <a:latin typeface="Comic Sans MS" pitchFamily="66" charset="0"/>
              </a:rPr>
              <a:t>distribution function: 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395536" y="2420888"/>
          <a:ext cx="1992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Equation" r:id="rId5" imgW="1180800" imgH="253800" progId="Equation.DSMT4">
                  <p:embed/>
                </p:oleObj>
              </mc:Choice>
              <mc:Fallback>
                <p:oleObj name="Equation" r:id="rId5" imgW="118080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420888"/>
                        <a:ext cx="1992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411760" y="2432514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:number of molecules at a given time, t, within a </a:t>
            </a:r>
          </a:p>
          <a:p>
            <a:r>
              <a:rPr lang="en-US" sz="2000" dirty="0" smtClean="0">
                <a:latin typeface="Comic Sans MS" pitchFamily="66" charset="0"/>
              </a:rPr>
              <a:t>volume element  d</a:t>
            </a:r>
            <a:r>
              <a:rPr lang="en-US" sz="2000" baseline="30000" dirty="0" smtClean="0">
                <a:latin typeface="Comic Sans MS" pitchFamily="66" charset="0"/>
              </a:rPr>
              <a:t>3</a:t>
            </a:r>
            <a:r>
              <a:rPr lang="en-US" sz="2000" u="sng" dirty="0" smtClean="0">
                <a:latin typeface="Comic Sans MS" pitchFamily="66" charset="0"/>
              </a:rPr>
              <a:t>r</a:t>
            </a:r>
            <a:r>
              <a:rPr lang="en-US" sz="2000" dirty="0" smtClean="0">
                <a:latin typeface="Comic Sans MS" pitchFamily="66" charset="0"/>
              </a:rPr>
              <a:t> located at r and </a:t>
            </a:r>
          </a:p>
          <a:p>
            <a:r>
              <a:rPr lang="en-US" sz="2000" dirty="0" smtClean="0">
                <a:latin typeface="Comic Sans MS" pitchFamily="66" charset="0"/>
              </a:rPr>
              <a:t>momentum element d</a:t>
            </a:r>
            <a:r>
              <a:rPr lang="en-US" sz="2000" baseline="30000" dirty="0" smtClean="0">
                <a:latin typeface="Comic Sans MS" pitchFamily="66" charset="0"/>
              </a:rPr>
              <a:t>3</a:t>
            </a:r>
            <a:r>
              <a:rPr lang="en-US" sz="2000" u="sng" dirty="0" smtClean="0">
                <a:latin typeface="Comic Sans MS" pitchFamily="66" charset="0"/>
              </a:rPr>
              <a:t>p</a:t>
            </a:r>
            <a:r>
              <a:rPr lang="en-US" sz="2000" dirty="0" smtClean="0">
                <a:latin typeface="Comic Sans MS" pitchFamily="66" charset="0"/>
              </a:rPr>
              <a:t> around </a:t>
            </a:r>
            <a:r>
              <a:rPr lang="en-US" sz="2000" u="sng" dirty="0" smtClean="0">
                <a:latin typeface="Comic Sans MS" pitchFamily="66" charset="0"/>
              </a:rPr>
              <a:t>p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err="1" smtClean="0">
                <a:latin typeface="Comic Sans MS" pitchFamily="66" charset="0"/>
              </a:rPr>
              <a:t>m</a:t>
            </a:r>
            <a:r>
              <a:rPr lang="en-US" sz="2000" u="sng" dirty="0" err="1" smtClean="0">
                <a:latin typeface="Comic Sans MS" pitchFamily="66" charset="0"/>
              </a:rPr>
              <a:t>v</a:t>
            </a:r>
            <a:endParaRPr lang="en-US" sz="2000" u="sng" baseline="-25000" dirty="0" smtClean="0">
              <a:latin typeface="Comic Sans MS" pitchFamily="66" charset="0"/>
            </a:endParaRPr>
          </a:p>
        </p:txBody>
      </p:sp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395536" y="3501008"/>
          <a:ext cx="26130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Equation" r:id="rId7" imgW="1549080" imgH="457200" progId="Equation.DSMT4">
                  <p:embed/>
                </p:oleObj>
              </mc:Choice>
              <mc:Fallback>
                <p:oleObj name="Equation" r:id="rId7" imgW="154908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501008"/>
                        <a:ext cx="261302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23528" y="4365104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f we are able to calculate averages such as: 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395536" y="4797152"/>
          <a:ext cx="29591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Equation" r:id="rId9" imgW="1752480" imgH="558720" progId="Equation.DSMT4">
                  <p:embed/>
                </p:oleObj>
              </mc:Choice>
              <mc:Fallback>
                <p:oleObj name="Equation" r:id="rId9" imgW="1752480" imgH="5587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797152"/>
                        <a:ext cx="295910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779912" y="501317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For </a:t>
            </a:r>
            <a:endParaRPr lang="en-US" sz="2000" baseline="-25000" dirty="0" smtClean="0">
              <a:latin typeface="Comic Sans MS" pitchFamily="66" charset="0"/>
            </a:endParaRPr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4572000" y="5013176"/>
          <a:ext cx="368458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5" name="Equation" r:id="rId11" imgW="2184120" imgH="241200" progId="Equation.DSMT4">
                  <p:embed/>
                </p:oleObj>
              </mc:Choice>
              <mc:Fallback>
                <p:oleObj name="Equation" r:id="rId11" imgW="218412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013176"/>
                        <a:ext cx="3684588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51520" y="6165304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2954" name="Object 10"/>
          <p:cNvGraphicFramePr>
            <a:graphicFrameLocks noChangeAspect="1"/>
          </p:cNvGraphicFramePr>
          <p:nvPr/>
        </p:nvGraphicFramePr>
        <p:xfrm>
          <a:off x="1166813" y="5805488"/>
          <a:ext cx="7612062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6" name="Equation" r:id="rId13" imgW="4508280" imgH="558720" progId="Equation.DSMT4">
                  <p:embed/>
                </p:oleObj>
              </mc:Choice>
              <mc:Fallback>
                <p:oleObj name="Equation" r:id="rId13" imgW="4508280" imgH="558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5805488"/>
                        <a:ext cx="7612062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3059832" y="3429000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Note that (</a:t>
            </a:r>
            <a:r>
              <a:rPr lang="en-US" sz="1400" u="sng" dirty="0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,</a:t>
            </a:r>
            <a:r>
              <a:rPr lang="en-US" sz="1400" u="sng" dirty="0" smtClean="0">
                <a:solidFill>
                  <a:srgbClr val="00B050"/>
                </a:solidFill>
                <a:latin typeface="Comic Sans MS" pitchFamily="66" charset="0"/>
              </a:rPr>
              <a:t> p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) spans the 6-dimensional µ-space where f is defined. Later we will introduce a density function 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 defined over the 6N-dimensional -space. </a:t>
            </a:r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Don’t confuse!!!</a:t>
            </a:r>
            <a:endParaRPr lang="en-US" sz="1400" baseline="-25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8" name="Picture 15" descr="Finge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00192" y="44624"/>
            <a:ext cx="603250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3" grpId="0"/>
      <p:bldP spid="34" grpId="0"/>
      <p:bldP spid="36" grpId="0"/>
      <p:bldP spid="38" grpId="0"/>
      <p:bldP spid="40" grpId="0"/>
      <p:bldP spid="42" grpId="0"/>
      <p:bldP spid="45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5"/>
          <p:cNvGrpSpPr>
            <a:grpSpLocks/>
          </p:cNvGrpSpPr>
          <p:nvPr/>
        </p:nvGrpSpPr>
        <p:grpSpPr bwMode="auto">
          <a:xfrm>
            <a:off x="2555975" y="260648"/>
            <a:ext cx="2949575" cy="576263"/>
            <a:chOff x="1419" y="288"/>
            <a:chExt cx="1858" cy="363"/>
          </a:xfrm>
        </p:grpSpPr>
        <p:sp>
          <p:nvSpPr>
            <p:cNvPr id="67" name="Rectangle 26"/>
            <p:cNvSpPr>
              <a:spLocks noChangeArrowheads="1"/>
            </p:cNvSpPr>
            <p:nvPr/>
          </p:nvSpPr>
          <p:spPr bwMode="auto">
            <a:xfrm>
              <a:off x="1419" y="288"/>
              <a:ext cx="1858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68" name="Text Box 27"/>
            <p:cNvSpPr txBox="1">
              <a:spLocks noChangeArrowheads="1"/>
            </p:cNvSpPr>
            <p:nvPr/>
          </p:nvSpPr>
          <p:spPr bwMode="auto">
            <a:xfrm>
              <a:off x="1510" y="333"/>
              <a:ext cx="15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How to get f ?</a:t>
              </a:r>
              <a:endParaRPr lang="de-DE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79512" y="908720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In equilibrium, f turns out to be the </a:t>
            </a:r>
          </a:p>
          <a:p>
            <a:r>
              <a:rPr lang="en-US" sz="2000" dirty="0" smtClean="0">
                <a:latin typeface="Comic Sans MS" pitchFamily="66" charset="0"/>
                <a:hlinkClick r:id="rId3"/>
              </a:rPr>
              <a:t>Maxwell-Boltzmann distribution </a:t>
            </a:r>
            <a:r>
              <a:rPr lang="en-US" sz="2000" dirty="0" smtClean="0">
                <a:latin typeface="Comic Sans MS" pitchFamily="66" charset="0"/>
              </a:rPr>
              <a:t>function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9512" y="1988840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will encounter various approaches for its derivation throughout the course. </a:t>
            </a:r>
          </a:p>
        </p:txBody>
      </p:sp>
      <p:pic>
        <p:nvPicPr>
          <p:cNvPr id="83981" name="Picture 13" descr="http://hyperphysics.phy-astr.gsu.edu/hbase/kinetic/imgkin/mxsp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5089"/>
            <a:ext cx="2448272" cy="1749735"/>
          </a:xfrm>
          <a:prstGeom prst="rect">
            <a:avLst/>
          </a:prstGeom>
          <a:noFill/>
        </p:spPr>
      </p:pic>
      <p:sp>
        <p:nvSpPr>
          <p:cNvPr id="8" name="Oval 32"/>
          <p:cNvSpPr>
            <a:spLocks noChangeArrowheads="1"/>
          </p:cNvSpPr>
          <p:nvPr/>
        </p:nvSpPr>
        <p:spPr bwMode="auto">
          <a:xfrm rot="-2632602">
            <a:off x="298834" y="2974156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587759" y="2924944"/>
            <a:ext cx="45913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Let’s start with a heuristic consideration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auto">
          <a:xfrm>
            <a:off x="628751" y="3347700"/>
            <a:ext cx="4714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Remember the barometric formula P=P(h) </a:t>
            </a:r>
            <a:endParaRPr lang="en-US" sz="1800" dirty="0">
              <a:latin typeface="Comic Sans MS" pitchFamily="66" charset="0"/>
            </a:endParaRPr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620713" y="3613596"/>
            <a:ext cx="1503363" cy="3205163"/>
            <a:chOff x="391" y="232"/>
            <a:chExt cx="947" cy="2019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391" y="728"/>
              <a:ext cx="720" cy="148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"/>
            <p:cNvGrpSpPr>
              <a:grpSpLocks/>
            </p:cNvGrpSpPr>
            <p:nvPr/>
          </p:nvGrpSpPr>
          <p:grpSpPr bwMode="auto">
            <a:xfrm rot="16200000">
              <a:off x="-8" y="1123"/>
              <a:ext cx="1536" cy="720"/>
              <a:chOff x="1008" y="2208"/>
              <a:chExt cx="1536" cy="720"/>
            </a:xfrm>
          </p:grpSpPr>
          <p:sp>
            <p:nvSpPr>
              <p:cNvPr id="20" name="Line 9"/>
              <p:cNvSpPr>
                <a:spLocks noChangeShapeType="1"/>
              </p:cNvSpPr>
              <p:nvPr/>
            </p:nvSpPr>
            <p:spPr bwMode="auto">
              <a:xfrm>
                <a:off x="1022" y="2208"/>
                <a:ext cx="0" cy="72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153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53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rot="16200000">
              <a:off x="544" y="90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 rot="16200000">
              <a:off x="1107" y="211"/>
              <a:ext cx="20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h</a:t>
              </a:r>
            </a:p>
          </p:txBody>
        </p:sp>
      </p:grp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609600" y="5620196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4" name="Object 15"/>
          <p:cNvGraphicFramePr>
            <a:graphicFrameLocks noChangeAspect="1"/>
          </p:cNvGraphicFramePr>
          <p:nvPr/>
        </p:nvGraphicFramePr>
        <p:xfrm>
          <a:off x="2133600" y="5543996"/>
          <a:ext cx="4445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5" imgW="279360" imgH="190440" progId="Equation.3">
                  <p:embed/>
                </p:oleObj>
              </mc:Choice>
              <mc:Fallback>
                <p:oleObj name="Equation" r:id="rId5" imgW="279360" imgH="1904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543996"/>
                        <a:ext cx="444500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Line 16"/>
          <p:cNvSpPr>
            <a:spLocks noChangeShapeType="1"/>
          </p:cNvSpPr>
          <p:nvPr/>
        </p:nvSpPr>
        <p:spPr bwMode="auto">
          <a:xfrm>
            <a:off x="609600" y="5315396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6" name="Object 17"/>
          <p:cNvGraphicFramePr>
            <a:graphicFrameLocks noChangeAspect="1"/>
          </p:cNvGraphicFramePr>
          <p:nvPr/>
        </p:nvGraphicFramePr>
        <p:xfrm>
          <a:off x="2103438" y="5162996"/>
          <a:ext cx="86836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7" imgW="545760" imgH="190440" progId="Equation.3">
                  <p:embed/>
                </p:oleObj>
              </mc:Choice>
              <mc:Fallback>
                <p:oleObj name="Equation" r:id="rId7" imgW="545760" imgH="1904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5162996"/>
                        <a:ext cx="868362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63575" y="5313809"/>
            <a:ext cx="1089025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 flipH="1">
            <a:off x="3886200" y="4997896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699792" y="4514056"/>
            <a:ext cx="53463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Mass of the air contained in the volume element</a:t>
            </a:r>
          </a:p>
        </p:txBody>
      </p:sp>
      <p:graphicFrame>
        <p:nvGraphicFramePr>
          <p:cNvPr id="33" name="Object 29"/>
          <p:cNvGraphicFramePr>
            <a:graphicFrameLocks noChangeAspect="1"/>
          </p:cNvGraphicFramePr>
          <p:nvPr/>
        </p:nvGraphicFramePr>
        <p:xfrm>
          <a:off x="6567488" y="5499546"/>
          <a:ext cx="20637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9" imgW="1295280" imgH="190440" progId="Equation.3">
                  <p:embed/>
                </p:oleObj>
              </mc:Choice>
              <mc:Fallback>
                <p:oleObj name="Equation" r:id="rId9" imgW="1295280" imgH="1904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5499546"/>
                        <a:ext cx="2063750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41"/>
          <p:cNvGrpSpPr>
            <a:grpSpLocks/>
          </p:cNvGrpSpPr>
          <p:nvPr/>
        </p:nvGrpSpPr>
        <p:grpSpPr bwMode="auto">
          <a:xfrm>
            <a:off x="3743325" y="5391596"/>
            <a:ext cx="2495550" cy="371475"/>
            <a:chOff x="2358" y="1352"/>
            <a:chExt cx="1572" cy="234"/>
          </a:xfrm>
        </p:grpSpPr>
        <p:sp>
          <p:nvSpPr>
            <p:cNvPr id="41" name="Oval 42"/>
            <p:cNvSpPr>
              <a:spLocks noChangeArrowheads="1"/>
            </p:cNvSpPr>
            <p:nvPr/>
          </p:nvSpPr>
          <p:spPr bwMode="auto">
            <a:xfrm>
              <a:off x="3354" y="1362"/>
              <a:ext cx="576" cy="22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43"/>
            <p:cNvSpPr>
              <a:spLocks noChangeArrowheads="1"/>
            </p:cNvSpPr>
            <p:nvPr/>
          </p:nvSpPr>
          <p:spPr bwMode="auto">
            <a:xfrm>
              <a:off x="2358" y="1352"/>
              <a:ext cx="144" cy="192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" name="AutoShape 44"/>
            <p:cNvCxnSpPr>
              <a:cxnSpLocks noChangeShapeType="1"/>
              <a:stCxn id="41" idx="0"/>
              <a:endCxn id="42" idx="0"/>
            </p:cNvCxnSpPr>
            <p:nvPr/>
          </p:nvCxnSpPr>
          <p:spPr bwMode="auto">
            <a:xfrm rot="5400000" flipH="1">
              <a:off x="3031" y="751"/>
              <a:ext cx="10" cy="1212"/>
            </a:xfrm>
            <a:prstGeom prst="curvedConnector3">
              <a:avLst>
                <a:gd name="adj1" fmla="val 1540000"/>
              </a:avLst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</p:cxnSp>
      </p:grpSp>
      <p:graphicFrame>
        <p:nvGraphicFramePr>
          <p:cNvPr id="44" name="Object 45"/>
          <p:cNvGraphicFramePr>
            <a:graphicFrameLocks noChangeAspect="1"/>
          </p:cNvGraphicFramePr>
          <p:nvPr/>
        </p:nvGraphicFramePr>
        <p:xfrm>
          <a:off x="4198938" y="5412234"/>
          <a:ext cx="22447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11" imgW="1409400" imgH="342720" progId="Equation.3">
                  <p:embed/>
                </p:oleObj>
              </mc:Choice>
              <mc:Fallback>
                <p:oleObj name="Equation" r:id="rId11" imgW="1409400" imgH="34272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5412234"/>
                        <a:ext cx="22447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6"/>
          <p:cNvGraphicFramePr>
            <a:graphicFrameLocks noChangeAspect="1"/>
          </p:cNvGraphicFramePr>
          <p:nvPr/>
        </p:nvGraphicFramePr>
        <p:xfrm>
          <a:off x="2590800" y="5421759"/>
          <a:ext cx="1536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13" imgW="965160" imgH="342720" progId="Equation.3">
                  <p:embed/>
                </p:oleObj>
              </mc:Choice>
              <mc:Fallback>
                <p:oleObj name="Equation" r:id="rId13" imgW="965160" imgH="34272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421759"/>
                        <a:ext cx="15367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21"/>
          <p:cNvGrpSpPr>
            <a:grpSpLocks/>
          </p:cNvGrpSpPr>
          <p:nvPr/>
        </p:nvGrpSpPr>
        <p:grpSpPr bwMode="auto">
          <a:xfrm>
            <a:off x="8080375" y="4293096"/>
            <a:ext cx="1063625" cy="679449"/>
            <a:chOff x="4992" y="714"/>
            <a:chExt cx="670" cy="428"/>
          </a:xfrm>
        </p:grpSpPr>
        <p:sp>
          <p:nvSpPr>
            <p:cNvPr id="47" name="AutoShape 22"/>
            <p:cNvSpPr>
              <a:spLocks noChangeArrowheads="1"/>
            </p:cNvSpPr>
            <p:nvPr/>
          </p:nvSpPr>
          <p:spPr bwMode="auto">
            <a:xfrm rot="21600000">
              <a:off x="4992" y="758"/>
              <a:ext cx="432" cy="384"/>
            </a:xfrm>
            <a:prstGeom prst="can">
              <a:avLst>
                <a:gd name="adj" fmla="val 3593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23"/>
            <p:cNvSpPr>
              <a:spLocks noChangeArrowheads="1"/>
            </p:cNvSpPr>
            <p:nvPr/>
          </p:nvSpPr>
          <p:spPr bwMode="auto">
            <a:xfrm rot="16200000">
              <a:off x="5136" y="614"/>
              <a:ext cx="144" cy="43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 rot="16200000">
              <a:off x="5382" y="815"/>
              <a:ext cx="3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omic Sans MS" pitchFamily="66" charset="0"/>
                  <a:sym typeface="Symbol" pitchFamily="18" charset="2"/>
                </a:rPr>
                <a:t>h</a:t>
              </a:r>
            </a:p>
          </p:txBody>
        </p:sp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 rot="16200000">
              <a:off x="5128" y="708"/>
              <a:ext cx="2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omic Sans MS" pitchFamily="66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8" grpId="0" animBg="1"/>
      <p:bldP spid="9" grpId="0"/>
      <p:bldP spid="10" grpId="0"/>
      <p:bldP spid="23" grpId="0" animBg="1"/>
      <p:bldP spid="25" grpId="0" animBg="1"/>
      <p:bldP spid="27" grpId="0" animBg="1"/>
      <p:bldP spid="28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971600" y="5301208"/>
            <a:ext cx="5256584" cy="79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 b="1" dirty="0"/>
          </a:p>
        </p:txBody>
      </p:sp>
      <p:graphicFrame>
        <p:nvGraphicFramePr>
          <p:cNvPr id="41" name="Object 34"/>
          <p:cNvGraphicFramePr>
            <a:graphicFrameLocks noChangeAspect="1"/>
          </p:cNvGraphicFramePr>
          <p:nvPr/>
        </p:nvGraphicFramePr>
        <p:xfrm>
          <a:off x="413023" y="2276872"/>
          <a:ext cx="279082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5" name="Equation" r:id="rId3" imgW="1752480" imgH="190440" progId="Equation.3">
                  <p:embed/>
                </p:oleObj>
              </mc:Choice>
              <mc:Fallback>
                <p:oleObj name="Equation" r:id="rId3" imgW="1752480" imgH="19044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23" y="2276872"/>
                        <a:ext cx="2790825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"/>
          <p:cNvGrpSpPr>
            <a:grpSpLocks/>
          </p:cNvGrpSpPr>
          <p:nvPr/>
        </p:nvGrpSpPr>
        <p:grpSpPr bwMode="auto">
          <a:xfrm>
            <a:off x="4659528" y="631776"/>
            <a:ext cx="990600" cy="1219200"/>
            <a:chOff x="2832" y="2064"/>
            <a:chExt cx="624" cy="768"/>
          </a:xfrm>
        </p:grpSpPr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3072" y="2592"/>
              <a:ext cx="38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utoShape 4"/>
            <p:cNvSpPr>
              <a:spLocks noChangeArrowheads="1"/>
            </p:cNvSpPr>
            <p:nvPr/>
          </p:nvSpPr>
          <p:spPr bwMode="auto">
            <a:xfrm>
              <a:off x="2832" y="2064"/>
              <a:ext cx="192" cy="480"/>
            </a:xfrm>
            <a:prstGeom prst="wedgeEllipseCallout">
              <a:avLst>
                <a:gd name="adj1" fmla="val 76565"/>
                <a:gd name="adj2" fmla="val 71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graphicFrame>
          <p:nvGraphicFramePr>
            <p:cNvPr id="31" name="Object 5"/>
            <p:cNvGraphicFramePr>
              <a:graphicFrameLocks noChangeAspect="1"/>
            </p:cNvGraphicFramePr>
            <p:nvPr/>
          </p:nvGraphicFramePr>
          <p:xfrm>
            <a:off x="3120" y="2613"/>
            <a:ext cx="240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86" name="Equation" r:id="rId5" imgW="228600" imgH="190440" progId="Equation.3">
                    <p:embed/>
                  </p:oleObj>
                </mc:Choice>
                <mc:Fallback>
                  <p:oleObj name="Equation" r:id="rId5" imgW="228600" imgH="19044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2613"/>
                          <a:ext cx="240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Line 26"/>
          <p:cNvSpPr>
            <a:spLocks noChangeShapeType="1"/>
          </p:cNvSpPr>
          <p:nvPr/>
        </p:nvSpPr>
        <p:spPr bwMode="auto">
          <a:xfrm>
            <a:off x="1403648" y="54868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369336" y="332656"/>
            <a:ext cx="5731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mic Sans MS" pitchFamily="66" charset="0"/>
              </a:rPr>
              <a:t>air in good approximation considered as an ideal gas</a:t>
            </a:r>
          </a:p>
        </p:txBody>
      </p:sp>
      <p:graphicFrame>
        <p:nvGraphicFramePr>
          <p:cNvPr id="34" name="Object 28"/>
          <p:cNvGraphicFramePr>
            <a:graphicFrameLocks noChangeAspect="1"/>
          </p:cNvGraphicFramePr>
          <p:nvPr/>
        </p:nvGraphicFramePr>
        <p:xfrm>
          <a:off x="2521736" y="789856"/>
          <a:ext cx="1295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7" name="Equation" r:id="rId7" imgW="685800" imgH="177480" progId="Equation.3">
                  <p:embed/>
                </p:oleObj>
              </mc:Choice>
              <mc:Fallback>
                <p:oleObj name="Equation" r:id="rId7" imgW="68580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736" y="789856"/>
                        <a:ext cx="1295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utoShape 30"/>
          <p:cNvSpPr>
            <a:spLocks noChangeArrowheads="1"/>
          </p:cNvSpPr>
          <p:nvPr/>
        </p:nvSpPr>
        <p:spPr bwMode="auto">
          <a:xfrm>
            <a:off x="3893336" y="789856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6" name="Object 31"/>
          <p:cNvGraphicFramePr>
            <a:graphicFrameLocks noChangeAspect="1"/>
          </p:cNvGraphicFramePr>
          <p:nvPr/>
        </p:nvGraphicFramePr>
        <p:xfrm>
          <a:off x="4426736" y="637456"/>
          <a:ext cx="15113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8" name="Equation" r:id="rId9" imgW="799920" imgH="342720" progId="Equation.3">
                  <p:embed/>
                </p:oleObj>
              </mc:Choice>
              <mc:Fallback>
                <p:oleObj name="Equation" r:id="rId9" imgW="799920" imgH="34272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6736" y="637456"/>
                        <a:ext cx="1511300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AutoShape 32"/>
          <p:cNvSpPr>
            <a:spLocks noChangeArrowheads="1"/>
          </p:cNvSpPr>
          <p:nvPr/>
        </p:nvSpPr>
        <p:spPr bwMode="auto">
          <a:xfrm>
            <a:off x="6179336" y="810494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" name="Object 33"/>
          <p:cNvGraphicFramePr>
            <a:graphicFrameLocks noChangeAspect="1"/>
          </p:cNvGraphicFramePr>
          <p:nvPr/>
        </p:nvGraphicFramePr>
        <p:xfrm>
          <a:off x="6788936" y="666031"/>
          <a:ext cx="106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9" name="Equation" r:id="rId11" imgW="596880" imgH="342720" progId="Equation.3">
                  <p:embed/>
                </p:oleObj>
              </mc:Choice>
              <mc:Fallback>
                <p:oleObj name="Equation" r:id="rId11" imgW="596880" imgH="34272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936" y="666031"/>
                        <a:ext cx="1066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AutoShape 35"/>
          <p:cNvSpPr>
            <a:spLocks noChangeArrowheads="1"/>
          </p:cNvSpPr>
          <p:nvPr/>
        </p:nvSpPr>
        <p:spPr bwMode="auto">
          <a:xfrm>
            <a:off x="616736" y="1972072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" name="Object 36"/>
          <p:cNvGraphicFramePr>
            <a:graphicFrameLocks noChangeAspect="1"/>
          </p:cNvGraphicFramePr>
          <p:nvPr/>
        </p:nvGraphicFramePr>
        <p:xfrm>
          <a:off x="7102475" y="614363"/>
          <a:ext cx="8191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0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2475" y="614363"/>
                        <a:ext cx="819150" cy="685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7"/>
          <p:cNvGraphicFramePr>
            <a:graphicFrameLocks noChangeAspect="1"/>
          </p:cNvGraphicFramePr>
          <p:nvPr/>
        </p:nvGraphicFramePr>
        <p:xfrm>
          <a:off x="381000" y="2735660"/>
          <a:ext cx="27908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1" name="Equation" r:id="rId15" imgW="1752480" imgH="380880" progId="Equation.3">
                  <p:embed/>
                </p:oleObj>
              </mc:Choice>
              <mc:Fallback>
                <p:oleObj name="Equation" r:id="rId15" imgW="1752480" imgH="3808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35660"/>
                        <a:ext cx="2790825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AutoShape 38"/>
          <p:cNvSpPr>
            <a:spLocks noChangeArrowheads="1"/>
          </p:cNvSpPr>
          <p:nvPr/>
        </p:nvSpPr>
        <p:spPr bwMode="auto">
          <a:xfrm>
            <a:off x="3732213" y="2810272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" name="Object 39"/>
          <p:cNvGraphicFramePr>
            <a:graphicFrameLocks noChangeAspect="1"/>
          </p:cNvGraphicFramePr>
          <p:nvPr/>
        </p:nvGraphicFramePr>
        <p:xfrm>
          <a:off x="3579813" y="3191272"/>
          <a:ext cx="685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2" name="Equation" r:id="rId17" imgW="444240" imgH="164880" progId="Equation.3">
                  <p:embed/>
                </p:oleObj>
              </mc:Choice>
              <mc:Fallback>
                <p:oleObj name="Equation" r:id="rId17" imgW="444240" imgH="1648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3191272"/>
                        <a:ext cx="685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0"/>
          <p:cNvGraphicFramePr>
            <a:graphicFrameLocks noChangeAspect="1"/>
          </p:cNvGraphicFramePr>
          <p:nvPr/>
        </p:nvGraphicFramePr>
        <p:xfrm>
          <a:off x="4646613" y="2661047"/>
          <a:ext cx="19827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3" name="Equation" r:id="rId19" imgW="1244520" imgH="380880" progId="Equation.3">
                  <p:embed/>
                </p:oleObj>
              </mc:Choice>
              <mc:Fallback>
                <p:oleObj name="Equation" r:id="rId19" imgW="1244520" imgH="3808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6613" y="2661047"/>
                        <a:ext cx="198278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6"/>
          <p:cNvGrpSpPr>
            <a:grpSpLocks/>
          </p:cNvGrpSpPr>
          <p:nvPr/>
        </p:nvGrpSpPr>
        <p:grpSpPr bwMode="auto">
          <a:xfrm>
            <a:off x="179512" y="871"/>
            <a:ext cx="1501775" cy="1758747"/>
            <a:chOff x="391" y="233"/>
            <a:chExt cx="946" cy="2018"/>
          </a:xfrm>
        </p:grpSpPr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391" y="728"/>
              <a:ext cx="720" cy="148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" name="Group 8"/>
            <p:cNvGrpSpPr>
              <a:grpSpLocks/>
            </p:cNvGrpSpPr>
            <p:nvPr/>
          </p:nvGrpSpPr>
          <p:grpSpPr bwMode="auto">
            <a:xfrm rot="16200000">
              <a:off x="-8" y="1123"/>
              <a:ext cx="1536" cy="720"/>
              <a:chOff x="1008" y="2208"/>
              <a:chExt cx="1536" cy="720"/>
            </a:xfrm>
          </p:grpSpPr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1022" y="2208"/>
                <a:ext cx="0" cy="72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0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153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1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53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rot="16200000">
              <a:off x="544" y="90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 rot="16200000">
              <a:off x="938" y="380"/>
              <a:ext cx="54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h</a:t>
              </a:r>
            </a:p>
          </p:txBody>
        </p:sp>
      </p:grp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323528" y="3573016"/>
            <a:ext cx="57583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In the case T=const. and with M=</a:t>
            </a:r>
            <a:r>
              <a:rPr lang="en-US" sz="1800" dirty="0" err="1" smtClean="0">
                <a:latin typeface="Comic Sans MS" pitchFamily="66" charset="0"/>
              </a:rPr>
              <a:t>nN</a:t>
            </a:r>
            <a:r>
              <a:rPr lang="en-US" sz="1800" baseline="-25000" dirty="0" err="1" smtClean="0">
                <a:latin typeface="Comic Sans MS" pitchFamily="66" charset="0"/>
              </a:rPr>
              <a:t>A</a:t>
            </a:r>
            <a:r>
              <a:rPr lang="en-US" sz="1800" dirty="0" err="1" smtClean="0">
                <a:latin typeface="Comic Sans MS" pitchFamily="66" charset="0"/>
              </a:rPr>
              <a:t>m</a:t>
            </a:r>
            <a:r>
              <a:rPr lang="en-US" sz="1800" dirty="0" smtClean="0">
                <a:latin typeface="Comic Sans MS" pitchFamily="66" charset="0"/>
              </a:rPr>
              <a:t> and R=</a:t>
            </a:r>
            <a:r>
              <a:rPr lang="en-US" sz="1800" dirty="0" err="1" smtClean="0">
                <a:latin typeface="Comic Sans MS" pitchFamily="66" charset="0"/>
              </a:rPr>
              <a:t>N</a:t>
            </a:r>
            <a:r>
              <a:rPr lang="en-US" sz="1800" baseline="-25000" dirty="0" err="1" smtClean="0">
                <a:latin typeface="Comic Sans MS" pitchFamily="66" charset="0"/>
              </a:rPr>
              <a:t>A</a:t>
            </a:r>
            <a:r>
              <a:rPr lang="en-US" sz="1800" dirty="0" err="1" smtClean="0">
                <a:latin typeface="Comic Sans MS" pitchFamily="66" charset="0"/>
              </a:rPr>
              <a:t>k</a:t>
            </a:r>
            <a:r>
              <a:rPr lang="en-US" sz="1800" baseline="-25000" dirty="0" err="1" smtClean="0">
                <a:latin typeface="Comic Sans MS" pitchFamily="66" charset="0"/>
              </a:rPr>
              <a:t>B</a:t>
            </a:r>
            <a:endParaRPr lang="en-US" sz="1800" baseline="-25000" dirty="0">
              <a:latin typeface="Comic Sans MS" pitchFamily="66" charset="0"/>
            </a:endParaRPr>
          </a:p>
        </p:txBody>
      </p:sp>
      <p:sp>
        <p:nvSpPr>
          <p:cNvPr id="48" name="AutoShape 38"/>
          <p:cNvSpPr>
            <a:spLocks noChangeArrowheads="1"/>
          </p:cNvSpPr>
          <p:nvPr/>
        </p:nvSpPr>
        <p:spPr bwMode="auto">
          <a:xfrm>
            <a:off x="467544" y="4365104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9" name="Object 40"/>
          <p:cNvGraphicFramePr>
            <a:graphicFrameLocks noChangeAspect="1"/>
          </p:cNvGraphicFramePr>
          <p:nvPr/>
        </p:nvGraphicFramePr>
        <p:xfrm>
          <a:off x="1212850" y="4216400"/>
          <a:ext cx="212407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4" name="Equation" r:id="rId21" imgW="1333440" imgH="431640" progId="Equation.DSMT4">
                  <p:embed/>
                </p:oleObj>
              </mc:Choice>
              <mc:Fallback>
                <p:oleObj name="Equation" r:id="rId21" imgW="1333440" imgH="43164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4216400"/>
                        <a:ext cx="2124075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AutoShape 38"/>
          <p:cNvSpPr>
            <a:spLocks noChangeArrowheads="1"/>
          </p:cNvSpPr>
          <p:nvPr/>
        </p:nvSpPr>
        <p:spPr bwMode="auto">
          <a:xfrm>
            <a:off x="3646835" y="4369792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" name="Object 40"/>
          <p:cNvGraphicFramePr>
            <a:graphicFrameLocks noChangeAspect="1"/>
          </p:cNvGraphicFramePr>
          <p:nvPr/>
        </p:nvGraphicFramePr>
        <p:xfrm>
          <a:off x="4373563" y="4181475"/>
          <a:ext cx="216376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Equation" r:id="rId23" imgW="1358640" imgH="482400" progId="Equation.DSMT4">
                  <p:embed/>
                </p:oleObj>
              </mc:Choice>
              <mc:Fallback>
                <p:oleObj name="Equation" r:id="rId23" imgW="1358640" imgH="482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3" y="4181475"/>
                        <a:ext cx="2163762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AutoShape 38"/>
          <p:cNvSpPr>
            <a:spLocks noChangeArrowheads="1"/>
          </p:cNvSpPr>
          <p:nvPr/>
        </p:nvSpPr>
        <p:spPr bwMode="auto">
          <a:xfrm>
            <a:off x="467544" y="5517232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5870" name="Object 30"/>
          <p:cNvGraphicFramePr>
            <a:graphicFrameLocks noChangeAspect="1"/>
          </p:cNvGraphicFramePr>
          <p:nvPr/>
        </p:nvGraphicFramePr>
        <p:xfrm>
          <a:off x="1331640" y="5301208"/>
          <a:ext cx="15367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Equation" r:id="rId25" imgW="965160" imgH="368280" progId="Equation.DSMT4">
                  <p:embed/>
                </p:oleObj>
              </mc:Choice>
              <mc:Fallback>
                <p:oleObj name="Equation" r:id="rId25" imgW="965160" imgH="3682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301208"/>
                        <a:ext cx="15367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3491880" y="5517232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and</a:t>
            </a:r>
            <a:endParaRPr lang="en-US" sz="1800" baseline="-25000" dirty="0">
              <a:latin typeface="Comic Sans MS" pitchFamily="66" charset="0"/>
            </a:endParaRPr>
          </a:p>
        </p:txBody>
      </p:sp>
      <p:graphicFrame>
        <p:nvGraphicFramePr>
          <p:cNvPr id="35871" name="Object 31"/>
          <p:cNvGraphicFramePr>
            <a:graphicFrameLocks noChangeAspect="1"/>
          </p:cNvGraphicFramePr>
          <p:nvPr/>
        </p:nvGraphicFramePr>
        <p:xfrm>
          <a:off x="4249738" y="5303838"/>
          <a:ext cx="1557337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7" name="Equation" r:id="rId27" imgW="977760" imgH="368280" progId="Equation.DSMT4">
                  <p:embed/>
                </p:oleObj>
              </mc:Choice>
              <mc:Fallback>
                <p:oleObj name="Equation" r:id="rId27" imgW="977760" imgH="3682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5303838"/>
                        <a:ext cx="1557337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70715E-6 L -0.5625 0.2088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00" y="1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32" grpId="0" animBg="1"/>
      <p:bldP spid="33" grpId="0"/>
      <p:bldP spid="35" grpId="0" animBg="1"/>
      <p:bldP spid="37" grpId="0" animBg="1"/>
      <p:bldP spid="39" grpId="0" animBg="1"/>
      <p:bldP spid="43" grpId="0" animBg="1"/>
      <p:bldP spid="47" grpId="0"/>
      <p:bldP spid="48" grpId="0" animBg="1"/>
      <p:bldP spid="50" grpId="0" animBg="1"/>
      <p:bldP spid="52" grpId="0" animBg="1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395536" y="476672"/>
            <a:ext cx="7715397" cy="369332"/>
            <a:chOff x="395536" y="476672"/>
            <a:chExt cx="7715397" cy="369332"/>
          </a:xfrm>
        </p:grpSpPr>
        <p:graphicFrame>
          <p:nvGraphicFramePr>
            <p:cNvPr id="95233" name="Object 1"/>
            <p:cNvGraphicFramePr>
              <a:graphicFrameLocks noChangeAspect="1"/>
            </p:cNvGraphicFramePr>
            <p:nvPr/>
          </p:nvGraphicFramePr>
          <p:xfrm>
            <a:off x="395536" y="476672"/>
            <a:ext cx="909637" cy="363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1" name="Equation" r:id="rId3" imgW="571320" imgH="228600" progId="Equation.DSMT4">
                    <p:embed/>
                  </p:oleObj>
                </mc:Choice>
                <mc:Fallback>
                  <p:oleObj name="Equation" r:id="rId3" imgW="571320" imgH="22860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36" y="476672"/>
                          <a:ext cx="909637" cy="363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 Box 33"/>
            <p:cNvSpPr txBox="1">
              <a:spLocks noChangeArrowheads="1"/>
            </p:cNvSpPr>
            <p:nvPr/>
          </p:nvSpPr>
          <p:spPr bwMode="auto">
            <a:xfrm>
              <a:off x="1403648" y="476672"/>
              <a:ext cx="67072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Comic Sans MS" pitchFamily="66" charset="0"/>
                </a:rPr>
                <a:t>= </a:t>
              </a:r>
              <a:r>
                <a:rPr lang="en-US" sz="1600" dirty="0" smtClean="0">
                  <a:latin typeface="Comic Sans MS" pitchFamily="66" charset="0"/>
                </a:rPr>
                <a:t>number of particles in d</a:t>
              </a:r>
              <a:r>
                <a:rPr lang="en-US" sz="1600" baseline="30000" dirty="0" smtClean="0">
                  <a:latin typeface="Comic Sans MS" pitchFamily="66" charset="0"/>
                </a:rPr>
                <a:t>3</a:t>
              </a:r>
              <a:r>
                <a:rPr lang="en-US" sz="1600" u="sng" dirty="0" smtClean="0">
                  <a:latin typeface="Comic Sans MS" pitchFamily="66" charset="0"/>
                </a:rPr>
                <a:t>r</a:t>
              </a:r>
              <a:r>
                <a:rPr lang="en-US" sz="1600" dirty="0" smtClean="0">
                  <a:latin typeface="Comic Sans MS" pitchFamily="66" charset="0"/>
                </a:rPr>
                <a:t> </a:t>
              </a:r>
              <a:r>
                <a:rPr lang="en-US" sz="1600" dirty="0" smtClean="0">
                  <a:latin typeface="Comic Sans MS" pitchFamily="66" charset="0"/>
                  <a:sym typeface="Symbol"/>
                </a:rPr>
                <a:t> probability of finding a particle in </a:t>
              </a:r>
              <a:r>
                <a:rPr lang="en-US" sz="1600" dirty="0" smtClean="0">
                  <a:latin typeface="Comic Sans MS" pitchFamily="66" charset="0"/>
                </a:rPr>
                <a:t>d</a:t>
              </a:r>
              <a:r>
                <a:rPr lang="en-US" sz="1600" baseline="30000" dirty="0" smtClean="0">
                  <a:latin typeface="Comic Sans MS" pitchFamily="66" charset="0"/>
                </a:rPr>
                <a:t>3</a:t>
              </a:r>
              <a:r>
                <a:rPr lang="en-US" sz="1600" u="sng" dirty="0" smtClean="0">
                  <a:latin typeface="Comic Sans MS" pitchFamily="66" charset="0"/>
                </a:rPr>
                <a:t>r</a:t>
              </a:r>
              <a:endParaRPr lang="en-US" sz="1600" u="sng" baseline="-25000" dirty="0">
                <a:latin typeface="Comic Sans MS" pitchFamily="66" charset="0"/>
              </a:endParaRPr>
            </a:p>
          </p:txBody>
        </p:sp>
      </p:grp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460375" y="1673225"/>
          <a:ext cx="22939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5" imgW="1358640" imgH="457200" progId="Equation.DSMT4">
                  <p:embed/>
                </p:oleObj>
              </mc:Choice>
              <mc:Fallback>
                <p:oleObj name="Equation" r:id="rId5" imgW="135864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673225"/>
                        <a:ext cx="229393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395536" y="980728"/>
            <a:ext cx="5392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in accordance with our definition of f we expect</a:t>
            </a:r>
            <a:endParaRPr lang="en-US" sz="1600" u="sng" baseline="-25000" dirty="0">
              <a:latin typeface="Comic Sans MS" pitchFamily="66" charset="0"/>
            </a:endParaRPr>
          </a:p>
        </p:txBody>
      </p:sp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2747689" y="1611734"/>
          <a:ext cx="31924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Equation" r:id="rId7" imgW="1892160" imgH="380880" progId="Equation.DSMT4">
                  <p:embed/>
                </p:oleObj>
              </mc:Choice>
              <mc:Fallback>
                <p:oleObj name="Equation" r:id="rId7" imgW="1892160" imgH="38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689" y="1611734"/>
                        <a:ext cx="3192463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539552" y="2636912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971600" y="2590782"/>
            <a:ext cx="936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mic Sans MS" pitchFamily="66" charset="0"/>
              </a:rPr>
              <a:t>Ansatz</a:t>
            </a:r>
            <a:endParaRPr lang="en-US" sz="1600" u="sng" baseline="-25000" dirty="0">
              <a:latin typeface="Comic Sans MS" pitchFamily="66" charset="0"/>
            </a:endParaRPr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1819275" y="2386013"/>
          <a:ext cx="3236913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4" name="Equation" r:id="rId9" imgW="1917360" imgH="419040" progId="Equation.DSMT4">
                  <p:embed/>
                </p:oleObj>
              </mc:Choice>
              <mc:Fallback>
                <p:oleObj name="Equation" r:id="rId9" imgW="191736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2386013"/>
                        <a:ext cx="3236913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5"/>
          <p:cNvGraphicFramePr>
            <a:graphicFrameLocks noChangeAspect="1"/>
          </p:cNvGraphicFramePr>
          <p:nvPr/>
        </p:nvGraphicFramePr>
        <p:xfrm>
          <a:off x="1043608" y="3429000"/>
          <a:ext cx="24860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5" name="Equation" r:id="rId11" imgW="1473120" imgH="495000" progId="Equation.DSMT4">
                  <p:embed/>
                </p:oleObj>
              </mc:Choice>
              <mc:Fallback>
                <p:oleObj name="Equation" r:id="rId11" imgW="147312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429000"/>
                        <a:ext cx="2486025" cy="83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1043608" y="4437112"/>
          <a:ext cx="38354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6" name="Equation" r:id="rId13" imgW="2273040" imgH="507960" progId="Equation.DSMT4">
                  <p:embed/>
                </p:oleObj>
              </mc:Choice>
              <mc:Fallback>
                <p:oleObj name="Equation" r:id="rId13" imgW="2273040" imgH="5079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437112"/>
                        <a:ext cx="38354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3599892" y="3825044"/>
            <a:ext cx="64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4067944" y="3429000"/>
          <a:ext cx="64293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7" name="Equation" r:id="rId15" imgW="380880" imgH="444240" progId="Equation.DSMT4">
                  <p:embed/>
                </p:oleObj>
              </mc:Choice>
              <mc:Fallback>
                <p:oleObj name="Equation" r:id="rId15" imgW="380880" imgH="4442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429000"/>
                        <a:ext cx="642938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AutoShape 38"/>
          <p:cNvSpPr>
            <a:spLocks noChangeArrowheads="1"/>
          </p:cNvSpPr>
          <p:nvPr/>
        </p:nvSpPr>
        <p:spPr bwMode="auto">
          <a:xfrm>
            <a:off x="395536" y="4725144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2584654" y="5085184"/>
            <a:ext cx="288032" cy="576064"/>
          </a:xfrm>
          <a:prstGeom prst="rightBrace">
            <a:avLst/>
          </a:prstGeom>
          <a:ln w="28575">
            <a:solidFill>
              <a:srgbClr val="004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627784" y="544522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1</a:t>
            </a:r>
            <a:endParaRPr lang="en-US" sz="2000" dirty="0">
              <a:solidFill>
                <a:schemeClr val="accent2"/>
              </a:solidFill>
            </a:endParaRPr>
          </a:p>
        </p:txBody>
      </p:sp>
      <p:graphicFrame>
        <p:nvGraphicFramePr>
          <p:cNvPr id="19" name="Object 6"/>
          <p:cNvGraphicFramePr>
            <a:graphicFrameLocks noChangeAspect="1"/>
          </p:cNvGraphicFramePr>
          <p:nvPr/>
        </p:nvGraphicFramePr>
        <p:xfrm>
          <a:off x="1192213" y="5854700"/>
          <a:ext cx="364331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8" name="Equation" r:id="rId17" imgW="2158920" imgH="457200" progId="Equation.DSMT4">
                  <p:embed/>
                </p:oleObj>
              </mc:Choice>
              <mc:Fallback>
                <p:oleObj name="Equation" r:id="rId17" imgW="215892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5854700"/>
                        <a:ext cx="3643312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38"/>
          <p:cNvSpPr>
            <a:spLocks noChangeArrowheads="1"/>
          </p:cNvSpPr>
          <p:nvPr/>
        </p:nvSpPr>
        <p:spPr bwMode="auto">
          <a:xfrm>
            <a:off x="448568" y="6100142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5580112" y="5856288"/>
          <a:ext cx="3363912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9" name="Equation" r:id="rId19" imgW="1993680" imgH="482400" progId="Equation.DSMT4">
                  <p:embed/>
                </p:oleObj>
              </mc:Choice>
              <mc:Fallback>
                <p:oleObj name="Equation" r:id="rId19" imgW="199368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856288"/>
                        <a:ext cx="3363912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utoShape 38"/>
          <p:cNvSpPr>
            <a:spLocks noChangeArrowheads="1"/>
          </p:cNvSpPr>
          <p:nvPr/>
        </p:nvSpPr>
        <p:spPr bwMode="auto">
          <a:xfrm>
            <a:off x="4865563" y="6122714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6" grpId="0" animBg="1"/>
      <p:bldP spid="17" grpId="0" animBg="1"/>
      <p:bldP spid="18" grpId="0"/>
      <p:bldP spid="20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115616" y="2420888"/>
            <a:ext cx="6696744" cy="1080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395536" y="332656"/>
          <a:ext cx="41354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1" name="Equation" r:id="rId3" imgW="2450880" imgH="482400" progId="Equation.DSMT4">
                  <p:embed/>
                </p:oleObj>
              </mc:Choice>
              <mc:Fallback>
                <p:oleObj name="Equation" r:id="rId3" imgW="245088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4135438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utoShape 38"/>
          <p:cNvSpPr>
            <a:spLocks noChangeArrowheads="1"/>
          </p:cNvSpPr>
          <p:nvPr/>
        </p:nvSpPr>
        <p:spPr bwMode="auto">
          <a:xfrm>
            <a:off x="467544" y="1628800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988852" y="1476158"/>
          <a:ext cx="193150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Equation" r:id="rId5" imgW="1447560" imgH="431640" progId="Equation.DSMT4">
                  <p:embed/>
                </p:oleObj>
              </mc:Choice>
              <mc:Fallback>
                <p:oleObj name="Equation" r:id="rId5" imgW="144756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852" y="1476158"/>
                        <a:ext cx="1931508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38"/>
          <p:cNvSpPr>
            <a:spLocks noChangeArrowheads="1"/>
          </p:cNvSpPr>
          <p:nvPr/>
        </p:nvSpPr>
        <p:spPr bwMode="auto">
          <a:xfrm>
            <a:off x="539552" y="2852936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4067944" y="1412776"/>
          <a:ext cx="10509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3" name="Equation" r:id="rId7" imgW="787320" imgH="431640" progId="Equation.DSMT4">
                  <p:embed/>
                </p:oleObj>
              </mc:Choice>
              <mc:Fallback>
                <p:oleObj name="Equation" r:id="rId7" imgW="78732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412776"/>
                        <a:ext cx="105092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3275856" y="1594296"/>
            <a:ext cx="381000" cy="304800"/>
          </a:xfrm>
          <a:prstGeom prst="rightArrow">
            <a:avLst>
              <a:gd name="adj1" fmla="val 34370"/>
              <a:gd name="adj2" fmla="val 442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1331640" y="2492896"/>
          <a:ext cx="281179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4" name="Equation" r:id="rId9" imgW="1396800" imgH="393480" progId="Equation.DSMT4">
                  <p:embed/>
                </p:oleObj>
              </mc:Choice>
              <mc:Fallback>
                <p:oleObj name="Equation" r:id="rId9" imgW="13968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92896"/>
                        <a:ext cx="2811795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292080" y="2636912"/>
            <a:ext cx="1800200" cy="798413"/>
            <a:chOff x="4427984" y="2636912"/>
            <a:chExt cx="1800200" cy="798413"/>
          </a:xfrm>
        </p:grpSpPr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4427984" y="2852936"/>
              <a:ext cx="6495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Comic Sans MS" pitchFamily="66" charset="0"/>
                </a:rPr>
                <a:t>with</a:t>
              </a:r>
              <a:endParaRPr lang="en-US" sz="1600" u="sng" baseline="-25000" dirty="0">
                <a:latin typeface="Comic Sans MS" pitchFamily="66" charset="0"/>
              </a:endParaRPr>
            </a:p>
          </p:txBody>
        </p:sp>
        <p:graphicFrame>
          <p:nvGraphicFramePr>
            <p:cNvPr id="96262" name="Object 6"/>
            <p:cNvGraphicFramePr>
              <a:graphicFrameLocks noChangeAspect="1"/>
            </p:cNvGraphicFramePr>
            <p:nvPr/>
          </p:nvGraphicFramePr>
          <p:xfrm>
            <a:off x="5148064" y="2636912"/>
            <a:ext cx="1080120" cy="798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75" name="Equation" r:id="rId11" imgW="583920" imgH="431640" progId="Equation.DSMT4">
                    <p:embed/>
                  </p:oleObj>
                </mc:Choice>
                <mc:Fallback>
                  <p:oleObj name="Equation" r:id="rId11" imgW="583920" imgH="4316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064" y="2636912"/>
                          <a:ext cx="1080120" cy="798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6264" name="Object 8"/>
          <p:cNvGraphicFramePr>
            <a:graphicFrameLocks noChangeAspect="1"/>
          </p:cNvGraphicFramePr>
          <p:nvPr/>
        </p:nvGraphicFramePr>
        <p:xfrm>
          <a:off x="1115616" y="3717032"/>
          <a:ext cx="585152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6" name="Equation" r:id="rId13" imgW="2908080" imgH="419040" progId="Equation.DSMT4">
                  <p:embed/>
                </p:oleObj>
              </mc:Choice>
              <mc:Fallback>
                <p:oleObj name="Equation" r:id="rId13" imgW="290808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717032"/>
                        <a:ext cx="5851525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33"/>
          <p:cNvSpPr txBox="1">
            <a:spLocks noChangeArrowheads="1"/>
          </p:cNvSpPr>
          <p:nvPr/>
        </p:nvSpPr>
        <p:spPr bwMode="auto">
          <a:xfrm>
            <a:off x="5436096" y="4581128"/>
            <a:ext cx="27077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omic Sans MS" pitchFamily="66" charset="0"/>
              </a:rPr>
              <a:t>velocity distribution 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mic Sans MS" pitchFamily="66" charset="0"/>
              </a:rPr>
              <a:t>independent of position</a:t>
            </a:r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 rot="-2632602">
            <a:off x="466651" y="5782468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55576" y="5733256"/>
            <a:ext cx="8207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mic Sans MS" pitchFamily="66" charset="0"/>
              </a:rPr>
              <a:t>Let’s calculate the Maxwell Boltzmann distribution f</a:t>
            </a:r>
            <a:r>
              <a:rPr lang="en-US" sz="1800" baseline="-25000" dirty="0" smtClean="0">
                <a:latin typeface="Comic Sans MS" pitchFamily="66" charset="0"/>
              </a:rPr>
              <a:t>1</a:t>
            </a:r>
            <a:r>
              <a:rPr lang="en-US" sz="1800" dirty="0" smtClean="0">
                <a:latin typeface="Comic Sans MS" pitchFamily="66" charset="0"/>
              </a:rPr>
              <a:t>(</a:t>
            </a:r>
            <a:r>
              <a:rPr lang="en-US" sz="1800" u="sng" dirty="0" smtClean="0">
                <a:latin typeface="Comic Sans MS" pitchFamily="66" charset="0"/>
              </a:rPr>
              <a:t>p</a:t>
            </a:r>
            <a:r>
              <a:rPr lang="en-US" sz="1800" baseline="30000" dirty="0" smtClean="0">
                <a:latin typeface="Comic Sans MS" pitchFamily="66" charset="0"/>
              </a:rPr>
              <a:t>2</a:t>
            </a:r>
            <a:r>
              <a:rPr lang="en-US" sz="1800" dirty="0" smtClean="0">
                <a:latin typeface="Comic Sans MS" pitchFamily="66" charset="0"/>
              </a:rPr>
              <a:t>) with all constants</a:t>
            </a:r>
            <a:endParaRPr lang="en-U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5" grpId="0" animBg="1"/>
      <p:bldP spid="7" grpId="0" animBg="1"/>
      <p:bldP spid="16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10171</TotalTime>
  <Words>416</Words>
  <Application>Microsoft Office PowerPoint</Application>
  <PresentationFormat>On-screen Show (4:3)</PresentationFormat>
  <Paragraphs>81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Standarddesign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and Chemistry of Solids</dc:title>
  <dc:creator>ChB</dc:creator>
  <cp:lastModifiedBy>Christian Binek</cp:lastModifiedBy>
  <cp:revision>499</cp:revision>
  <dcterms:created xsi:type="dcterms:W3CDTF">2004-01-16T05:08:47Z</dcterms:created>
  <dcterms:modified xsi:type="dcterms:W3CDTF">2012-12-03T16:51:08Z</dcterms:modified>
</cp:coreProperties>
</file>