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7" Type="http://schemas.openxmlformats.org/officeDocument/2006/relationships/image" Target="../media/image19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8.wmf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83BB07-F301-404E-879C-C204D19EA55A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7BCB6C-6992-4A68-841D-62A373DCF9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045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BCB6C-6992-4A68-841D-62A373DCF9F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BCB6C-6992-4A68-841D-62A373DCF9F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42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BCB6C-6992-4A68-841D-62A373DCF9F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166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BCB6C-6992-4A68-841D-62A373DCF9F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849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7BCB6C-6992-4A68-841D-62A373DCF9F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60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DEFB-9671-4128-B358-D8568406B76B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BDC7-AC70-42DF-B42E-BC279A43B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DEFB-9671-4128-B358-D8568406B76B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BDC7-AC70-42DF-B42E-BC279A43B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DEFB-9671-4128-B358-D8568406B76B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BDC7-AC70-42DF-B42E-BC279A43B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DEFB-9671-4128-B358-D8568406B76B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BDC7-AC70-42DF-B42E-BC279A43B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DEFB-9671-4128-B358-D8568406B76B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BDC7-AC70-42DF-B42E-BC279A43B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DEFB-9671-4128-B358-D8568406B76B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BDC7-AC70-42DF-B42E-BC279A43B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DEFB-9671-4128-B358-D8568406B76B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BDC7-AC70-42DF-B42E-BC279A43B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DEFB-9671-4128-B358-D8568406B76B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BDC7-AC70-42DF-B42E-BC279A43B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DEFB-9671-4128-B358-D8568406B76B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BDC7-AC70-42DF-B42E-BC279A43B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DEFB-9671-4128-B358-D8568406B76B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BDC7-AC70-42DF-B42E-BC279A43B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DEFB-9671-4128-B358-D8568406B76B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DBDC7-AC70-42DF-B42E-BC279A43B85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5DEFB-9671-4128-B358-D8568406B76B}" type="datetimeFigureOut">
              <a:rPr lang="en-US" smtClean="0"/>
              <a:t>9/22/2011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DBDC7-AC70-42DF-B42E-BC279A43B85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4.bin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14.wmf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1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3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7.w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2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6.wmf"/><Relationship Id="rId5" Type="http://schemas.openxmlformats.org/officeDocument/2006/relationships/image" Target="../media/image11.wmf"/><Relationship Id="rId15" Type="http://schemas.openxmlformats.org/officeDocument/2006/relationships/image" Target="../media/image18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3.wmf"/><Relationship Id="rId14" Type="http://schemas.openxmlformats.org/officeDocument/2006/relationships/oleObject" Target="../embeddings/oleObject19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33"/>
          <p:cNvSpPr txBox="1">
            <a:spLocks noChangeArrowheads="1"/>
          </p:cNvSpPr>
          <p:nvPr/>
        </p:nvSpPr>
        <p:spPr bwMode="auto">
          <a:xfrm>
            <a:off x="632763" y="3048000"/>
            <a:ext cx="578235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 microstate of a gas of N particles is specified by:</a:t>
            </a:r>
          </a:p>
          <a:p>
            <a:r>
              <a:rPr lang="en-US" dirty="0" smtClean="0">
                <a:latin typeface="Comic Sans MS" pitchFamily="66" charset="0"/>
              </a:rPr>
              <a:t>3N canonical coordinates q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, q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, …, q</a:t>
            </a:r>
            <a:r>
              <a:rPr lang="en-US" baseline="-25000" dirty="0" smtClean="0">
                <a:latin typeface="Comic Sans MS" pitchFamily="66" charset="0"/>
              </a:rPr>
              <a:t>3N</a:t>
            </a:r>
            <a:endParaRPr lang="en-US" dirty="0" smtClean="0">
              <a:latin typeface="Comic Sans MS" pitchFamily="66" charset="0"/>
            </a:endParaRPr>
          </a:p>
          <a:p>
            <a:r>
              <a:rPr lang="en-US" sz="1800" dirty="0" smtClean="0">
                <a:latin typeface="Comic Sans MS" pitchFamily="66" charset="0"/>
              </a:rPr>
              <a:t>3N conjugate </a:t>
            </a:r>
            <a:r>
              <a:rPr lang="en-US" sz="1800" dirty="0" err="1" smtClean="0">
                <a:latin typeface="Comic Sans MS" pitchFamily="66" charset="0"/>
              </a:rPr>
              <a:t>momenta</a:t>
            </a:r>
            <a:r>
              <a:rPr lang="en-US" sz="1800" dirty="0" smtClean="0">
                <a:latin typeface="Comic Sans MS" pitchFamily="66" charset="0"/>
              </a:rPr>
              <a:t>    </a:t>
            </a:r>
            <a:r>
              <a:rPr lang="en-US" dirty="0">
                <a:latin typeface="Comic Sans MS" pitchFamily="66" charset="0"/>
              </a:rPr>
              <a:t>p</a:t>
            </a:r>
            <a:r>
              <a:rPr lang="en-US" baseline="-25000" dirty="0" smtClean="0">
                <a:latin typeface="Comic Sans MS" pitchFamily="66" charset="0"/>
              </a:rPr>
              <a:t>1</a:t>
            </a:r>
            <a:r>
              <a:rPr lang="en-US" dirty="0" smtClean="0">
                <a:latin typeface="Comic Sans MS" pitchFamily="66" charset="0"/>
              </a:rPr>
              <a:t>, p</a:t>
            </a:r>
            <a:r>
              <a:rPr lang="en-US" baseline="-25000" dirty="0" smtClean="0">
                <a:latin typeface="Comic Sans MS" pitchFamily="66" charset="0"/>
              </a:rPr>
              <a:t>2</a:t>
            </a:r>
            <a:r>
              <a:rPr lang="en-US" dirty="0" smtClean="0">
                <a:latin typeface="Comic Sans MS" pitchFamily="66" charset="0"/>
              </a:rPr>
              <a:t>, …, p</a:t>
            </a:r>
            <a:r>
              <a:rPr lang="en-US" baseline="-25000" dirty="0" smtClean="0">
                <a:latin typeface="Comic Sans MS" pitchFamily="66" charset="0"/>
              </a:rPr>
              <a:t>3N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143000" y="4572000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0"/>
            <a:ext cx="9144000" cy="1000125"/>
          </a:xfrm>
          <a:prstGeom prst="rect">
            <a:avLst/>
          </a:prstGeom>
          <a:gradFill rotWithShape="0">
            <a:gsLst>
              <a:gs pos="0">
                <a:srgbClr val="182F76"/>
              </a:gs>
              <a:gs pos="50000">
                <a:srgbClr val="3366FF"/>
              </a:gs>
              <a:gs pos="100000">
                <a:srgbClr val="182F7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   </a:t>
            </a:r>
            <a:b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r>
              <a:rPr lang="en-US" sz="800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 </a:t>
            </a:r>
            <a:endParaRPr lang="en-US" sz="800" b="1" kern="0" baseline="0" dirty="0" smtClean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endParaRPr lang="en-US" sz="800" b="1" kern="0" dirty="0">
              <a:solidFill>
                <a:schemeClr val="bg1"/>
              </a:solidFill>
              <a:latin typeface="Comic Sans MS" pitchFamily="66" charset="0"/>
              <a:ea typeface="+mj-ea"/>
              <a:cs typeface="+mj-cs"/>
            </a:endParaRPr>
          </a:p>
          <a:p>
            <a:pPr algn="ctr">
              <a:defRPr/>
            </a:pPr>
            <a:r>
              <a:rPr lang="en-US" sz="3200" b="1" kern="0" dirty="0" smtClean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>Statistical Mechanics</a:t>
            </a:r>
            <a: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  <a:t/>
            </a:r>
            <a:br>
              <a:rPr lang="en-US" b="1" kern="0" baseline="0" dirty="0">
                <a:solidFill>
                  <a:schemeClr val="bg1"/>
                </a:solidFill>
                <a:latin typeface="Comic Sans MS" pitchFamily="66" charset="0"/>
                <a:ea typeface="+mj-ea"/>
                <a:cs typeface="+mj-cs"/>
              </a:rPr>
            </a:br>
            <a:endParaRPr lang="en-US" i="1" kern="0" baseline="0" dirty="0">
              <a:solidFill>
                <a:srgbClr val="FF0000"/>
              </a:solidFill>
              <a:latin typeface="Comic Sans MS" pitchFamily="66" charset="0"/>
              <a:ea typeface="+mj-ea"/>
              <a:cs typeface="+mj-cs"/>
            </a:endParaRP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1905000" y="1371600"/>
            <a:ext cx="5267325" cy="576263"/>
            <a:chOff x="1003" y="288"/>
            <a:chExt cx="3318" cy="363"/>
          </a:xfrm>
        </p:grpSpPr>
        <p:sp>
          <p:nvSpPr>
            <p:cNvPr id="6" name="Rectangle 26"/>
            <p:cNvSpPr>
              <a:spLocks noChangeArrowheads="1"/>
            </p:cNvSpPr>
            <p:nvPr/>
          </p:nvSpPr>
          <p:spPr bwMode="auto">
            <a:xfrm>
              <a:off x="1056" y="288"/>
              <a:ext cx="3264" cy="3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7" name="Text Box 27"/>
            <p:cNvSpPr txBox="1">
              <a:spLocks noChangeArrowheads="1"/>
            </p:cNvSpPr>
            <p:nvPr/>
          </p:nvSpPr>
          <p:spPr bwMode="auto">
            <a:xfrm>
              <a:off x="1003" y="320"/>
              <a:ext cx="3318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Concept of the </a:t>
              </a:r>
              <a:r>
                <a:rPr lang="en-US" sz="2400" b="1" dirty="0" err="1" smtClean="0">
                  <a:solidFill>
                    <a:schemeClr val="bg1"/>
                  </a:solidFill>
                  <a:latin typeface="Comic Sans MS" pitchFamily="66" charset="0"/>
                </a:rPr>
                <a:t>Gibbsian</a:t>
              </a:r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 Ensemble</a:t>
              </a:r>
              <a:endParaRPr lang="de-DE" sz="2400" b="1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8" name="Oval 32"/>
          <p:cNvSpPr>
            <a:spLocks noChangeArrowheads="1"/>
          </p:cNvSpPr>
          <p:nvPr/>
        </p:nvSpPr>
        <p:spPr bwMode="auto">
          <a:xfrm rot="-2632602">
            <a:off x="298834" y="2270680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dist="107763" dir="189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sp3d extrusionH="57150">
              <a:bevelT w="38100" h="38100"/>
            </a:sp3d>
          </a:bodyPr>
          <a:lstStyle/>
          <a:p>
            <a:endParaRPr lang="en-US"/>
          </a:p>
        </p:txBody>
      </p:sp>
      <p:sp>
        <p:nvSpPr>
          <p:cNvPr id="9" name="Text Box 33"/>
          <p:cNvSpPr txBox="1">
            <a:spLocks noChangeArrowheads="1"/>
          </p:cNvSpPr>
          <p:nvPr/>
        </p:nvSpPr>
        <p:spPr bwMode="auto">
          <a:xfrm>
            <a:off x="587759" y="2221468"/>
            <a:ext cx="77492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In classical mechanics a state of a system is determined by knowledge</a:t>
            </a:r>
          </a:p>
          <a:p>
            <a:r>
              <a:rPr lang="en-US" dirty="0">
                <a:latin typeface="Comic Sans MS" pitchFamily="66" charset="0"/>
              </a:rPr>
              <a:t>o</a:t>
            </a:r>
            <a:r>
              <a:rPr lang="en-US" sz="1800" dirty="0" smtClean="0">
                <a:latin typeface="Comic Sans MS" pitchFamily="66" charset="0"/>
              </a:rPr>
              <a:t>f position, q, and momentum, p.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11" name="AutoShape 52"/>
          <p:cNvSpPr>
            <a:spLocks noChangeArrowheads="1"/>
          </p:cNvSpPr>
          <p:nvPr/>
        </p:nvSpPr>
        <p:spPr bwMode="auto">
          <a:xfrm>
            <a:off x="5410200" y="35814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ight Brace 11"/>
          <p:cNvSpPr/>
          <p:nvPr/>
        </p:nvSpPr>
        <p:spPr>
          <a:xfrm>
            <a:off x="4800600" y="3368618"/>
            <a:ext cx="228600" cy="609600"/>
          </a:xfrm>
          <a:prstGeom prst="rightBrace">
            <a:avLst>
              <a:gd name="adj1" fmla="val 42295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Box 33"/>
          <p:cNvSpPr txBox="1">
            <a:spLocks noChangeArrowheads="1"/>
          </p:cNvSpPr>
          <p:nvPr/>
        </p:nvSpPr>
        <p:spPr bwMode="auto">
          <a:xfrm>
            <a:off x="6096000" y="3505200"/>
            <a:ext cx="273664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6N-dimensional </a:t>
            </a:r>
            <a:r>
              <a:rPr lang="en-US" dirty="0" smtClean="0">
                <a:latin typeface="Comic Sans MS" pitchFamily="66" charset="0"/>
                <a:sym typeface="Symbol"/>
              </a:rPr>
              <a:t>-space</a:t>
            </a:r>
          </a:p>
          <a:p>
            <a:r>
              <a:rPr lang="en-US" dirty="0" smtClean="0">
                <a:latin typeface="Comic Sans MS" pitchFamily="66" charset="0"/>
                <a:sym typeface="Symbol"/>
              </a:rPr>
              <a:t>      o</a:t>
            </a:r>
            <a:r>
              <a:rPr lang="en-US" sz="1800" dirty="0" smtClean="0">
                <a:latin typeface="Comic Sans MS" pitchFamily="66" charset="0"/>
                <a:sym typeface="Symbol"/>
              </a:rPr>
              <a:t>r phase space</a:t>
            </a:r>
            <a:endParaRPr lang="en-US" sz="1800" dirty="0">
              <a:latin typeface="Comic Sans MS" pitchFamily="66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04800" y="4267200"/>
            <a:ext cx="1821620" cy="1512332"/>
            <a:chOff x="304800" y="4267200"/>
            <a:chExt cx="1821620" cy="1512332"/>
          </a:xfrm>
        </p:grpSpPr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190500" y="4838700"/>
              <a:ext cx="1143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685800" y="5334000"/>
              <a:ext cx="1295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/>
            <p:cNvSpPr/>
            <p:nvPr/>
          </p:nvSpPr>
          <p:spPr>
            <a:xfrm>
              <a:off x="1752600" y="5410200"/>
              <a:ext cx="3738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q</a:t>
              </a:r>
              <a:r>
                <a:rPr lang="en-US" baseline="-25000" dirty="0" smtClean="0">
                  <a:latin typeface="Comic Sans MS" pitchFamily="66" charset="0"/>
                </a:rPr>
                <a:t>1</a:t>
              </a:r>
              <a:endParaRPr lang="en-US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04800" y="4267200"/>
              <a:ext cx="3770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p</a:t>
              </a:r>
              <a:r>
                <a:rPr lang="en-US" baseline="-25000" dirty="0" smtClean="0">
                  <a:latin typeface="Comic Sans MS" pitchFamily="66" charset="0"/>
                </a:rPr>
                <a:t>1</a:t>
              </a:r>
              <a:endParaRPr lang="en-US" dirty="0"/>
            </a:p>
          </p:txBody>
        </p:sp>
      </p:grpSp>
      <p:sp>
        <p:nvSpPr>
          <p:cNvPr id="21" name="Oval 20"/>
          <p:cNvSpPr/>
          <p:nvPr/>
        </p:nvSpPr>
        <p:spPr>
          <a:xfrm flipH="1">
            <a:off x="1295400" y="4953000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5943600"/>
            <a:ext cx="82867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5" name="Straight Arrow Connector 24"/>
          <p:cNvCxnSpPr>
            <a:stCxn id="11267" idx="0"/>
            <a:endCxn id="21" idx="4"/>
          </p:cNvCxnSpPr>
          <p:nvPr/>
        </p:nvCxnSpPr>
        <p:spPr>
          <a:xfrm rot="5400000" flipH="1" flipV="1">
            <a:off x="683419" y="5293519"/>
            <a:ext cx="914400" cy="385762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33"/>
          <p:cNvSpPr txBox="1">
            <a:spLocks noChangeArrowheads="1"/>
          </p:cNvSpPr>
          <p:nvPr/>
        </p:nvSpPr>
        <p:spPr bwMode="auto">
          <a:xfrm>
            <a:off x="1905000" y="4114800"/>
            <a:ext cx="73152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A huge number of microstates correspond to the same </a:t>
            </a:r>
            <a:r>
              <a:rPr lang="en-US" dirty="0" err="1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macrostate</a:t>
            </a:r>
            <a:endParaRPr lang="en-US" dirty="0" smtClean="0">
              <a:solidFill>
                <a:srgbClr val="FF0000"/>
              </a:solidFill>
              <a:latin typeface="Comic Sans MS" pitchFamily="66" charset="0"/>
              <a:sym typeface="Symbol"/>
            </a:endParaRPr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6250" y="4495800"/>
            <a:ext cx="48577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1" name="Straight Arrow Connector 30"/>
          <p:cNvCxnSpPr/>
          <p:nvPr/>
        </p:nvCxnSpPr>
        <p:spPr>
          <a:xfrm rot="10800000">
            <a:off x="4953000" y="5257800"/>
            <a:ext cx="6858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6200000" flipV="1">
            <a:off x="5753100" y="5295900"/>
            <a:ext cx="3048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5400000" flipH="1" flipV="1">
            <a:off x="6325394" y="5410200"/>
            <a:ext cx="30400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 flipH="1" flipV="1">
            <a:off x="6743700" y="5372100"/>
            <a:ext cx="2286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7162800" y="52578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 Box 33"/>
          <p:cNvSpPr txBox="1">
            <a:spLocks noChangeArrowheads="1"/>
          </p:cNvSpPr>
          <p:nvPr/>
        </p:nvSpPr>
        <p:spPr bwMode="auto">
          <a:xfrm>
            <a:off x="4191000" y="5486400"/>
            <a:ext cx="73152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dirty="0" smtClean="0">
                <a:latin typeface="Comic Sans MS" pitchFamily="66" charset="0"/>
                <a:sym typeface="Symbol"/>
              </a:rPr>
              <a:t>Collection of systems (</a:t>
            </a:r>
            <a:r>
              <a:rPr lang="en-US" sz="1400" dirty="0" smtClean="0">
                <a:latin typeface="Comic Sans MS" pitchFamily="66" charset="0"/>
                <a:sym typeface="Symbol"/>
              </a:rPr>
              <a:t>mental copies</a:t>
            </a:r>
            <a:r>
              <a:rPr lang="en-US" sz="1600" dirty="0" smtClean="0">
                <a:latin typeface="Comic Sans MS" pitchFamily="66" charset="0"/>
                <a:sym typeface="Symbol"/>
              </a:rPr>
              <a:t>) macroscopically</a:t>
            </a:r>
          </a:p>
          <a:p>
            <a:r>
              <a:rPr lang="en-US" sz="1600" dirty="0" smtClean="0">
                <a:latin typeface="Comic Sans MS" pitchFamily="66" charset="0"/>
                <a:sym typeface="Symbol"/>
              </a:rPr>
              <a:t>identical but in different microstates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1219200" y="4648200"/>
            <a:ext cx="287216" cy="287216"/>
            <a:chOff x="3030416" y="5105400"/>
            <a:chExt cx="287216" cy="287216"/>
          </a:xfrm>
        </p:grpSpPr>
        <p:sp>
          <p:nvSpPr>
            <p:cNvPr id="52" name="Oval 51"/>
            <p:cNvSpPr/>
            <p:nvPr/>
          </p:nvSpPr>
          <p:spPr>
            <a:xfrm flipH="1">
              <a:off x="3048000" y="5105400"/>
              <a:ext cx="76200" cy="762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 flipH="1">
              <a:off x="3200400" y="5257800"/>
              <a:ext cx="76200" cy="762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Oval 53"/>
            <p:cNvSpPr/>
            <p:nvPr/>
          </p:nvSpPr>
          <p:spPr>
            <a:xfrm flipH="1">
              <a:off x="3030416" y="5316416"/>
              <a:ext cx="76200" cy="762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/>
            <p:cNvSpPr/>
            <p:nvPr/>
          </p:nvSpPr>
          <p:spPr>
            <a:xfrm flipH="1">
              <a:off x="3241432" y="5105400"/>
              <a:ext cx="76200" cy="762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0" name="Straight Arrow Connector 59"/>
          <p:cNvCxnSpPr/>
          <p:nvPr/>
        </p:nvCxnSpPr>
        <p:spPr>
          <a:xfrm rot="5400000">
            <a:off x="767860" y="4838700"/>
            <a:ext cx="533400" cy="158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685800" y="4648200"/>
            <a:ext cx="441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dp</a:t>
            </a:r>
            <a:r>
              <a:rPr lang="en-US" sz="1400" baseline="-25000" dirty="0" smtClean="0">
                <a:latin typeface="Comic Sans MS" pitchFamily="66" charset="0"/>
              </a:rPr>
              <a:t>1</a:t>
            </a:r>
            <a:endParaRPr lang="en-US" sz="1400" dirty="0"/>
          </a:p>
        </p:txBody>
      </p:sp>
      <p:cxnSp>
        <p:nvCxnSpPr>
          <p:cNvPr id="62" name="Straight Arrow Connector 61"/>
          <p:cNvCxnSpPr/>
          <p:nvPr/>
        </p:nvCxnSpPr>
        <p:spPr>
          <a:xfrm rot="10800000" flipV="1">
            <a:off x="1143000" y="4495800"/>
            <a:ext cx="457200" cy="79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1143000" y="4188023"/>
            <a:ext cx="4379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dq</a:t>
            </a:r>
            <a:r>
              <a:rPr lang="en-US" sz="1400" baseline="-25000" dirty="0" smtClean="0">
                <a:latin typeface="Comic Sans MS" pitchFamily="66" charset="0"/>
              </a:rPr>
              <a:t>1</a:t>
            </a:r>
            <a:endParaRPr lang="en-US" sz="1400" dirty="0"/>
          </a:p>
        </p:txBody>
      </p:sp>
      <p:cxnSp>
        <p:nvCxnSpPr>
          <p:cNvPr id="69" name="Curved Connector 68"/>
          <p:cNvCxnSpPr>
            <a:stCxn id="58" idx="3"/>
          </p:cNvCxnSpPr>
          <p:nvPr/>
        </p:nvCxnSpPr>
        <p:spPr>
          <a:xfrm>
            <a:off x="1600200" y="4800600"/>
            <a:ext cx="609600" cy="110196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1738312" y="6019800"/>
          <a:ext cx="687228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6" imgW="4076640" imgH="241200" progId="Equation.DSMT4">
                  <p:embed/>
                </p:oleObj>
              </mc:Choice>
              <mc:Fallback>
                <p:oleObj name="Equation" r:id="rId6" imgW="4076640" imgH="2412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8312" y="6019800"/>
                        <a:ext cx="6872288" cy="404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ext Box 33"/>
          <p:cNvSpPr txBox="1">
            <a:spLocks noChangeArrowheads="1"/>
          </p:cNvSpPr>
          <p:nvPr/>
        </p:nvSpPr>
        <p:spPr bwMode="auto">
          <a:xfrm>
            <a:off x="1676400" y="6362655"/>
            <a:ext cx="7543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dirty="0" smtClean="0">
                <a:latin typeface="Comic Sans MS" pitchFamily="66" charset="0"/>
                <a:sym typeface="Symbol"/>
              </a:rPr>
              <a:t>= #of representative points at t in d</a:t>
            </a:r>
            <a:r>
              <a:rPr lang="en-US" sz="1400" baseline="30000" dirty="0" smtClean="0">
                <a:latin typeface="Comic Sans MS" pitchFamily="66" charset="0"/>
                <a:sym typeface="Symbol"/>
              </a:rPr>
              <a:t>3N</a:t>
            </a:r>
            <a:r>
              <a:rPr lang="en-US" sz="1400" dirty="0" smtClean="0">
                <a:latin typeface="Comic Sans MS" pitchFamily="66" charset="0"/>
                <a:sym typeface="Symbol"/>
              </a:rPr>
              <a:t>pd</a:t>
            </a:r>
            <a:r>
              <a:rPr lang="en-US" sz="1400" baseline="30000" dirty="0" smtClean="0">
                <a:latin typeface="Comic Sans MS" pitchFamily="66" charset="0"/>
                <a:sym typeface="Symbol"/>
              </a:rPr>
              <a:t>3N</a:t>
            </a:r>
            <a:r>
              <a:rPr lang="en-US" sz="1400" dirty="0" smtClean="0">
                <a:latin typeface="Comic Sans MS" pitchFamily="66" charset="0"/>
                <a:sym typeface="Symbol"/>
              </a:rPr>
              <a:t>q  probability of finding system in state</a:t>
            </a:r>
          </a:p>
          <a:p>
            <a:r>
              <a:rPr lang="en-US" sz="1400" dirty="0">
                <a:latin typeface="Comic Sans MS" pitchFamily="66" charset="0"/>
                <a:sym typeface="Symbol"/>
              </a:rPr>
              <a:t> </a:t>
            </a:r>
            <a:r>
              <a:rPr lang="en-US" sz="1400" dirty="0" smtClean="0">
                <a:latin typeface="Comic Sans MS" pitchFamily="66" charset="0"/>
                <a:sym typeface="Symbol"/>
              </a:rPr>
              <a:t>                                                                          with (</a:t>
            </a:r>
            <a:r>
              <a:rPr lang="en-US" sz="1400" dirty="0" err="1" smtClean="0">
                <a:latin typeface="Comic Sans MS" pitchFamily="66" charset="0"/>
                <a:sym typeface="Symbol"/>
              </a:rPr>
              <a:t>p,q</a:t>
            </a:r>
            <a:r>
              <a:rPr lang="en-US" sz="1400" dirty="0" smtClean="0">
                <a:latin typeface="Comic Sans MS" pitchFamily="66" charset="0"/>
                <a:sym typeface="Symbol"/>
              </a:rPr>
              <a:t>) in -space  element d</a:t>
            </a:r>
            <a:r>
              <a:rPr lang="en-US" sz="1400" baseline="30000" dirty="0" smtClean="0">
                <a:latin typeface="Comic Sans MS" pitchFamily="66" charset="0"/>
                <a:sym typeface="Symbol"/>
              </a:rPr>
              <a:t>3N</a:t>
            </a:r>
            <a:r>
              <a:rPr lang="en-US" sz="1400" dirty="0" smtClean="0">
                <a:latin typeface="Comic Sans MS" pitchFamily="66" charset="0"/>
                <a:sym typeface="Symbol"/>
              </a:rPr>
              <a:t>pd</a:t>
            </a:r>
            <a:r>
              <a:rPr lang="en-US" sz="1400" baseline="30000" dirty="0" smtClean="0">
                <a:latin typeface="Comic Sans MS" pitchFamily="66" charset="0"/>
                <a:sym typeface="Symbol"/>
              </a:rPr>
              <a:t>3N</a:t>
            </a:r>
            <a:r>
              <a:rPr lang="en-US" sz="1400" dirty="0" smtClean="0">
                <a:latin typeface="Comic Sans MS" pitchFamily="66" charset="0"/>
                <a:sym typeface="Symbol"/>
              </a:rPr>
              <a:t>q  </a:t>
            </a:r>
          </a:p>
        </p:txBody>
      </p:sp>
      <p:sp>
        <p:nvSpPr>
          <p:cNvPr id="85" name="Rectangle 84"/>
          <p:cNvSpPr/>
          <p:nvPr/>
        </p:nvSpPr>
        <p:spPr>
          <a:xfrm rot="17731833">
            <a:off x="557756" y="5327437"/>
            <a:ext cx="111120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000" dirty="0" smtClean="0">
                <a:latin typeface="Comic Sans MS" pitchFamily="66" charset="0"/>
                <a:sym typeface="Symbol"/>
              </a:rPr>
              <a:t>representative </a:t>
            </a:r>
          </a:p>
          <a:p>
            <a:pPr algn="ctr"/>
            <a:r>
              <a:rPr lang="en-US" sz="1000" dirty="0" smtClean="0">
                <a:latin typeface="Comic Sans MS" pitchFamily="66" charset="0"/>
                <a:sym typeface="Symbol"/>
              </a:rPr>
              <a:t>point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00"/>
                            </p:stCondLst>
                            <p:childTnLst>
                              <p:par>
                                <p:cTn id="5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0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500"/>
                            </p:stCondLst>
                            <p:childTnLst>
                              <p:par>
                                <p:cTn id="7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500"/>
                            </p:stCondLst>
                            <p:childTnLst>
                              <p:par>
                                <p:cTn id="8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3000"/>
                            </p:stCondLst>
                            <p:childTnLst>
                              <p:par>
                                <p:cTn id="8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3500"/>
                            </p:stCondLst>
                            <p:childTnLst>
                              <p:par>
                                <p:cTn id="9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500"/>
                            </p:stCondLst>
                            <p:childTnLst>
                              <p:par>
                                <p:cTn id="10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500"/>
                            </p:stCondLst>
                            <p:childTnLst>
                              <p:par>
                                <p:cTn id="12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8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58" grpId="0" animBg="1"/>
      <p:bldP spid="8" grpId="0" animBg="1"/>
      <p:bldP spid="9" grpId="0"/>
      <p:bldP spid="11" grpId="0" animBg="1"/>
      <p:bldP spid="12" grpId="0" animBg="1"/>
      <p:bldP spid="13" grpId="0"/>
      <p:bldP spid="21" grpId="0" animBg="1"/>
      <p:bldP spid="26" grpId="0"/>
      <p:bldP spid="50" grpId="0"/>
      <p:bldP spid="61" grpId="0"/>
      <p:bldP spid="65" grpId="0"/>
      <p:bldP spid="84" grpId="0"/>
      <p:bldP spid="8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AutoShape 5"/>
          <p:cNvSpPr>
            <a:spLocks noChangeArrowheads="1"/>
          </p:cNvSpPr>
          <p:nvPr/>
        </p:nvSpPr>
        <p:spPr bwMode="auto">
          <a:xfrm>
            <a:off x="3352800" y="4876800"/>
            <a:ext cx="5486400" cy="1981200"/>
          </a:xfrm>
          <a:prstGeom prst="horizontalScroll">
            <a:avLst>
              <a:gd name="adj" fmla="val 12500"/>
            </a:avLst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95400" y="1485904"/>
            <a:ext cx="45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Callout 75"/>
          <p:cNvSpPr/>
          <p:nvPr/>
        </p:nvSpPr>
        <p:spPr>
          <a:xfrm>
            <a:off x="4572000" y="6070122"/>
            <a:ext cx="3048000" cy="533400"/>
          </a:xfrm>
          <a:prstGeom prst="wedgeEllipseCallout">
            <a:avLst>
              <a:gd name="adj1" fmla="val -94323"/>
              <a:gd name="adj2" fmla="val 139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TextBox 58"/>
          <p:cNvSpPr txBox="1"/>
          <p:nvPr/>
        </p:nvSpPr>
        <p:spPr>
          <a:xfrm>
            <a:off x="1219200" y="1676400"/>
            <a:ext cx="279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</a:t>
            </a:r>
            <a:r>
              <a:rPr lang="en-US" sz="1100" baseline="-25000" dirty="0"/>
              <a:t>2</a:t>
            </a:r>
          </a:p>
        </p:txBody>
      </p:sp>
      <p:sp>
        <p:nvSpPr>
          <p:cNvPr id="11" name="Oval 10"/>
          <p:cNvSpPr/>
          <p:nvPr/>
        </p:nvSpPr>
        <p:spPr>
          <a:xfrm flipH="1">
            <a:off x="1447800" y="1831777"/>
            <a:ext cx="76200" cy="762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Freeform 55"/>
          <p:cNvSpPr/>
          <p:nvPr/>
        </p:nvSpPr>
        <p:spPr>
          <a:xfrm>
            <a:off x="1380226" y="1600200"/>
            <a:ext cx="232914" cy="293298"/>
          </a:xfrm>
          <a:custGeom>
            <a:avLst/>
            <a:gdLst>
              <a:gd name="connsiteX0" fmla="*/ 103517 w 232914"/>
              <a:gd name="connsiteY0" fmla="*/ 293298 h 293298"/>
              <a:gd name="connsiteX1" fmla="*/ 77638 w 232914"/>
              <a:gd name="connsiteY1" fmla="*/ 276046 h 293298"/>
              <a:gd name="connsiteX2" fmla="*/ 51759 w 232914"/>
              <a:gd name="connsiteY2" fmla="*/ 224287 h 293298"/>
              <a:gd name="connsiteX3" fmla="*/ 0 w 232914"/>
              <a:gd name="connsiteY3" fmla="*/ 189782 h 293298"/>
              <a:gd name="connsiteX4" fmla="*/ 25880 w 232914"/>
              <a:gd name="connsiteY4" fmla="*/ 181155 h 293298"/>
              <a:gd name="connsiteX5" fmla="*/ 43132 w 232914"/>
              <a:gd name="connsiteY5" fmla="*/ 129397 h 293298"/>
              <a:gd name="connsiteX6" fmla="*/ 60385 w 232914"/>
              <a:gd name="connsiteY6" fmla="*/ 60385 h 293298"/>
              <a:gd name="connsiteX7" fmla="*/ 69012 w 232914"/>
              <a:gd name="connsiteY7" fmla="*/ 34506 h 293298"/>
              <a:gd name="connsiteX8" fmla="*/ 77638 w 232914"/>
              <a:gd name="connsiteY8" fmla="*/ 0 h 293298"/>
              <a:gd name="connsiteX9" fmla="*/ 129397 w 232914"/>
              <a:gd name="connsiteY9" fmla="*/ 17253 h 293298"/>
              <a:gd name="connsiteX10" fmla="*/ 155276 w 232914"/>
              <a:gd name="connsiteY10" fmla="*/ 25880 h 293298"/>
              <a:gd name="connsiteX11" fmla="*/ 232914 w 232914"/>
              <a:gd name="connsiteY11" fmla="*/ 43132 h 293298"/>
              <a:gd name="connsiteX12" fmla="*/ 224287 w 232914"/>
              <a:gd name="connsiteY12" fmla="*/ 86265 h 293298"/>
              <a:gd name="connsiteX13" fmla="*/ 198408 w 232914"/>
              <a:gd name="connsiteY13" fmla="*/ 172529 h 293298"/>
              <a:gd name="connsiteX14" fmla="*/ 181155 w 232914"/>
              <a:gd name="connsiteY14" fmla="*/ 224287 h 293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32914" h="293298">
                <a:moveTo>
                  <a:pt x="103517" y="293298"/>
                </a:moveTo>
                <a:cubicBezTo>
                  <a:pt x="94891" y="287547"/>
                  <a:pt x="84114" y="284142"/>
                  <a:pt x="77638" y="276046"/>
                </a:cubicBezTo>
                <a:cubicBezTo>
                  <a:pt x="42770" y="232460"/>
                  <a:pt x="100238" y="266705"/>
                  <a:pt x="51759" y="224287"/>
                </a:cubicBezTo>
                <a:cubicBezTo>
                  <a:pt x="36154" y="210633"/>
                  <a:pt x="0" y="189782"/>
                  <a:pt x="0" y="189782"/>
                </a:cubicBezTo>
                <a:cubicBezTo>
                  <a:pt x="8627" y="186906"/>
                  <a:pt x="20595" y="188555"/>
                  <a:pt x="25880" y="181155"/>
                </a:cubicBezTo>
                <a:cubicBezTo>
                  <a:pt x="36450" y="166357"/>
                  <a:pt x="37381" y="146650"/>
                  <a:pt x="43132" y="129397"/>
                </a:cubicBezTo>
                <a:cubicBezTo>
                  <a:pt x="62856" y="70224"/>
                  <a:pt x="39559" y="143687"/>
                  <a:pt x="60385" y="60385"/>
                </a:cubicBezTo>
                <a:cubicBezTo>
                  <a:pt x="62590" y="51563"/>
                  <a:pt x="66514" y="43249"/>
                  <a:pt x="69012" y="34506"/>
                </a:cubicBezTo>
                <a:cubicBezTo>
                  <a:pt x="72269" y="23106"/>
                  <a:pt x="74763" y="11502"/>
                  <a:pt x="77638" y="0"/>
                </a:cubicBezTo>
                <a:lnTo>
                  <a:pt x="129397" y="17253"/>
                </a:lnTo>
                <a:cubicBezTo>
                  <a:pt x="138023" y="20129"/>
                  <a:pt x="146307" y="24385"/>
                  <a:pt x="155276" y="25880"/>
                </a:cubicBezTo>
                <a:cubicBezTo>
                  <a:pt x="216004" y="36001"/>
                  <a:pt x="190441" y="28975"/>
                  <a:pt x="232914" y="43132"/>
                </a:cubicBezTo>
                <a:cubicBezTo>
                  <a:pt x="230038" y="57510"/>
                  <a:pt x="228145" y="72119"/>
                  <a:pt x="224287" y="86265"/>
                </a:cubicBezTo>
                <a:cubicBezTo>
                  <a:pt x="198484" y="180875"/>
                  <a:pt x="214574" y="99776"/>
                  <a:pt x="198408" y="172529"/>
                </a:cubicBezTo>
                <a:cubicBezTo>
                  <a:pt x="187638" y="220995"/>
                  <a:pt x="200524" y="204921"/>
                  <a:pt x="181155" y="224287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1371600" y="1861870"/>
            <a:ext cx="279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</a:t>
            </a:r>
            <a:r>
              <a:rPr lang="en-US" sz="1100" baseline="-25000" dirty="0" smtClean="0"/>
              <a:t>1</a:t>
            </a:r>
            <a:endParaRPr lang="en-US" sz="1100" baseline="-25000" dirty="0"/>
          </a:p>
        </p:txBody>
      </p:sp>
      <p:sp>
        <p:nvSpPr>
          <p:cNvPr id="4" name="Text Box 33"/>
          <p:cNvSpPr txBox="1">
            <a:spLocks noChangeArrowheads="1"/>
          </p:cNvSpPr>
          <p:nvPr/>
        </p:nvSpPr>
        <p:spPr bwMode="auto">
          <a:xfrm>
            <a:off x="304800" y="304800"/>
            <a:ext cx="541366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Another way of looking at the ensemble concept</a:t>
            </a:r>
            <a:r>
              <a:rPr lang="en-US" dirty="0">
                <a:latin typeface="Comic Sans MS" pitchFamily="66" charset="0"/>
              </a:rPr>
              <a:t>:</a:t>
            </a:r>
            <a:endParaRPr lang="en-US" sz="1800" dirty="0">
              <a:latin typeface="Comic Sans MS" pitchFamily="66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457200" y="1145977"/>
            <a:ext cx="1821620" cy="1512332"/>
            <a:chOff x="304800" y="4267200"/>
            <a:chExt cx="1821620" cy="1512332"/>
          </a:xfrm>
        </p:grpSpPr>
        <p:cxnSp>
          <p:nvCxnSpPr>
            <p:cNvPr id="7" name="Straight Arrow Connector 6"/>
            <p:cNvCxnSpPr/>
            <p:nvPr/>
          </p:nvCxnSpPr>
          <p:spPr>
            <a:xfrm rot="5400000" flipH="1" flipV="1">
              <a:off x="190500" y="4838700"/>
              <a:ext cx="1143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685800" y="5334000"/>
              <a:ext cx="1295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Rectangle 8"/>
            <p:cNvSpPr/>
            <p:nvPr/>
          </p:nvSpPr>
          <p:spPr>
            <a:xfrm>
              <a:off x="1752600" y="5410200"/>
              <a:ext cx="37382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q</a:t>
              </a:r>
              <a:r>
                <a:rPr lang="en-US" baseline="-25000" dirty="0" smtClean="0">
                  <a:latin typeface="Comic Sans MS" pitchFamily="66" charset="0"/>
                </a:rPr>
                <a:t>1</a:t>
              </a:r>
              <a:endParaRPr lang="en-US" dirty="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4800" y="4267200"/>
              <a:ext cx="37702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latin typeface="Comic Sans MS" pitchFamily="66" charset="0"/>
                </a:rPr>
                <a:t>p</a:t>
              </a:r>
              <a:r>
                <a:rPr lang="en-US" baseline="-25000" dirty="0" smtClean="0">
                  <a:latin typeface="Comic Sans MS" pitchFamily="66" charset="0"/>
                </a:rPr>
                <a:t>1</a:t>
              </a:r>
              <a:endParaRPr lang="en-US" dirty="0"/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 rot="5400000">
            <a:off x="920260" y="1717477"/>
            <a:ext cx="533400" cy="1588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838200" y="1526977"/>
            <a:ext cx="441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dp</a:t>
            </a:r>
            <a:r>
              <a:rPr lang="en-US" sz="1400" baseline="-25000" dirty="0" smtClean="0">
                <a:latin typeface="Comic Sans MS" pitchFamily="66" charset="0"/>
              </a:rPr>
              <a:t>1</a:t>
            </a:r>
            <a:endParaRPr lang="en-US" sz="1400" dirty="0"/>
          </a:p>
        </p:txBody>
      </p:sp>
      <p:cxnSp>
        <p:nvCxnSpPr>
          <p:cNvPr id="21" name="Straight Arrow Connector 20"/>
          <p:cNvCxnSpPr/>
          <p:nvPr/>
        </p:nvCxnSpPr>
        <p:spPr>
          <a:xfrm rot="10800000" flipV="1">
            <a:off x="1295400" y="1374577"/>
            <a:ext cx="457200" cy="794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295400" y="1063823"/>
            <a:ext cx="43794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dq</a:t>
            </a:r>
            <a:r>
              <a:rPr lang="en-US" sz="1400" baseline="-25000" dirty="0" smtClean="0">
                <a:latin typeface="Comic Sans MS" pitchFamily="66" charset="0"/>
              </a:rPr>
              <a:t>1</a:t>
            </a:r>
            <a:endParaRPr lang="en-US" sz="1400" dirty="0"/>
          </a:p>
        </p:txBody>
      </p:sp>
      <p:cxnSp>
        <p:nvCxnSpPr>
          <p:cNvPr id="23" name="Curved Connector 68"/>
          <p:cNvCxnSpPr>
            <a:stCxn id="5" idx="3"/>
          </p:cNvCxnSpPr>
          <p:nvPr/>
        </p:nvCxnSpPr>
        <p:spPr>
          <a:xfrm>
            <a:off x="1752600" y="1714504"/>
            <a:ext cx="609600" cy="1101968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95600" y="1295400"/>
            <a:ext cx="48577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7" name="Straight Arrow Connector 26"/>
          <p:cNvCxnSpPr/>
          <p:nvPr/>
        </p:nvCxnSpPr>
        <p:spPr>
          <a:xfrm>
            <a:off x="3276600" y="990600"/>
            <a:ext cx="434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239000" y="1002268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3124200" y="9906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124200" y="100785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4003242" y="9906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003242" y="100785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4765242" y="9906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4765242" y="100785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cxnSp>
        <p:nvCxnSpPr>
          <p:cNvPr id="36" name="Straight Connector 35"/>
          <p:cNvCxnSpPr/>
          <p:nvPr/>
        </p:nvCxnSpPr>
        <p:spPr>
          <a:xfrm rot="5400000">
            <a:off x="5638800" y="9906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5638800" y="100785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4</a:t>
            </a:r>
            <a:endParaRPr lang="en-US" baseline="-25000" dirty="0"/>
          </a:p>
        </p:txBody>
      </p:sp>
      <p:cxnSp>
        <p:nvCxnSpPr>
          <p:cNvPr id="38" name="Straight Connector 37"/>
          <p:cNvCxnSpPr/>
          <p:nvPr/>
        </p:nvCxnSpPr>
        <p:spPr>
          <a:xfrm rot="5400000">
            <a:off x="6365442" y="990600"/>
            <a:ext cx="304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6365442" y="1007852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</a:t>
            </a:r>
            <a:r>
              <a:rPr lang="en-US" baseline="-25000" dirty="0" smtClean="0"/>
              <a:t>5</a:t>
            </a:r>
            <a:endParaRPr lang="en-US" baseline="-25000" dirty="0"/>
          </a:p>
        </p:txBody>
      </p:sp>
      <p:grpSp>
        <p:nvGrpSpPr>
          <p:cNvPr id="75" name="Group 74"/>
          <p:cNvGrpSpPr/>
          <p:nvPr/>
        </p:nvGrpSpPr>
        <p:grpSpPr>
          <a:xfrm>
            <a:off x="457200" y="4721423"/>
            <a:ext cx="1821620" cy="1591509"/>
            <a:chOff x="457200" y="4721423"/>
            <a:chExt cx="1821620" cy="1591509"/>
          </a:xfrm>
        </p:grpSpPr>
        <p:sp>
          <p:nvSpPr>
            <p:cNvPr id="65" name="Rectangle 64"/>
            <p:cNvSpPr/>
            <p:nvPr/>
          </p:nvSpPr>
          <p:spPr>
            <a:xfrm>
              <a:off x="1295400" y="5146432"/>
              <a:ext cx="457200" cy="4572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39"/>
            <p:cNvGrpSpPr/>
            <p:nvPr/>
          </p:nvGrpSpPr>
          <p:grpSpPr>
            <a:xfrm>
              <a:off x="457200" y="4800600"/>
              <a:ext cx="1821620" cy="1512332"/>
              <a:chOff x="304800" y="4267200"/>
              <a:chExt cx="1821620" cy="1512332"/>
            </a:xfrm>
          </p:grpSpPr>
          <p:cxnSp>
            <p:nvCxnSpPr>
              <p:cNvPr id="41" name="Straight Arrow Connector 40"/>
              <p:cNvCxnSpPr/>
              <p:nvPr/>
            </p:nvCxnSpPr>
            <p:spPr>
              <a:xfrm rot="5400000" flipH="1" flipV="1">
                <a:off x="190500" y="4838700"/>
                <a:ext cx="11430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Arrow Connector 41"/>
              <p:cNvCxnSpPr/>
              <p:nvPr/>
            </p:nvCxnSpPr>
            <p:spPr>
              <a:xfrm>
                <a:off x="685800" y="5334000"/>
                <a:ext cx="12954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ctangle 42"/>
              <p:cNvSpPr/>
              <p:nvPr/>
            </p:nvSpPr>
            <p:spPr>
              <a:xfrm>
                <a:off x="1752600" y="5410200"/>
                <a:ext cx="37382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Comic Sans MS" pitchFamily="66" charset="0"/>
                  </a:rPr>
                  <a:t>q</a:t>
                </a:r>
                <a:r>
                  <a:rPr lang="en-US" baseline="-25000" dirty="0" smtClean="0">
                    <a:latin typeface="Comic Sans MS" pitchFamily="66" charset="0"/>
                  </a:rPr>
                  <a:t>1</a:t>
                </a:r>
                <a:endParaRPr lang="en-US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304800" y="4267200"/>
                <a:ext cx="37702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latin typeface="Comic Sans MS" pitchFamily="66" charset="0"/>
                  </a:rPr>
                  <a:t>p</a:t>
                </a:r>
                <a:r>
                  <a:rPr lang="en-US" baseline="-25000" dirty="0" smtClean="0">
                    <a:latin typeface="Comic Sans MS" pitchFamily="66" charset="0"/>
                  </a:rPr>
                  <a:t>1</a:t>
                </a:r>
                <a:endParaRPr lang="en-US" dirty="0"/>
              </a:p>
            </p:txBody>
          </p:sp>
        </p:grpSp>
        <p:sp>
          <p:nvSpPr>
            <p:cNvPr id="45" name="Oval 44"/>
            <p:cNvSpPr/>
            <p:nvPr/>
          </p:nvSpPr>
          <p:spPr>
            <a:xfrm flipH="1">
              <a:off x="1447800" y="5486400"/>
              <a:ext cx="76200" cy="76200"/>
            </a:xfrm>
            <a:prstGeom prst="ellipse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1371600" y="5181600"/>
              <a:ext cx="287216" cy="287216"/>
              <a:chOff x="3030416" y="5105400"/>
              <a:chExt cx="287216" cy="287216"/>
            </a:xfrm>
          </p:grpSpPr>
          <p:sp>
            <p:nvSpPr>
              <p:cNvPr id="47" name="Oval 46"/>
              <p:cNvSpPr/>
              <p:nvPr/>
            </p:nvSpPr>
            <p:spPr>
              <a:xfrm flipH="1">
                <a:off x="3048000" y="51054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 flipH="1">
                <a:off x="3200400" y="52578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Oval 48"/>
              <p:cNvSpPr/>
              <p:nvPr/>
            </p:nvSpPr>
            <p:spPr>
              <a:xfrm flipH="1">
                <a:off x="3030416" y="5316416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Oval 49"/>
              <p:cNvSpPr/>
              <p:nvPr/>
            </p:nvSpPr>
            <p:spPr>
              <a:xfrm flipH="1">
                <a:off x="3241432" y="5105400"/>
                <a:ext cx="76200" cy="76200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1" name="Straight Arrow Connector 50"/>
            <p:cNvCxnSpPr/>
            <p:nvPr/>
          </p:nvCxnSpPr>
          <p:spPr>
            <a:xfrm rot="5400000">
              <a:off x="920260" y="5372100"/>
              <a:ext cx="533400" cy="1588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Rectangle 51"/>
            <p:cNvSpPr/>
            <p:nvPr/>
          </p:nvSpPr>
          <p:spPr>
            <a:xfrm>
              <a:off x="838200" y="5181600"/>
              <a:ext cx="441146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dp</a:t>
              </a:r>
              <a:r>
                <a:rPr lang="en-US" sz="1400" baseline="-25000" dirty="0" smtClean="0">
                  <a:latin typeface="Comic Sans MS" pitchFamily="66" charset="0"/>
                </a:rPr>
                <a:t>1</a:t>
              </a:r>
              <a:endParaRPr lang="en-US" sz="1400" dirty="0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rot="10800000" flipV="1">
              <a:off x="1295400" y="5029200"/>
              <a:ext cx="457200" cy="794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Rectangle 53"/>
            <p:cNvSpPr/>
            <p:nvPr/>
          </p:nvSpPr>
          <p:spPr>
            <a:xfrm>
              <a:off x="1295400" y="4721423"/>
              <a:ext cx="43794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dq</a:t>
              </a:r>
              <a:r>
                <a:rPr lang="en-US" sz="1400" baseline="-25000" dirty="0" smtClean="0">
                  <a:latin typeface="Comic Sans MS" pitchFamily="66" charset="0"/>
                </a:rPr>
                <a:t>1</a:t>
              </a:r>
              <a:endParaRPr lang="en-US" sz="1400" dirty="0"/>
            </a:p>
          </p:txBody>
        </p:sp>
      </p:grpSp>
      <p:sp>
        <p:nvSpPr>
          <p:cNvPr id="60" name="TextBox 59"/>
          <p:cNvSpPr txBox="1"/>
          <p:nvPr/>
        </p:nvSpPr>
        <p:spPr>
          <a:xfrm>
            <a:off x="1295400" y="1447800"/>
            <a:ext cx="279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</a:t>
            </a:r>
            <a:r>
              <a:rPr lang="en-US" sz="1100" baseline="-25000" dirty="0"/>
              <a:t>3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539818" y="1498122"/>
            <a:ext cx="279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</a:t>
            </a:r>
            <a:r>
              <a:rPr lang="en-US" sz="1100" baseline="-25000" dirty="0"/>
              <a:t>4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524000" y="1676400"/>
            <a:ext cx="27924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/>
              <a:t>t</a:t>
            </a:r>
            <a:r>
              <a:rPr lang="en-US" sz="1100" baseline="-25000" dirty="0"/>
              <a:t>5</a:t>
            </a:r>
          </a:p>
        </p:txBody>
      </p:sp>
      <p:sp>
        <p:nvSpPr>
          <p:cNvPr id="63" name="Text Box 33"/>
          <p:cNvSpPr txBox="1">
            <a:spLocks noChangeArrowheads="1"/>
          </p:cNvSpPr>
          <p:nvPr/>
        </p:nvSpPr>
        <p:spPr bwMode="auto">
          <a:xfrm>
            <a:off x="2438400" y="2590800"/>
            <a:ext cx="673453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>
                <a:latin typeface="Comic Sans MS" pitchFamily="66" charset="0"/>
              </a:rPr>
              <a:t>t</a:t>
            </a:r>
            <a:r>
              <a:rPr lang="en-US" dirty="0" smtClean="0">
                <a:latin typeface="Comic Sans MS" pitchFamily="66" charset="0"/>
              </a:rPr>
              <a:t>ime trajectory spends  in </a:t>
            </a:r>
            <a:r>
              <a:rPr lang="en-US" dirty="0" smtClean="0">
                <a:latin typeface="Comic Sans MS" pitchFamily="66" charset="0"/>
                <a:sym typeface="Symbol"/>
              </a:rPr>
              <a:t>d</a:t>
            </a:r>
            <a:r>
              <a:rPr lang="en-US" baseline="30000" dirty="0" smtClean="0">
                <a:latin typeface="Comic Sans MS" pitchFamily="66" charset="0"/>
                <a:sym typeface="Symbol"/>
              </a:rPr>
              <a:t>3N</a:t>
            </a:r>
            <a:r>
              <a:rPr lang="en-US" dirty="0" smtClean="0">
                <a:latin typeface="Comic Sans MS" pitchFamily="66" charset="0"/>
                <a:sym typeface="Symbol"/>
              </a:rPr>
              <a:t>pd</a:t>
            </a:r>
            <a:r>
              <a:rPr lang="en-US" baseline="30000" dirty="0" smtClean="0">
                <a:latin typeface="Comic Sans MS" pitchFamily="66" charset="0"/>
                <a:sym typeface="Symbol"/>
              </a:rPr>
              <a:t>3N</a:t>
            </a:r>
            <a:r>
              <a:rPr lang="en-US" dirty="0" smtClean="0">
                <a:latin typeface="Comic Sans MS" pitchFamily="66" charset="0"/>
                <a:sym typeface="Symbol"/>
              </a:rPr>
              <a:t>q 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  <a:sym typeface="Symbol"/>
              </a:rPr>
              <a:t> probability of finding</a:t>
            </a:r>
          </a:p>
          <a:p>
            <a:r>
              <a:rPr lang="en-US" dirty="0" smtClean="0">
                <a:latin typeface="Comic Sans MS" pitchFamily="66" charset="0"/>
                <a:sym typeface="Symbol"/>
              </a:rPr>
              <a:t> system in d</a:t>
            </a:r>
            <a:r>
              <a:rPr lang="en-US" baseline="30000" dirty="0" smtClean="0">
                <a:latin typeface="Comic Sans MS" pitchFamily="66" charset="0"/>
                <a:sym typeface="Symbol"/>
              </a:rPr>
              <a:t>3N</a:t>
            </a:r>
            <a:r>
              <a:rPr lang="en-US" dirty="0" smtClean="0">
                <a:latin typeface="Comic Sans MS" pitchFamily="66" charset="0"/>
                <a:sym typeface="Symbol"/>
              </a:rPr>
              <a:t>pd</a:t>
            </a:r>
            <a:r>
              <a:rPr lang="en-US" baseline="30000" dirty="0" smtClean="0">
                <a:latin typeface="Comic Sans MS" pitchFamily="66" charset="0"/>
                <a:sym typeface="Symbol"/>
              </a:rPr>
              <a:t>3N</a:t>
            </a:r>
            <a:r>
              <a:rPr lang="en-US" dirty="0" smtClean="0">
                <a:latin typeface="Comic Sans MS" pitchFamily="66" charset="0"/>
                <a:sym typeface="Symbol"/>
              </a:rPr>
              <a:t>q  </a:t>
            </a:r>
          </a:p>
          <a:p>
            <a:endParaRPr lang="en-US" sz="1800" dirty="0">
              <a:latin typeface="Comic Sans MS" pitchFamily="66" charset="0"/>
            </a:endParaRPr>
          </a:p>
        </p:txBody>
      </p:sp>
      <p:sp>
        <p:nvSpPr>
          <p:cNvPr id="64" name="Text Box 33"/>
          <p:cNvSpPr txBox="1">
            <a:spLocks noChangeArrowheads="1"/>
          </p:cNvSpPr>
          <p:nvPr/>
        </p:nvSpPr>
        <p:spPr bwMode="auto">
          <a:xfrm>
            <a:off x="381000" y="3429000"/>
            <a:ext cx="8458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Alternatively to following temporal evolution of trajectory in </a:t>
            </a:r>
            <a:r>
              <a:rPr lang="en-US" dirty="0" smtClean="0">
                <a:latin typeface="Comic Sans MS" pitchFamily="66" charset="0"/>
                <a:sym typeface="Symbol"/>
              </a:rPr>
              <a:t>-space</a:t>
            </a:r>
            <a:r>
              <a:rPr lang="en-US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Comic Sans MS" pitchFamily="66" charset="0"/>
                <a:sym typeface="Symbol"/>
              </a:rPr>
              <a:t>study copies 1,2,3,4,5 … at a given moment </a:t>
            </a:r>
          </a:p>
          <a:p>
            <a:endParaRPr lang="en-US" sz="1800" dirty="0">
              <a:latin typeface="Comic Sans MS" pitchFamily="66" charset="0"/>
            </a:endParaRPr>
          </a:p>
        </p:txBody>
      </p:sp>
      <p:sp>
        <p:nvSpPr>
          <p:cNvPr id="68" name="AutoShape 52"/>
          <p:cNvSpPr>
            <a:spLocks noChangeArrowheads="1"/>
          </p:cNvSpPr>
          <p:nvPr/>
        </p:nvSpPr>
        <p:spPr bwMode="auto">
          <a:xfrm>
            <a:off x="609600" y="42672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" name="Text Box 33"/>
          <p:cNvSpPr txBox="1">
            <a:spLocks noChangeArrowheads="1"/>
          </p:cNvSpPr>
          <p:nvPr/>
        </p:nvSpPr>
        <p:spPr bwMode="auto">
          <a:xfrm>
            <a:off x="1295400" y="4191000"/>
            <a:ext cx="67345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Density in </a:t>
            </a:r>
            <a:r>
              <a:rPr lang="en-US" dirty="0" smtClean="0">
                <a:latin typeface="Comic Sans MS" pitchFamily="66" charset="0"/>
                <a:sym typeface="Symbol"/>
              </a:rPr>
              <a:t>-space  probability density 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dirty="0" smtClean="0">
              <a:latin typeface="Comic Sans MS" pitchFamily="66" charset="0"/>
              <a:sym typeface="Symbol"/>
            </a:endParaRPr>
          </a:p>
          <a:p>
            <a:endParaRPr lang="en-US" sz="1800" dirty="0">
              <a:latin typeface="Comic Sans MS" pitchFamily="66" charset="0"/>
            </a:endParaRPr>
          </a:p>
        </p:txBody>
      </p:sp>
      <p:sp>
        <p:nvSpPr>
          <p:cNvPr id="70" name="AutoShape 52"/>
          <p:cNvSpPr>
            <a:spLocks noChangeArrowheads="1"/>
          </p:cNvSpPr>
          <p:nvPr/>
        </p:nvSpPr>
        <p:spPr bwMode="auto">
          <a:xfrm>
            <a:off x="2895600" y="48006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" name="Text Box 33"/>
          <p:cNvSpPr txBox="1">
            <a:spLocks noChangeArrowheads="1"/>
          </p:cNvSpPr>
          <p:nvPr/>
        </p:nvSpPr>
        <p:spPr bwMode="auto">
          <a:xfrm>
            <a:off x="3323864" y="4724400"/>
            <a:ext cx="67345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/>
              </a:rPr>
              <a:t>Observed value of a dynamical quantity O(</a:t>
            </a:r>
            <a:r>
              <a:rPr lang="en-US" dirty="0" err="1" smtClean="0">
                <a:latin typeface="Comic Sans MS" pitchFamily="66" charset="0"/>
                <a:sym typeface="Symbol"/>
              </a:rPr>
              <a:t>p,q</a:t>
            </a:r>
            <a:r>
              <a:rPr lang="en-US" dirty="0" smtClean="0">
                <a:latin typeface="Comic Sans MS" pitchFamily="66" charset="0"/>
                <a:sym typeface="Symbol"/>
              </a:rPr>
              <a:t>) 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dirty="0" smtClean="0">
              <a:latin typeface="Comic Sans MS" pitchFamily="66" charset="0"/>
              <a:sym typeface="Symbol"/>
            </a:endParaRPr>
          </a:p>
          <a:p>
            <a:endParaRPr lang="en-US" sz="1800" dirty="0">
              <a:latin typeface="Comic Sans MS" pitchFamily="66" charset="0"/>
            </a:endParaRPr>
          </a:p>
        </p:txBody>
      </p:sp>
      <p:graphicFrame>
        <p:nvGraphicFramePr>
          <p:cNvPr id="14338" name="Object 2"/>
          <p:cNvGraphicFramePr>
            <a:graphicFrameLocks noChangeAspect="1"/>
          </p:cNvGraphicFramePr>
          <p:nvPr/>
        </p:nvGraphicFramePr>
        <p:xfrm>
          <a:off x="4038600" y="5638800"/>
          <a:ext cx="374650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5" imgW="2222280" imgH="558720" progId="Equation.DSMT4">
                  <p:embed/>
                </p:oleObj>
              </mc:Choice>
              <mc:Fallback>
                <p:oleObj name="Equation" r:id="rId5" imgW="2222280" imgH="55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5638800"/>
                        <a:ext cx="3746500" cy="938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" name="Text Box 33"/>
          <p:cNvSpPr txBox="1">
            <a:spLocks noChangeArrowheads="1"/>
          </p:cNvSpPr>
          <p:nvPr/>
        </p:nvSpPr>
        <p:spPr bwMode="auto">
          <a:xfrm>
            <a:off x="3552464" y="5221069"/>
            <a:ext cx="67345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  <a:sym typeface="Symbol"/>
              </a:rPr>
              <a:t>Ensemble average</a:t>
            </a:r>
          </a:p>
          <a:p>
            <a:endParaRPr lang="en-US" sz="1800" dirty="0">
              <a:latin typeface="Comic Sans MS" pitchFamily="66" charset="0"/>
            </a:endParaRPr>
          </a:p>
        </p:txBody>
      </p:sp>
      <p:grpSp>
        <p:nvGrpSpPr>
          <p:cNvPr id="79" name="Group 78"/>
          <p:cNvGrpSpPr/>
          <p:nvPr/>
        </p:nvGrpSpPr>
        <p:grpSpPr>
          <a:xfrm>
            <a:off x="152400" y="6248400"/>
            <a:ext cx="3126177" cy="528637"/>
            <a:chOff x="152400" y="6248400"/>
            <a:chExt cx="3126177" cy="528637"/>
          </a:xfrm>
        </p:grpSpPr>
        <p:sp>
          <p:nvSpPr>
            <p:cNvPr id="77" name="Text Box 33"/>
            <p:cNvSpPr txBox="1">
              <a:spLocks noChangeArrowheads="1"/>
            </p:cNvSpPr>
            <p:nvPr/>
          </p:nvSpPr>
          <p:spPr bwMode="auto">
            <a:xfrm>
              <a:off x="152400" y="6248400"/>
              <a:ext cx="312617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solidFill>
                    <a:srgbClr val="00B050"/>
                  </a:solidFill>
                  <a:latin typeface="Comic Sans MS" pitchFamily="66" charset="0"/>
                </a:rPr>
                <a:t>Only needed when </a:t>
              </a:r>
              <a:r>
                <a:rPr lang="en-US" sz="1400" dirty="0" smtClean="0">
                  <a:solidFill>
                    <a:srgbClr val="00B050"/>
                  </a:solidFill>
                  <a:latin typeface="Comic Sans MS" pitchFamily="66" charset="0"/>
                  <a:sym typeface="Symbol"/>
                </a:rPr>
                <a:t> not normalized</a:t>
              </a:r>
            </a:p>
            <a:p>
              <a:r>
                <a:rPr lang="en-US" sz="1400" dirty="0">
                  <a:solidFill>
                    <a:srgbClr val="00B050"/>
                  </a:solidFill>
                  <a:latin typeface="Comic Sans MS" pitchFamily="66" charset="0"/>
                  <a:sym typeface="Symbol"/>
                </a:rPr>
                <a:t>a</a:t>
              </a:r>
              <a:r>
                <a:rPr lang="en-US" sz="1400" dirty="0" smtClean="0">
                  <a:solidFill>
                    <a:srgbClr val="00B050"/>
                  </a:solidFill>
                  <a:latin typeface="Comic Sans MS" pitchFamily="66" charset="0"/>
                  <a:sym typeface="Symbol"/>
                </a:rPr>
                <a:t>ccording to</a:t>
              </a:r>
              <a:r>
                <a:rPr lang="en-US" sz="1400" dirty="0" smtClean="0">
                  <a:solidFill>
                    <a:srgbClr val="00B050"/>
                  </a:solidFill>
                  <a:latin typeface="Comic Sans MS" pitchFamily="66" charset="0"/>
                </a:rPr>
                <a:t> </a:t>
              </a:r>
              <a:endParaRPr lang="en-US" sz="1400" dirty="0">
                <a:solidFill>
                  <a:srgbClr val="00B050"/>
                </a:solidFill>
                <a:latin typeface="Comic Sans MS" pitchFamily="66" charset="0"/>
              </a:endParaRPr>
            </a:p>
          </p:txBody>
        </p:sp>
        <p:graphicFrame>
          <p:nvGraphicFramePr>
            <p:cNvPr id="14339" name="Object 3"/>
            <p:cNvGraphicFramePr>
              <a:graphicFrameLocks noChangeAspect="1"/>
            </p:cNvGraphicFramePr>
            <p:nvPr/>
          </p:nvGraphicFramePr>
          <p:xfrm>
            <a:off x="1447800" y="6477000"/>
            <a:ext cx="1585331" cy="3000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1" name="Equation" r:id="rId7" imgW="1473120" imgH="279360" progId="Equation.DSMT4">
                    <p:embed/>
                  </p:oleObj>
                </mc:Choice>
                <mc:Fallback>
                  <p:oleObj name="Equation" r:id="rId7" imgW="1473120" imgH="27936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47800" y="6477000"/>
                          <a:ext cx="1585331" cy="300037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000"/>
                            </p:stCondLst>
                            <p:childTnLst>
                              <p:par>
                                <p:cTn id="6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3500"/>
                            </p:stCondLst>
                            <p:childTnLst>
                              <p:par>
                                <p:cTn id="6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00"/>
                            </p:stCondLst>
                            <p:childTnLst>
                              <p:par>
                                <p:cTn id="9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2000"/>
                            </p:stCondLst>
                            <p:childTnLst>
                              <p:par>
                                <p:cTn id="9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500"/>
                            </p:stCondLst>
                            <p:childTnLst>
                              <p:par>
                                <p:cTn id="10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6" fill="hold">
                            <p:stCondLst>
                              <p:cond delay="500"/>
                            </p:stCondLst>
                            <p:childTnLst>
                              <p:par>
                                <p:cTn id="1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4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00"/>
                            </p:stCondLst>
                            <p:childTnLst>
                              <p:par>
                                <p:cTn id="14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>
                            <p:stCondLst>
                              <p:cond delay="1000"/>
                            </p:stCondLst>
                            <p:childTnLst>
                              <p:par>
                                <p:cTn id="15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500"/>
                            </p:stCondLst>
                            <p:childTnLst>
                              <p:par>
                                <p:cTn id="15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4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 animBg="1"/>
      <p:bldP spid="5" grpId="0" animBg="1"/>
      <p:bldP spid="76" grpId="0" animBg="1"/>
      <p:bldP spid="59" grpId="0"/>
      <p:bldP spid="11" grpId="0" animBg="1"/>
      <p:bldP spid="56" grpId="0" animBg="1"/>
      <p:bldP spid="58" grpId="0"/>
      <p:bldP spid="4" grpId="0"/>
      <p:bldP spid="20" grpId="0"/>
      <p:bldP spid="22" grpId="0"/>
      <p:bldP spid="28" grpId="0"/>
      <p:bldP spid="31" grpId="0"/>
      <p:bldP spid="33" grpId="0"/>
      <p:bldP spid="35" grpId="0"/>
      <p:bldP spid="37" grpId="0"/>
      <p:bldP spid="39" grpId="0"/>
      <p:bldP spid="60" grpId="0"/>
      <p:bldP spid="61" grpId="0"/>
      <p:bldP spid="62" grpId="0"/>
      <p:bldP spid="63" grpId="0"/>
      <p:bldP spid="64" grpId="0"/>
      <p:bldP spid="68" grpId="0" animBg="1"/>
      <p:bldP spid="69" grpId="0"/>
      <p:bldP spid="70" grpId="0" animBg="1"/>
      <p:bldP spid="71" grpId="0"/>
      <p:bldP spid="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3"/>
          <p:cNvSpPr txBox="1">
            <a:spLocks noChangeArrowheads="1"/>
          </p:cNvSpPr>
          <p:nvPr/>
        </p:nvSpPr>
        <p:spPr bwMode="auto">
          <a:xfrm>
            <a:off x="228600" y="228600"/>
            <a:ext cx="67345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/>
              </a:rPr>
              <a:t>In thermal equilibrium  </a:t>
            </a:r>
            <a:r>
              <a:rPr lang="en-US" dirty="0" smtClean="0">
                <a:latin typeface="Comic Sans MS" pitchFamily="66" charset="0"/>
              </a:rPr>
              <a:t> </a:t>
            </a:r>
            <a:endParaRPr lang="en-US" dirty="0" smtClean="0">
              <a:latin typeface="Comic Sans MS" pitchFamily="66" charset="0"/>
              <a:sym typeface="Symbol"/>
            </a:endParaRPr>
          </a:p>
          <a:p>
            <a:endParaRPr lang="en-US" sz="1800" dirty="0">
              <a:latin typeface="Comic Sans MS" pitchFamily="66" charset="0"/>
            </a:endParaRPr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381000" y="2286000"/>
          <a:ext cx="3575050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6" name="Equation" r:id="rId4" imgW="2120760" imgH="558720" progId="Equation.DSMT4">
                  <p:embed/>
                </p:oleObj>
              </mc:Choice>
              <mc:Fallback>
                <p:oleObj name="Equation" r:id="rId4" imgW="2120760" imgH="5587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286000"/>
                        <a:ext cx="3575050" cy="938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3"/>
          <p:cNvGraphicFramePr>
            <a:graphicFrameLocks noChangeAspect="1"/>
          </p:cNvGraphicFramePr>
          <p:nvPr/>
        </p:nvGraphicFramePr>
        <p:xfrm>
          <a:off x="882650" y="1066800"/>
          <a:ext cx="1006475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7" name="Equation" r:id="rId6" imgW="596880" imgH="203040" progId="Equation.DSMT4">
                  <p:embed/>
                </p:oleObj>
              </mc:Choice>
              <mc:Fallback>
                <p:oleObj name="Equation" r:id="rId6" imgW="5968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2650" y="1066800"/>
                        <a:ext cx="1006475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Connector 7"/>
          <p:cNvCxnSpPr/>
          <p:nvPr/>
        </p:nvCxnSpPr>
        <p:spPr>
          <a:xfrm rot="16200000" flipH="1">
            <a:off x="1444204" y="1087648"/>
            <a:ext cx="533400" cy="3048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905000" y="1066800"/>
          <a:ext cx="1027113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8" name="Equation" r:id="rId8" imgW="609480" imgH="203040" progId="Equation.DSMT4">
                  <p:embed/>
                </p:oleObj>
              </mc:Choice>
              <mc:Fallback>
                <p:oleObj name="Equation" r:id="rId8" imgW="6094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066800"/>
                        <a:ext cx="1027113" cy="341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52"/>
          <p:cNvSpPr>
            <a:spLocks noChangeArrowheads="1"/>
          </p:cNvSpPr>
          <p:nvPr/>
        </p:nvSpPr>
        <p:spPr bwMode="auto">
          <a:xfrm>
            <a:off x="457200" y="18288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33"/>
          <p:cNvSpPr txBox="1">
            <a:spLocks noChangeArrowheads="1"/>
          </p:cNvSpPr>
          <p:nvPr/>
        </p:nvSpPr>
        <p:spPr bwMode="auto">
          <a:xfrm>
            <a:off x="381000" y="3429000"/>
            <a:ext cx="673453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  <a:sym typeface="Symbol"/>
              </a:rPr>
              <a:t>The assumption </a:t>
            </a:r>
          </a:p>
          <a:p>
            <a:endParaRPr lang="en-US" sz="1800" dirty="0">
              <a:latin typeface="Comic Sans MS" pitchFamily="66" charset="0"/>
            </a:endParaRP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588972"/>
              </p:ext>
            </p:extLst>
          </p:nvPr>
        </p:nvGraphicFramePr>
        <p:xfrm>
          <a:off x="330200" y="4038600"/>
          <a:ext cx="5307013" cy="938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10" imgW="3149280" imgH="558720" progId="Equation.DSMT4">
                  <p:embed/>
                </p:oleObj>
              </mc:Choice>
              <mc:Fallback>
                <p:oleObj name="Equation" r:id="rId10" imgW="3149280" imgH="5587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200" y="4038600"/>
                        <a:ext cx="5307013" cy="938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rot="5400000" flipH="1" flipV="1">
            <a:off x="3657513" y="50665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999619" y="5410200"/>
            <a:ext cx="1981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989559" y="5114026"/>
            <a:ext cx="1943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e</a:t>
            </a:r>
            <a:r>
              <a:rPr lang="en-US" dirty="0" err="1" smtClean="0"/>
              <a:t>rgodic</a:t>
            </a:r>
            <a:r>
              <a:rPr lang="en-US" dirty="0" smtClean="0"/>
              <a:t> hypothesis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 animBg="1"/>
      <p:bldP spid="11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829329" y="228600"/>
            <a:ext cx="7247871" cy="576263"/>
            <a:chOff x="1052" y="288"/>
            <a:chExt cx="3268" cy="363"/>
          </a:xfrm>
        </p:grpSpPr>
        <p:sp>
          <p:nvSpPr>
            <p:cNvPr id="5" name="Rectangle 26"/>
            <p:cNvSpPr>
              <a:spLocks noChangeArrowheads="1"/>
            </p:cNvSpPr>
            <p:nvPr/>
          </p:nvSpPr>
          <p:spPr bwMode="auto">
            <a:xfrm>
              <a:off x="1056" y="288"/>
              <a:ext cx="3264" cy="363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6" name="Text Box 27"/>
            <p:cNvSpPr txBox="1">
              <a:spLocks noChangeArrowheads="1"/>
            </p:cNvSpPr>
            <p:nvPr/>
          </p:nvSpPr>
          <p:spPr bwMode="auto">
            <a:xfrm>
              <a:off x="1052" y="320"/>
              <a:ext cx="3221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Transition from classical to quantum statistics</a:t>
              </a:r>
              <a:endParaRPr lang="de-DE" sz="2400" b="1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sp>
        <p:nvSpPr>
          <p:cNvPr id="7" name="Oval 32"/>
          <p:cNvSpPr>
            <a:spLocks noChangeArrowheads="1"/>
          </p:cNvSpPr>
          <p:nvPr/>
        </p:nvSpPr>
        <p:spPr bwMode="auto">
          <a:xfrm rot="-2632602">
            <a:off x="451234" y="1420812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dist="107763" dir="189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sp3d extrusionH="57150">
              <a:bevelT w="38100" h="38100"/>
            </a:sp3d>
          </a:bodyPr>
          <a:lstStyle/>
          <a:p>
            <a:endParaRPr lang="en-US"/>
          </a:p>
        </p:txBody>
      </p:sp>
      <p:sp>
        <p:nvSpPr>
          <p:cNvPr id="8" name="Text Box 33"/>
          <p:cNvSpPr txBox="1">
            <a:spLocks noChangeArrowheads="1"/>
          </p:cNvSpPr>
          <p:nvPr/>
        </p:nvSpPr>
        <p:spPr bwMode="auto">
          <a:xfrm>
            <a:off x="740159" y="1371600"/>
            <a:ext cx="787266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  <a:latin typeface="Comic Sans MS" pitchFamily="66" charset="0"/>
              </a:rPr>
              <a:t>In classical mechanics </a:t>
            </a:r>
            <a:r>
              <a:rPr lang="en-US" dirty="0" smtClean="0">
                <a:latin typeface="Comic Sans MS" pitchFamily="66" charset="0"/>
              </a:rPr>
              <a:t>a state of a system is determined by knowledge</a:t>
            </a:r>
          </a:p>
          <a:p>
            <a:r>
              <a:rPr lang="en-US" dirty="0">
                <a:latin typeface="Comic Sans MS" pitchFamily="66" charset="0"/>
              </a:rPr>
              <a:t>o</a:t>
            </a:r>
            <a:r>
              <a:rPr lang="en-US" sz="1800" dirty="0" smtClean="0">
                <a:latin typeface="Comic Sans MS" pitchFamily="66" charset="0"/>
              </a:rPr>
              <a:t>f position, q, and momentum, p.</a:t>
            </a:r>
            <a:endParaRPr lang="en-US" sz="1800" dirty="0">
              <a:latin typeface="Comic Sans MS" pitchFamily="66" charset="0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4191000" y="1981200"/>
          <a:ext cx="1728788" cy="601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2" name="Equation" r:id="rId4" imgW="1244520" imgH="431640" progId="Equation.DSMT4">
                  <p:embed/>
                </p:oleObj>
              </mc:Choice>
              <mc:Fallback>
                <p:oleObj name="Equation" r:id="rId4" imgW="1244520" imgH="431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981200"/>
                        <a:ext cx="1728788" cy="601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33"/>
          <p:cNvSpPr txBox="1">
            <a:spLocks noChangeArrowheads="1"/>
          </p:cNvSpPr>
          <p:nvPr/>
        </p:nvSpPr>
        <p:spPr bwMode="auto">
          <a:xfrm>
            <a:off x="838200" y="2057400"/>
            <a:ext cx="31662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Dynamic evolution given by </a:t>
            </a:r>
            <a:r>
              <a:rPr lang="en-US" dirty="0">
                <a:latin typeface="Comic Sans MS" pitchFamily="66" charset="0"/>
              </a:rPr>
              <a:t>: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11" name="AutoShape 52"/>
          <p:cNvSpPr>
            <a:spLocks noChangeArrowheads="1"/>
          </p:cNvSpPr>
          <p:nvPr/>
        </p:nvSpPr>
        <p:spPr bwMode="auto">
          <a:xfrm>
            <a:off x="914400" y="26670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33"/>
          <p:cNvSpPr txBox="1">
            <a:spLocks noChangeArrowheads="1"/>
          </p:cNvSpPr>
          <p:nvPr/>
        </p:nvSpPr>
        <p:spPr bwMode="auto">
          <a:xfrm>
            <a:off x="1447800" y="2590800"/>
            <a:ext cx="28194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trajectory in </a:t>
            </a:r>
            <a:r>
              <a:rPr lang="en-US" dirty="0" smtClean="0">
                <a:latin typeface="Comic Sans MS" pitchFamily="66" charset="0"/>
                <a:sym typeface="Symbol"/>
              </a:rPr>
              <a:t>-space</a:t>
            </a:r>
            <a:endParaRPr lang="en-US" sz="1800" dirty="0">
              <a:latin typeface="Comic Sans MS" pitchFamily="66" charset="0"/>
            </a:endParaRPr>
          </a:p>
        </p:txBody>
      </p:sp>
      <p:sp>
        <p:nvSpPr>
          <p:cNvPr id="13" name="AutoShape 52"/>
          <p:cNvSpPr>
            <a:spLocks noChangeArrowheads="1"/>
          </p:cNvSpPr>
          <p:nvPr/>
        </p:nvSpPr>
        <p:spPr bwMode="auto">
          <a:xfrm>
            <a:off x="4038600" y="26670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387" name="Object 3"/>
          <p:cNvGraphicFramePr>
            <a:graphicFrameLocks noChangeAspect="1"/>
          </p:cNvGraphicFramePr>
          <p:nvPr/>
        </p:nvGraphicFramePr>
        <p:xfrm>
          <a:off x="4648200" y="2590800"/>
          <a:ext cx="211931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3" name="Equation" r:id="rId6" imgW="1257120" imgH="228600" progId="Equation.DSMT4">
                  <p:embed/>
                </p:oleObj>
              </mc:Choice>
              <mc:Fallback>
                <p:oleObj name="Equation" r:id="rId6" imgW="125712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590800"/>
                        <a:ext cx="2119312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6721418" y="2642556"/>
            <a:ext cx="2510624" cy="786444"/>
            <a:chOff x="6721418" y="2642556"/>
            <a:chExt cx="2510624" cy="786444"/>
          </a:xfrm>
        </p:grpSpPr>
        <p:graphicFrame>
          <p:nvGraphicFramePr>
            <p:cNvPr id="16388" name="Object 4"/>
            <p:cNvGraphicFramePr>
              <a:graphicFrameLocks noChangeAspect="1"/>
            </p:cNvGraphicFramePr>
            <p:nvPr/>
          </p:nvGraphicFramePr>
          <p:xfrm>
            <a:off x="6934200" y="3124200"/>
            <a:ext cx="931333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4" name="Equation" r:id="rId8" imgW="698400" imgH="228600" progId="Equation.DSMT4">
                    <p:embed/>
                  </p:oleObj>
                </mc:Choice>
                <mc:Fallback>
                  <p:oleObj name="Equation" r:id="rId8" imgW="698400" imgH="22860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34200" y="3124200"/>
                          <a:ext cx="931333" cy="304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6" name="Rectangle 15"/>
            <p:cNvSpPr/>
            <p:nvPr/>
          </p:nvSpPr>
          <p:spPr>
            <a:xfrm>
              <a:off x="6721418" y="2642556"/>
              <a:ext cx="251062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=probability that a system’s</a:t>
              </a:r>
            </a:p>
            <a:p>
              <a:r>
                <a:rPr lang="en-US" sz="1400" dirty="0">
                  <a:latin typeface="Comic Sans MS" pitchFamily="66" charset="0"/>
                </a:rPr>
                <a:t> </a:t>
              </a:r>
              <a:r>
                <a:rPr lang="en-US" sz="1400" dirty="0" smtClean="0">
                  <a:latin typeface="Comic Sans MS" pitchFamily="66" charset="0"/>
                </a:rPr>
                <a:t> phase point (</a:t>
              </a:r>
              <a:r>
                <a:rPr lang="en-US" sz="1400" dirty="0" err="1" smtClean="0">
                  <a:latin typeface="Comic Sans MS" pitchFamily="66" charset="0"/>
                </a:rPr>
                <a:t>p,q</a:t>
              </a:r>
              <a:r>
                <a:rPr lang="en-US" sz="1400" dirty="0" smtClean="0">
                  <a:latin typeface="Comic Sans MS" pitchFamily="66" charset="0"/>
                </a:rPr>
                <a:t>) is in </a:t>
              </a:r>
              <a:endParaRPr lang="en-US" sz="1400" dirty="0"/>
            </a:p>
          </p:txBody>
        </p:sp>
      </p:grpSp>
      <p:sp>
        <p:nvSpPr>
          <p:cNvPr id="17" name="Rectangle 16"/>
          <p:cNvSpPr/>
          <p:nvPr/>
        </p:nvSpPr>
        <p:spPr>
          <a:xfrm>
            <a:off x="4648200" y="3505200"/>
            <a:ext cx="649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  <a:endParaRPr lang="en-US" dirty="0"/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5257800" y="3429000"/>
          <a:ext cx="26130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5" name="Equation" r:id="rId10" imgW="1549080" imgH="279360" progId="Equation.DSMT4">
                  <p:embed/>
                </p:oleObj>
              </mc:Choice>
              <mc:Fallback>
                <p:oleObj name="Equation" r:id="rId10" imgW="1549080" imgH="27936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3429000"/>
                        <a:ext cx="2613025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Oval 32"/>
          <p:cNvSpPr>
            <a:spLocks noChangeArrowheads="1"/>
          </p:cNvSpPr>
          <p:nvPr/>
        </p:nvSpPr>
        <p:spPr bwMode="auto">
          <a:xfrm rot="-2632602">
            <a:off x="449007" y="4164012"/>
            <a:ext cx="228600" cy="2286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glow rad="139700">
              <a:schemeClr val="accent1">
                <a:satMod val="175000"/>
                <a:alpha val="40000"/>
              </a:schemeClr>
            </a:glow>
            <a:outerShdw dist="107763" dir="18900000" algn="ctr" rotWithShape="0">
              <a:schemeClr val="bg2">
                <a:alpha val="50000"/>
              </a:scheme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anchor="ctr">
            <a:sp3d extrusionH="57150">
              <a:bevelT w="38100" h="38100"/>
            </a:sp3d>
          </a:bodyPr>
          <a:lstStyle/>
          <a:p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737932" y="4114800"/>
            <a:ext cx="7863050" cy="658813"/>
            <a:chOff x="737932" y="4306669"/>
            <a:chExt cx="7863050" cy="658813"/>
          </a:xfrm>
        </p:grpSpPr>
        <p:sp>
          <p:nvSpPr>
            <p:cNvPr id="22" name="Text Box 33"/>
            <p:cNvSpPr txBox="1">
              <a:spLocks noChangeArrowheads="1"/>
            </p:cNvSpPr>
            <p:nvPr/>
          </p:nvSpPr>
          <p:spPr bwMode="auto">
            <a:xfrm>
              <a:off x="737932" y="4306669"/>
              <a:ext cx="7863050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rgbClr val="0070C0"/>
                  </a:solidFill>
                  <a:latin typeface="Comic Sans MS" pitchFamily="66" charset="0"/>
                </a:rPr>
                <a:t>In quantum mechanics </a:t>
              </a:r>
              <a:r>
                <a:rPr lang="en-US" dirty="0" smtClean="0">
                  <a:latin typeface="Comic Sans MS" pitchFamily="66" charset="0"/>
                </a:rPr>
                <a:t>a state of a system is determined by knowledge</a:t>
              </a:r>
            </a:p>
            <a:p>
              <a:r>
                <a:rPr lang="en-US" dirty="0" smtClean="0">
                  <a:latin typeface="Comic Sans MS" pitchFamily="66" charset="0"/>
                </a:rPr>
                <a:t>                                     of </a:t>
              </a:r>
              <a:r>
                <a:rPr lang="en-US" sz="1800" dirty="0" smtClean="0">
                  <a:latin typeface="Comic Sans MS" pitchFamily="66" charset="0"/>
                </a:rPr>
                <a:t>the wave function                  .</a:t>
              </a:r>
              <a:endParaRPr lang="en-US" sz="1800" dirty="0">
                <a:latin typeface="Comic Sans MS" pitchFamily="66" charset="0"/>
              </a:endParaRPr>
            </a:p>
          </p:txBody>
        </p:sp>
        <p:graphicFrame>
          <p:nvGraphicFramePr>
            <p:cNvPr id="16390" name="Object 6"/>
            <p:cNvGraphicFramePr>
              <a:graphicFrameLocks noChangeAspect="1"/>
            </p:cNvGraphicFramePr>
            <p:nvPr/>
          </p:nvGraphicFramePr>
          <p:xfrm>
            <a:off x="5562600" y="4611469"/>
            <a:ext cx="1181100" cy="3540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6" name="Equation" r:id="rId12" imgW="850680" imgH="253800" progId="Equation.DSMT4">
                    <p:embed/>
                  </p:oleObj>
                </mc:Choice>
                <mc:Fallback>
                  <p:oleObj name="Equation" r:id="rId12" imgW="850680" imgH="253800" progId="Equation.DSMT4">
                    <p:embed/>
                    <p:pic>
                      <p:nvPicPr>
                        <p:cNvPr id="0" name="Picture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562600" y="4611469"/>
                          <a:ext cx="1181100" cy="35401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5" name="Text Box 33"/>
          <p:cNvSpPr txBox="1">
            <a:spLocks noChangeArrowheads="1"/>
          </p:cNvSpPr>
          <p:nvPr/>
        </p:nvSpPr>
        <p:spPr bwMode="auto">
          <a:xfrm>
            <a:off x="762000" y="4837331"/>
            <a:ext cx="80265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Thermodynamic description is given in terms of microstates that are the</a:t>
            </a:r>
          </a:p>
          <a:p>
            <a:r>
              <a:rPr lang="en-US" dirty="0">
                <a:latin typeface="Comic Sans MS" pitchFamily="66" charset="0"/>
              </a:rPr>
              <a:t>s</a:t>
            </a:r>
            <a:r>
              <a:rPr lang="en-US" sz="1800" dirty="0" smtClean="0">
                <a:latin typeface="Comic Sans MS" pitchFamily="66" charset="0"/>
              </a:rPr>
              <a:t>ystem’s energy </a:t>
            </a:r>
            <a:r>
              <a:rPr lang="en-US" sz="1800" dirty="0" err="1" smtClean="0">
                <a:latin typeface="Comic Sans MS" pitchFamily="66" charset="0"/>
              </a:rPr>
              <a:t>eigenstates</a:t>
            </a:r>
            <a:r>
              <a:rPr lang="en-US" sz="1800" dirty="0" smtClean="0">
                <a:latin typeface="Comic Sans MS" pitchFamily="66" charset="0"/>
              </a:rPr>
              <a:t> determined from</a:t>
            </a:r>
            <a:endParaRPr lang="en-US" sz="1800" dirty="0">
              <a:latin typeface="Comic Sans MS" pitchFamily="66" charset="0"/>
            </a:endParaRPr>
          </a:p>
        </p:txBody>
      </p:sp>
      <p:graphicFrame>
        <p:nvGraphicFramePr>
          <p:cNvPr id="26" name="Object 6"/>
          <p:cNvGraphicFramePr>
            <a:graphicFrameLocks noChangeAspect="1"/>
          </p:cNvGraphicFramePr>
          <p:nvPr/>
        </p:nvGraphicFramePr>
        <p:xfrm>
          <a:off x="838200" y="5523131"/>
          <a:ext cx="4324141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7" name="Equation" r:id="rId14" imgW="2539800" imgH="241200" progId="Equation.DSMT4">
                  <p:embed/>
                </p:oleObj>
              </mc:Choice>
              <mc:Fallback>
                <p:oleObj name="Equation" r:id="rId14" imgW="253980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5523131"/>
                        <a:ext cx="4324141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8" name="Straight Arrow Connector 27"/>
          <p:cNvCxnSpPr/>
          <p:nvPr/>
        </p:nvCxnSpPr>
        <p:spPr>
          <a:xfrm rot="5400000" flipH="1" flipV="1">
            <a:off x="2786330" y="63246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183148" y="6705600"/>
            <a:ext cx="16936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 Box 33"/>
          <p:cNvSpPr txBox="1">
            <a:spLocks noChangeArrowheads="1"/>
          </p:cNvSpPr>
          <p:nvPr/>
        </p:nvSpPr>
        <p:spPr bwMode="auto">
          <a:xfrm>
            <a:off x="3148644" y="6384982"/>
            <a:ext cx="167065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err="1" smtClean="0">
                <a:solidFill>
                  <a:srgbClr val="0070C0"/>
                </a:solidFill>
                <a:latin typeface="Comic Sans MS" pitchFamily="66" charset="0"/>
              </a:rPr>
              <a:t>Eigenenergies</a:t>
            </a:r>
            <a:endParaRPr lang="en-US" sz="18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>
            <a:off x="3301044" y="6248400"/>
            <a:ext cx="256635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3249288" y="6002548"/>
            <a:ext cx="26420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  <a:latin typeface="Comic Sans MS" pitchFamily="66" charset="0"/>
              </a:rPr>
              <a:t>l</a:t>
            </a:r>
            <a:r>
              <a:rPr lang="en-US" sz="1400" dirty="0" smtClean="0">
                <a:solidFill>
                  <a:srgbClr val="0070C0"/>
                </a:solidFill>
                <a:latin typeface="Comic Sans MS" pitchFamily="66" charset="0"/>
              </a:rPr>
              <a:t>abels set of quantum number</a:t>
            </a:r>
            <a:endParaRPr lang="en-US" sz="14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5400000" flipH="1" flipV="1">
            <a:off x="3150872" y="6069328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rot="5400000" flipH="1" flipV="1">
            <a:off x="3479322" y="5919156"/>
            <a:ext cx="152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555522" y="6002548"/>
            <a:ext cx="2997678" cy="17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 Box 33"/>
          <p:cNvSpPr txBox="1">
            <a:spLocks noChangeArrowheads="1"/>
          </p:cNvSpPr>
          <p:nvPr/>
        </p:nvSpPr>
        <p:spPr bwMode="auto">
          <a:xfrm>
            <a:off x="5105400" y="5726668"/>
            <a:ext cx="141737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err="1" smtClean="0">
                <a:solidFill>
                  <a:srgbClr val="0070C0"/>
                </a:solidFill>
                <a:latin typeface="Comic Sans MS" pitchFamily="66" charset="0"/>
              </a:rPr>
              <a:t>Eigenfunctions</a:t>
            </a:r>
            <a:endParaRPr lang="en-US" sz="1400" dirty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"/>
                            </p:stCondLst>
                            <p:childTnLst>
                              <p:par>
                                <p:cTn id="7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500"/>
                            </p:stCondLst>
                            <p:childTnLst>
                              <p:par>
                                <p:cTn id="8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2000"/>
                            </p:stCondLst>
                            <p:childTnLst>
                              <p:par>
                                <p:cTn id="8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500"/>
                            </p:stCondLst>
                            <p:childTnLst>
                              <p:par>
                                <p:cTn id="9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000"/>
                            </p:stCondLst>
                            <p:childTnLst>
                              <p:par>
                                <p:cTn id="9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3500"/>
                            </p:stCondLst>
                            <p:childTnLst>
                              <p:par>
                                <p:cTn id="9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4000"/>
                            </p:stCondLst>
                            <p:childTnLst>
                              <p:par>
                                <p:cTn id="10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4500"/>
                            </p:stCondLst>
                            <p:childTnLst>
                              <p:par>
                                <p:cTn id="10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/>
      <p:bldP spid="11" grpId="0" animBg="1"/>
      <p:bldP spid="12" grpId="0"/>
      <p:bldP spid="13" grpId="0" animBg="1"/>
      <p:bldP spid="17" grpId="0"/>
      <p:bldP spid="21" grpId="0" animBg="1"/>
      <p:bldP spid="25" grpId="0"/>
      <p:bldP spid="31" grpId="0"/>
      <p:bldP spid="35" grpId="0"/>
      <p:bldP spid="4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52"/>
          <p:cNvSpPr>
            <a:spLocks noChangeArrowheads="1"/>
          </p:cNvSpPr>
          <p:nvPr/>
        </p:nvSpPr>
        <p:spPr bwMode="auto">
          <a:xfrm>
            <a:off x="5233356" y="2192548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304800" y="1524000"/>
          <a:ext cx="2119312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8" name="Equation" r:id="rId4" imgW="1257120" imgH="228600" progId="Equation.DSMT4">
                  <p:embed/>
                </p:oleObj>
              </mc:Choice>
              <mc:Fallback>
                <p:oleObj name="Equation" r:id="rId4" imgW="125712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524000"/>
                        <a:ext cx="2119312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2378018" y="1575756"/>
            <a:ext cx="2510624" cy="786444"/>
            <a:chOff x="6721418" y="2642556"/>
            <a:chExt cx="2510624" cy="786444"/>
          </a:xfrm>
        </p:grpSpPr>
        <p:graphicFrame>
          <p:nvGraphicFramePr>
            <p:cNvPr id="7" name="Object 4"/>
            <p:cNvGraphicFramePr>
              <a:graphicFrameLocks noChangeAspect="1"/>
            </p:cNvGraphicFramePr>
            <p:nvPr/>
          </p:nvGraphicFramePr>
          <p:xfrm>
            <a:off x="6934200" y="3124200"/>
            <a:ext cx="931333" cy="3048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9" name="Equation" r:id="rId6" imgW="698400" imgH="228600" progId="Equation.DSMT4">
                    <p:embed/>
                  </p:oleObj>
                </mc:Choice>
                <mc:Fallback>
                  <p:oleObj name="Equation" r:id="rId6" imgW="698400" imgH="22860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934200" y="3124200"/>
                          <a:ext cx="931333" cy="3048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ctangle 7"/>
            <p:cNvSpPr/>
            <p:nvPr/>
          </p:nvSpPr>
          <p:spPr>
            <a:xfrm>
              <a:off x="6721418" y="2642556"/>
              <a:ext cx="251062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>
                  <a:latin typeface="Comic Sans MS" pitchFamily="66" charset="0"/>
                </a:rPr>
                <a:t>=probability that a system’s</a:t>
              </a:r>
            </a:p>
            <a:p>
              <a:r>
                <a:rPr lang="en-US" sz="1400" dirty="0">
                  <a:latin typeface="Comic Sans MS" pitchFamily="66" charset="0"/>
                </a:rPr>
                <a:t> </a:t>
              </a:r>
              <a:r>
                <a:rPr lang="en-US" sz="1400" dirty="0" smtClean="0">
                  <a:latin typeface="Comic Sans MS" pitchFamily="66" charset="0"/>
                </a:rPr>
                <a:t> phase point (</a:t>
              </a:r>
              <a:r>
                <a:rPr lang="en-US" sz="1400" dirty="0" err="1" smtClean="0">
                  <a:latin typeface="Comic Sans MS" pitchFamily="66" charset="0"/>
                </a:rPr>
                <a:t>p,q</a:t>
              </a:r>
              <a:r>
                <a:rPr lang="en-US" sz="1400" dirty="0" smtClean="0">
                  <a:latin typeface="Comic Sans MS" pitchFamily="66" charset="0"/>
                </a:rPr>
                <a:t>) is in </a:t>
              </a:r>
              <a:endParaRPr lang="en-US" sz="1400" dirty="0"/>
            </a:p>
          </p:txBody>
        </p:sp>
      </p:grpSp>
      <p:sp>
        <p:nvSpPr>
          <p:cNvPr id="9" name="Rectangle 8"/>
          <p:cNvSpPr/>
          <p:nvPr/>
        </p:nvSpPr>
        <p:spPr>
          <a:xfrm>
            <a:off x="304800" y="2438400"/>
            <a:ext cx="649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  <a:endParaRPr lang="en-US" dirty="0"/>
          </a:p>
        </p:txBody>
      </p:sp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914400" y="2362200"/>
          <a:ext cx="2613025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0" name="Equation" r:id="rId8" imgW="1549080" imgH="279360" progId="Equation.DSMT4">
                  <p:embed/>
                </p:oleObj>
              </mc:Choice>
              <mc:Fallback>
                <p:oleObj name="Equation" r:id="rId8" imgW="1549080" imgH="27936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362200"/>
                        <a:ext cx="2613025" cy="46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1" name="Group 25"/>
          <p:cNvGrpSpPr>
            <a:grpSpLocks/>
          </p:cNvGrpSpPr>
          <p:nvPr/>
        </p:nvGrpSpPr>
        <p:grpSpPr bwMode="auto">
          <a:xfrm>
            <a:off x="990600" y="762000"/>
            <a:ext cx="1668462" cy="576263"/>
            <a:chOff x="1056" y="288"/>
            <a:chExt cx="3264" cy="363"/>
          </a:xfrm>
        </p:grpSpPr>
        <p:sp>
          <p:nvSpPr>
            <p:cNvPr id="12" name="Rectangle 26"/>
            <p:cNvSpPr>
              <a:spLocks noChangeArrowheads="1"/>
            </p:cNvSpPr>
            <p:nvPr/>
          </p:nvSpPr>
          <p:spPr bwMode="auto">
            <a:xfrm>
              <a:off x="1056" y="288"/>
              <a:ext cx="3264" cy="363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13" name="Text Box 27"/>
            <p:cNvSpPr txBox="1">
              <a:spLocks noChangeArrowheads="1"/>
            </p:cNvSpPr>
            <p:nvPr/>
          </p:nvSpPr>
          <p:spPr bwMode="auto">
            <a:xfrm>
              <a:off x="2221" y="320"/>
              <a:ext cx="882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classical</a:t>
              </a:r>
              <a:endParaRPr lang="de-DE" sz="2400" b="1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4" name="Group 25"/>
          <p:cNvGrpSpPr>
            <a:grpSpLocks/>
          </p:cNvGrpSpPr>
          <p:nvPr/>
        </p:nvGrpSpPr>
        <p:grpSpPr bwMode="auto">
          <a:xfrm>
            <a:off x="6713538" y="762000"/>
            <a:ext cx="1668462" cy="576263"/>
            <a:chOff x="1056" y="288"/>
            <a:chExt cx="3264" cy="363"/>
          </a:xfrm>
        </p:grpSpPr>
        <p:sp>
          <p:nvSpPr>
            <p:cNvPr id="15" name="Rectangle 26"/>
            <p:cNvSpPr>
              <a:spLocks noChangeArrowheads="1"/>
            </p:cNvSpPr>
            <p:nvPr/>
          </p:nvSpPr>
          <p:spPr bwMode="auto">
            <a:xfrm>
              <a:off x="1056" y="288"/>
              <a:ext cx="3264" cy="363"/>
            </a:xfrm>
            <a:prstGeom prst="rect">
              <a:avLst/>
            </a:prstGeom>
            <a:solidFill>
              <a:srgbClr val="00B0F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600">
                <a:latin typeface="Comic Sans MS" pitchFamily="66" charset="0"/>
              </a:endParaRPr>
            </a:p>
          </p:txBody>
        </p:sp>
        <p:sp>
          <p:nvSpPr>
            <p:cNvPr id="16" name="Text Box 27"/>
            <p:cNvSpPr txBox="1">
              <a:spLocks noChangeArrowheads="1"/>
            </p:cNvSpPr>
            <p:nvPr/>
          </p:nvSpPr>
          <p:spPr bwMode="auto">
            <a:xfrm>
              <a:off x="1310" y="320"/>
              <a:ext cx="2704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bg1"/>
                  </a:solidFill>
                  <a:latin typeface="Comic Sans MS" pitchFamily="66" charset="0"/>
                </a:rPr>
                <a:t>quantum</a:t>
              </a:r>
              <a:endParaRPr lang="de-DE" sz="2400" b="1" dirty="0">
                <a:solidFill>
                  <a:schemeClr val="bg1"/>
                </a:solidFill>
                <a:latin typeface="Comic Sans MS" pitchFamily="66" charset="0"/>
              </a:endParaRPr>
            </a:p>
          </p:txBody>
        </p:sp>
      </p:grpSp>
      <p:graphicFrame>
        <p:nvGraphicFramePr>
          <p:cNvPr id="17" name="Object 3"/>
          <p:cNvGraphicFramePr>
            <a:graphicFrameLocks noChangeAspect="1"/>
          </p:cNvGraphicFramePr>
          <p:nvPr/>
        </p:nvGraphicFramePr>
        <p:xfrm>
          <a:off x="6438900" y="1567130"/>
          <a:ext cx="34290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1" name="Equation" r:id="rId10" imgW="203040" imgH="228600" progId="Equation.DSMT4">
                  <p:embed/>
                </p:oleObj>
              </mc:Choice>
              <mc:Fallback>
                <p:oleObj name="Equation" r:id="rId10" imgW="20304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8900" y="1567130"/>
                        <a:ext cx="342900" cy="3841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19"/>
          <p:cNvSpPr/>
          <p:nvPr/>
        </p:nvSpPr>
        <p:spPr>
          <a:xfrm>
            <a:off x="6858000" y="1600200"/>
            <a:ext cx="22958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Comic Sans MS" pitchFamily="66" charset="0"/>
              </a:rPr>
              <a:t>=probability of system </a:t>
            </a:r>
          </a:p>
          <a:p>
            <a:r>
              <a:rPr lang="en-US" sz="1400" dirty="0" smtClean="0">
                <a:latin typeface="Comic Sans MS" pitchFamily="66" charset="0"/>
              </a:rPr>
              <a:t>  being in state label by </a:t>
            </a:r>
            <a:r>
              <a:rPr lang="en-US" sz="1400" dirty="0" smtClean="0">
                <a:latin typeface="Comic Sans MS" pitchFamily="66" charset="0"/>
                <a:sym typeface="Symbol"/>
              </a:rPr>
              <a:t></a:t>
            </a:r>
            <a:endParaRPr lang="en-US" sz="1400" dirty="0"/>
          </a:p>
        </p:txBody>
      </p:sp>
      <p:sp>
        <p:nvSpPr>
          <p:cNvPr id="21" name="Rectangle 20"/>
          <p:cNvSpPr/>
          <p:nvPr/>
        </p:nvSpPr>
        <p:spPr>
          <a:xfrm>
            <a:off x="6400800" y="2362200"/>
            <a:ext cx="649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Comic Sans MS" pitchFamily="66" charset="0"/>
              </a:rPr>
              <a:t>with</a:t>
            </a:r>
            <a:endParaRPr lang="en-US" dirty="0"/>
          </a:p>
        </p:txBody>
      </p:sp>
      <p:graphicFrame>
        <p:nvGraphicFramePr>
          <p:cNvPr id="22" name="Object 5"/>
          <p:cNvGraphicFramePr>
            <a:graphicFrameLocks noChangeAspect="1"/>
          </p:cNvGraphicFramePr>
          <p:nvPr/>
        </p:nvGraphicFramePr>
        <p:xfrm>
          <a:off x="7391400" y="2286000"/>
          <a:ext cx="1006475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tion" r:id="rId12" imgW="596880" imgH="342720" progId="Equation.DSMT4">
                  <p:embed/>
                </p:oleObj>
              </mc:Choice>
              <mc:Fallback>
                <p:oleObj name="Equation" r:id="rId12" imgW="596880" imgH="3427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2286000"/>
                        <a:ext cx="1006475" cy="576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Left Brace 22"/>
          <p:cNvSpPr/>
          <p:nvPr/>
        </p:nvSpPr>
        <p:spPr>
          <a:xfrm rot="10800000">
            <a:off x="4800600" y="1447800"/>
            <a:ext cx="304800" cy="1752600"/>
          </a:xfrm>
          <a:prstGeom prst="leftBrace">
            <a:avLst>
              <a:gd name="adj1" fmla="val 79088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381000" y="4191000"/>
          <a:ext cx="3725863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tion" r:id="rId14" imgW="2209680" imgH="279360" progId="Equation.DSMT4">
                  <p:embed/>
                </p:oleObj>
              </mc:Choice>
              <mc:Fallback>
                <p:oleObj name="Equation" r:id="rId14" imgW="2209680" imgH="27936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4191000"/>
                        <a:ext cx="3725863" cy="468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AutoShape 52"/>
          <p:cNvSpPr>
            <a:spLocks noChangeArrowheads="1"/>
          </p:cNvSpPr>
          <p:nvPr/>
        </p:nvSpPr>
        <p:spPr bwMode="auto">
          <a:xfrm>
            <a:off x="5282952" y="4267200"/>
            <a:ext cx="432048" cy="216024"/>
          </a:xfrm>
          <a:prstGeom prst="rightArrow">
            <a:avLst>
              <a:gd name="adj1" fmla="val 50000"/>
              <a:gd name="adj2" fmla="val 45864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17" name="Object 9"/>
          <p:cNvGraphicFramePr>
            <a:graphicFrameLocks noChangeAspect="1"/>
          </p:cNvGraphicFramePr>
          <p:nvPr/>
        </p:nvGraphicFramePr>
        <p:xfrm>
          <a:off x="6858000" y="4065912"/>
          <a:ext cx="1649413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4" name="Equation" r:id="rId16" imgW="977760" imgH="342720" progId="Equation.DSMT4">
                  <p:embed/>
                </p:oleObj>
              </mc:Choice>
              <mc:Fallback>
                <p:oleObj name="Equation" r:id="rId16" imgW="977760" imgH="34272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065912"/>
                        <a:ext cx="1649413" cy="576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 Box 33"/>
          <p:cNvSpPr txBox="1">
            <a:spLocks noChangeArrowheads="1"/>
          </p:cNvSpPr>
          <p:nvPr/>
        </p:nvSpPr>
        <p:spPr bwMode="auto">
          <a:xfrm>
            <a:off x="228600" y="5334000"/>
            <a:ext cx="90941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Note: Later we will discuss in more detail the transition from the classical density </a:t>
            </a:r>
          </a:p>
          <a:p>
            <a:r>
              <a:rPr lang="en-US" dirty="0" smtClean="0">
                <a:solidFill>
                  <a:srgbClr val="00B050"/>
                </a:solidFill>
                <a:latin typeface="Comic Sans MS" pitchFamily="66" charset="0"/>
              </a:rPr>
              <a:t>          f</a:t>
            </a:r>
            <a:r>
              <a:rPr lang="en-US" sz="1800" dirty="0" smtClean="0">
                <a:solidFill>
                  <a:srgbClr val="00B050"/>
                </a:solidFill>
                <a:latin typeface="Comic Sans MS" pitchFamily="66" charset="0"/>
              </a:rPr>
              <a:t>unction to the quantum mechanical density matrix </a:t>
            </a:r>
            <a:endParaRPr lang="en-US" sz="1800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5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/>
      <p:bldP spid="20" grpId="0"/>
      <p:bldP spid="21" grpId="0"/>
      <p:bldP spid="23" grpId="0" animBg="1"/>
      <p:bldP spid="26" grpId="0" animBg="1"/>
      <p:bldP spid="2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1453</TotalTime>
  <Words>364</Words>
  <Application>Microsoft Office PowerPoint</Application>
  <PresentationFormat>On-screen Show (4:3)</PresentationFormat>
  <Paragraphs>83</Paragraphs>
  <Slides>5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Equation</vt:lpstr>
      <vt:lpstr>MathType 6.0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 Binek</dc:creator>
  <cp:lastModifiedBy>Christian Binek</cp:lastModifiedBy>
  <cp:revision>51</cp:revision>
  <dcterms:created xsi:type="dcterms:W3CDTF">2010-07-15T16:52:42Z</dcterms:created>
  <dcterms:modified xsi:type="dcterms:W3CDTF">2011-09-22T18:45:36Z</dcterms:modified>
</cp:coreProperties>
</file>