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4" r:id="rId6"/>
    <p:sldId id="265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2" autoAdjust="0"/>
    <p:restoredTop sz="94346" autoAdjust="0"/>
  </p:normalViewPr>
  <p:slideViewPr>
    <p:cSldViewPr>
      <p:cViewPr varScale="1">
        <p:scale>
          <a:sx n="84" d="100"/>
          <a:sy n="84" d="100"/>
        </p:scale>
        <p:origin x="-139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53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2.bin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40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oleObject" Target="../embeddings/oleObject4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4.wmf"/><Relationship Id="rId12" Type="http://schemas.openxmlformats.org/officeDocument/2006/relationships/image" Target="../media/image45.wmf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4.bin"/><Relationship Id="rId5" Type="http://schemas.openxmlformats.org/officeDocument/2006/relationships/image" Target="../media/image43.wmf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50.png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9.png"/><Relationship Id="rId14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en-US" sz="3200" b="1" dirty="0" err="1" smtClean="0">
                <a:solidFill>
                  <a:schemeClr val="bg1"/>
                </a:solidFill>
                <a:latin typeface="Comic Sans MS" pitchFamily="66" charset="0"/>
              </a:rPr>
              <a:t>equipartition</a:t>
            </a: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 theorem: </a:t>
            </a: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a </a:t>
            </a:r>
            <a:r>
              <a:rPr lang="en-US" sz="3200" b="1" u="sng" dirty="0" smtClean="0">
                <a:solidFill>
                  <a:schemeClr val="bg1"/>
                </a:solidFill>
                <a:latin typeface="Comic Sans MS" pitchFamily="66" charset="0"/>
              </a:rPr>
              <a:t>classical</a:t>
            </a: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 but sometimes useful result   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434483" y="4622322"/>
            <a:ext cx="5976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Photons* and Planck’s black body radiation law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638800" y="251460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c</a:t>
            </a:r>
            <a:r>
              <a:rPr lang="en-US" baseline="-25000" dirty="0" err="1" smtClean="0">
                <a:latin typeface="Comic Sans MS" pitchFamily="66" charset="0"/>
              </a:rPr>
              <a:t>V</a:t>
            </a:r>
            <a:r>
              <a:rPr lang="en-US" dirty="0" smtClean="0">
                <a:latin typeface="Comic Sans MS" pitchFamily="66" charset="0"/>
              </a:rPr>
              <a:t>-&gt; 3R </a:t>
            </a:r>
            <a:r>
              <a:rPr lang="en-US" dirty="0" err="1" smtClean="0">
                <a:latin typeface="Comic Sans MS" pitchFamily="66" charset="0"/>
              </a:rPr>
              <a:t>Dulong</a:t>
            </a:r>
            <a:r>
              <a:rPr lang="en-US" dirty="0" smtClean="0">
                <a:latin typeface="Comic Sans MS" pitchFamily="66" charset="0"/>
              </a:rPr>
              <a:t>-Petit limit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6200" y="2590800"/>
            <a:ext cx="2893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Example for usefulness: 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5" name="Picture 10" descr="specific_he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514600"/>
            <a:ext cx="28194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0" y="1081088"/>
            <a:ext cx="93506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Goal: understanding why in the classical limit the average energy associated with any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      momentum or position variable appearing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quadratically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in one term of the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      Hamiltonian</a:t>
            </a:r>
            <a:r>
              <a:rPr lang="en-US" dirty="0" smtClean="0">
                <a:solidFill>
                  <a:srgbClr val="0DA311"/>
                </a:solidFill>
                <a:latin typeface="Comic Sans MS" pitchFamily="66" charset="0"/>
              </a:rPr>
              <a:t>*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is  ½ 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endParaRPr lang="en-US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0" y="1905000"/>
            <a:ext cx="9257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There is a more general form of the </a:t>
            </a:r>
            <a:r>
              <a:rPr lang="en-US" sz="1400" dirty="0" err="1" smtClean="0">
                <a:solidFill>
                  <a:srgbClr val="00B050"/>
                </a:solidFill>
                <a:latin typeface="Comic Sans MS" pitchFamily="66" charset="0"/>
              </a:rPr>
              <a:t>equipartition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theorem which we don’t consider due to the limitations of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the classical approximation in first place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3403122" y="2739900"/>
            <a:ext cx="2133600" cy="0"/>
          </a:xfrm>
          <a:prstGeom prst="line">
            <a:avLst/>
          </a:prstGeom>
          <a:ln w="19050"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6200" y="5181600"/>
            <a:ext cx="7322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start from a system with dynamics determined by Hamiltonian: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2609849" y="5486400"/>
          <a:ext cx="4248151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2400120" imgH="393480" progId="Equation.DSMT4">
                  <p:embed/>
                </p:oleObj>
              </mc:Choice>
              <mc:Fallback>
                <p:oleObj name="Equation" r:id="rId5" imgW="240012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49" y="5486400"/>
                        <a:ext cx="4248151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52400" y="60960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 u is one of the general coordinates q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p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· · · , q</a:t>
            </a:r>
            <a:r>
              <a:rPr lang="en-US" baseline="-25000" dirty="0" smtClean="0">
                <a:latin typeface="Comic Sans MS" pitchFamily="66" charset="0"/>
              </a:rPr>
              <a:t>3N</a:t>
            </a:r>
            <a:r>
              <a:rPr lang="en-US" dirty="0" smtClean="0">
                <a:latin typeface="Comic Sans MS" pitchFamily="66" charset="0"/>
              </a:rPr>
              <a:t> , p</a:t>
            </a:r>
            <a:r>
              <a:rPr lang="en-US" baseline="-25000" dirty="0" smtClean="0">
                <a:latin typeface="Comic Sans MS" pitchFamily="66" charset="0"/>
              </a:rPr>
              <a:t>3N</a:t>
            </a:r>
            <a:r>
              <a:rPr lang="en-US" dirty="0" smtClean="0">
                <a:latin typeface="Comic Sans MS" pitchFamily="66" charset="0"/>
              </a:rPr>
              <a:t> , and H’ and K are independent of u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/>
      <p:bldP spid="42" grpId="0"/>
      <p:bldP spid="43" grpId="0"/>
      <p:bldP spid="48" grpId="0"/>
      <p:bldP spid="49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4"/>
          <p:cNvSpPr>
            <a:spLocks noChangeArrowheads="1"/>
          </p:cNvSpPr>
          <p:nvPr/>
        </p:nvSpPr>
        <p:spPr bwMode="auto">
          <a:xfrm>
            <a:off x="3352800" y="5334000"/>
            <a:ext cx="28956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990600" y="228600"/>
            <a:ext cx="7162800" cy="728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066800" y="457200"/>
            <a:ext cx="22461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Next we show for :</a:t>
            </a:r>
            <a:endParaRPr lang="en-US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2096" name="Object 48"/>
          <p:cNvGraphicFramePr>
            <a:graphicFrameLocks noChangeAspect="1"/>
          </p:cNvGraphicFramePr>
          <p:nvPr/>
        </p:nvGraphicFramePr>
        <p:xfrm>
          <a:off x="5943600" y="228600"/>
          <a:ext cx="16414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4" imgW="927000" imgH="393480" progId="Equation.DSMT4">
                  <p:embed/>
                </p:oleObj>
              </mc:Choice>
              <mc:Fallback>
                <p:oleObj name="Equation" r:id="rId4" imgW="927000" imgH="393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8600"/>
                        <a:ext cx="164147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52400" y="1143000"/>
            <a:ext cx="5227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thermal average is evaluated according to: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97" name="Object 49"/>
          <p:cNvGraphicFramePr>
            <a:graphicFrameLocks noChangeAspect="1"/>
          </p:cNvGraphicFramePr>
          <p:nvPr/>
        </p:nvGraphicFramePr>
        <p:xfrm>
          <a:off x="304800" y="1524000"/>
          <a:ext cx="49228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6" imgW="2781000" imgH="558720" progId="Equation.DSMT4">
                  <p:embed/>
                </p:oleObj>
              </mc:Choice>
              <mc:Fallback>
                <p:oleObj name="Equation" r:id="rId6" imgW="2781000" imgH="55872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4922838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12838" y="3740150"/>
          <a:ext cx="10334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8" imgW="583920" imgH="253800" progId="Equation.DSMT4">
                  <p:embed/>
                </p:oleObj>
              </mc:Choice>
              <mc:Fallback>
                <p:oleObj name="Equation" r:id="rId8" imgW="583920" imgH="2538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3740150"/>
                        <a:ext cx="1033462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228600" y="381000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2895600" y="38528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3798888" y="3724275"/>
          <a:ext cx="13065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10" imgW="736560" imgH="253800" progId="Equation.DSMT4">
                  <p:embed/>
                </p:oleObj>
              </mc:Choice>
              <mc:Fallback>
                <p:oleObj name="Equation" r:id="rId10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3724275"/>
                        <a:ext cx="130651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304800" y="4572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12" name="Object 64"/>
          <p:cNvGraphicFramePr>
            <a:graphicFrameLocks noChangeAspect="1"/>
          </p:cNvGraphicFramePr>
          <p:nvPr/>
        </p:nvGraphicFramePr>
        <p:xfrm>
          <a:off x="3295650" y="292100"/>
          <a:ext cx="15049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12" imgW="850680" imgH="393480" progId="Equation.DSMT4">
                  <p:embed/>
                </p:oleObj>
              </mc:Choice>
              <mc:Fallback>
                <p:oleObj name="Equation" r:id="rId12" imgW="850680" imgH="39348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292100"/>
                        <a:ext cx="15049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5181600" y="53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2113" name="Object 65"/>
          <p:cNvGraphicFramePr>
            <a:graphicFrameLocks noChangeAspect="1"/>
          </p:cNvGraphicFramePr>
          <p:nvPr/>
        </p:nvGraphicFramePr>
        <p:xfrm>
          <a:off x="5334000" y="1505314"/>
          <a:ext cx="33718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14" imgW="1904760" imgH="558720" progId="Equation.DSMT4">
                  <p:embed/>
                </p:oleObj>
              </mc:Choice>
              <mc:Fallback>
                <p:oleObj name="Equation" r:id="rId14" imgW="1904760" imgH="55872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505314"/>
                        <a:ext cx="337185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4" name="Object 66"/>
          <p:cNvGraphicFramePr>
            <a:graphicFrameLocks noChangeAspect="1"/>
          </p:cNvGraphicFramePr>
          <p:nvPr/>
        </p:nvGraphicFramePr>
        <p:xfrm>
          <a:off x="1143000" y="2667000"/>
          <a:ext cx="19558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16" imgW="1104840" imgH="558720" progId="Equation.DSMT4">
                  <p:embed/>
                </p:oleObj>
              </mc:Choice>
              <mc:Fallback>
                <p:oleObj name="Equation" r:id="rId16" imgW="1104840" imgH="55872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67000"/>
                        <a:ext cx="19558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5" name="Object 67"/>
          <p:cNvGraphicFramePr>
            <a:graphicFrameLocks noChangeAspect="1"/>
          </p:cNvGraphicFramePr>
          <p:nvPr/>
        </p:nvGraphicFramePr>
        <p:xfrm>
          <a:off x="3171825" y="2781300"/>
          <a:ext cx="24733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18" imgW="1396800" imgH="419040" progId="Equation.DSMT4">
                  <p:embed/>
                </p:oleObj>
              </mc:Choice>
              <mc:Fallback>
                <p:oleObj name="Equation" r:id="rId18" imgW="1396800" imgH="41904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2781300"/>
                        <a:ext cx="2473325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6" name="Object 68"/>
          <p:cNvGraphicFramePr>
            <a:graphicFrameLocks noChangeAspect="1"/>
          </p:cNvGraphicFramePr>
          <p:nvPr/>
        </p:nvGraphicFramePr>
        <p:xfrm>
          <a:off x="762000" y="4267200"/>
          <a:ext cx="37528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20" imgW="2120760" imgH="482400" progId="Equation.DSMT4">
                  <p:embed/>
                </p:oleObj>
              </mc:Choice>
              <mc:Fallback>
                <p:oleObj name="Equation" r:id="rId20" imgW="2120760" imgH="48240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67200"/>
                        <a:ext cx="375285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7" name="Object 69"/>
          <p:cNvGraphicFramePr>
            <a:graphicFrameLocks noChangeAspect="1"/>
          </p:cNvGraphicFramePr>
          <p:nvPr/>
        </p:nvGraphicFramePr>
        <p:xfrm>
          <a:off x="4524375" y="4267200"/>
          <a:ext cx="35512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22" imgW="2006280" imgH="482400" progId="Equation.DSMT4">
                  <p:embed/>
                </p:oleObj>
              </mc:Choice>
              <mc:Fallback>
                <p:oleObj name="Equation" r:id="rId22" imgW="2006280" imgH="4824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4267200"/>
                        <a:ext cx="35512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2743200" y="586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18" name="Object 70"/>
          <p:cNvGraphicFramePr>
            <a:graphicFrameLocks noChangeAspect="1"/>
          </p:cNvGraphicFramePr>
          <p:nvPr/>
        </p:nvGraphicFramePr>
        <p:xfrm>
          <a:off x="3727450" y="5562600"/>
          <a:ext cx="229235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24" imgW="1295280" imgH="419040" progId="Equation.DSMT4">
                  <p:embed/>
                </p:oleObj>
              </mc:Choice>
              <mc:Fallback>
                <p:oleObj name="Equation" r:id="rId24" imgW="1295280" imgH="41904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7450" y="5562600"/>
                        <a:ext cx="229235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6" grpId="0" animBg="1"/>
      <p:bldP spid="33" grpId="0"/>
      <p:bldP spid="36" grpId="0"/>
      <p:bldP spid="49" grpId="0"/>
      <p:bldP spid="51" grpId="0" animBg="1"/>
      <p:bldP spid="54" grpId="0" animBg="1"/>
      <p:bldP spid="45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0" y="228600"/>
            <a:ext cx="94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apply </a:t>
            </a:r>
            <a:r>
              <a:rPr lang="en-US" dirty="0" err="1" smtClean="0">
                <a:latin typeface="Comic Sans MS" pitchFamily="66" charset="0"/>
              </a:rPr>
              <a:t>equipartition</a:t>
            </a:r>
            <a:r>
              <a:rPr lang="en-US" dirty="0" smtClean="0">
                <a:latin typeface="Comic Sans MS" pitchFamily="66" charset="0"/>
              </a:rPr>
              <a:t> theorem to the Hamiltonian describing the lattice vibrations </a:t>
            </a:r>
          </a:p>
          <a:p>
            <a:r>
              <a:rPr lang="en-US" dirty="0" smtClean="0">
                <a:latin typeface="Comic Sans MS" pitchFamily="66" charset="0"/>
              </a:rPr>
              <a:t>of a solid in harmonic approximation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581400" y="838200"/>
          <a:ext cx="247332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4" imgW="1396800" imgH="444240" progId="Equation.DSMT4">
                  <p:embed/>
                </p:oleObj>
              </mc:Choice>
              <mc:Fallback>
                <p:oleObj name="Equation" r:id="rId4" imgW="1396800" imgH="4442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838200"/>
                        <a:ext cx="247332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5400000" flipH="1" flipV="1">
            <a:off x="4496594" y="17518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914400" y="2057400"/>
            <a:ext cx="388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38200" y="1828800"/>
            <a:ext cx="39260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3N momentum variables appearing </a:t>
            </a:r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quadratically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in H</a:t>
            </a:r>
            <a:endParaRPr lang="en-US" sz="12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5433850" y="1751806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5715000" y="1791265"/>
            <a:ext cx="2472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3N position variables appearing </a:t>
            </a:r>
          </a:p>
          <a:p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quadratically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in H</a:t>
            </a:r>
            <a:endParaRPr lang="en-US" sz="1200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0800000" flipH="1">
            <a:off x="5740878" y="2056602"/>
            <a:ext cx="2472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381000" y="253041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838201" y="2438400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6N degrees of freedom each contributing with 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6191" name="Object 47"/>
          <p:cNvGraphicFramePr>
            <a:graphicFrameLocks noChangeAspect="1"/>
          </p:cNvGraphicFramePr>
          <p:nvPr/>
        </p:nvGraphicFramePr>
        <p:xfrm>
          <a:off x="6019800" y="2286000"/>
          <a:ext cx="6969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6" imgW="393480" imgH="393480" progId="Equation.DSMT4">
                  <p:embed/>
                </p:oleObj>
              </mc:Choice>
              <mc:Fallback>
                <p:oleObj name="Equation" r:id="rId6" imgW="393480" imgH="3934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86000"/>
                        <a:ext cx="69691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381000" y="338028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838201" y="3288268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model independent classical limit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1066800" y="518160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Dulong</a:t>
            </a:r>
            <a:r>
              <a:rPr lang="en-US" dirty="0" smtClean="0">
                <a:latin typeface="Comic Sans MS" pitchFamily="66" charset="0"/>
              </a:rPr>
              <a:t>-Petit limit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92" name="Object 48"/>
          <p:cNvGraphicFramePr>
            <a:graphicFrameLocks noChangeAspect="1"/>
          </p:cNvGraphicFramePr>
          <p:nvPr/>
        </p:nvGraphicFramePr>
        <p:xfrm>
          <a:off x="914400" y="3657600"/>
          <a:ext cx="53514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8" imgW="3022560" imgH="393480" progId="Equation.DSMT4">
                  <p:embed/>
                </p:oleObj>
              </mc:Choice>
              <mc:Fallback>
                <p:oleObj name="Equation" r:id="rId8" imgW="3022560" imgH="393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535146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457200" y="4800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6193" name="Object 49"/>
          <p:cNvGraphicFramePr>
            <a:graphicFrameLocks noChangeAspect="1"/>
          </p:cNvGraphicFramePr>
          <p:nvPr/>
        </p:nvGraphicFramePr>
        <p:xfrm>
          <a:off x="990600" y="4495800"/>
          <a:ext cx="21590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10" imgW="1218960" imgH="444240" progId="Equation.DSMT4">
                  <p:embed/>
                </p:oleObj>
              </mc:Choice>
              <mc:Fallback>
                <p:oleObj name="Equation" r:id="rId10" imgW="1218960" imgH="4442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2159000" cy="788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3" grpId="0"/>
      <p:bldP spid="37" grpId="0" animBg="1"/>
      <p:bldP spid="40" grpId="0"/>
      <p:bldP spid="44" grpId="0" animBg="1"/>
      <p:bldP spid="45" grpId="0"/>
      <p:bldP spid="48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" y="228600"/>
            <a:ext cx="89482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Equipartition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theorem (classical approximation) is only valid when the typical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thermal energy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 greatly exceeds the spacing between quantum energy levels:</a:t>
            </a:r>
            <a:endParaRPr lang="en-US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28600" y="243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85800" y="10668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Heat capacity of diatomic gases: </a:t>
            </a:r>
          </a:p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an example for application and limitation of the </a:t>
            </a:r>
            <a:r>
              <a:rPr lang="en-US" dirty="0" err="1" smtClean="0">
                <a:solidFill>
                  <a:srgbClr val="0070C0"/>
                </a:solidFill>
                <a:latin typeface="Comic Sans MS" pitchFamily="66" charset="0"/>
              </a:rPr>
              <a:t>equipartition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 theorem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consider N non-interacting H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molecules in harmonic approximation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133600" y="2133600"/>
            <a:ext cx="1600200" cy="0"/>
          </a:xfrm>
          <a:prstGeom prst="line">
            <a:avLst/>
          </a:prstGeom>
          <a:ln w="28575"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600974" y="2355008"/>
            <a:ext cx="2828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N- molecule Hamiltonian</a:t>
            </a:r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3352800" y="2216992"/>
          <a:ext cx="121285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4" imgW="685800" imgH="431640" progId="Equation.DSMT4">
                  <p:embed/>
                </p:oleObj>
              </mc:Choice>
              <mc:Fallback>
                <p:oleObj name="Equation" r:id="rId4" imgW="685800" imgH="431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16992"/>
                        <a:ext cx="1212850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33400" y="2895600"/>
            <a:ext cx="434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Single molecule Hamiltonian H</a:t>
            </a:r>
            <a:r>
              <a:rPr lang="en-US" baseline="-25000" dirty="0" smtClean="0"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reads</a:t>
            </a:r>
          </a:p>
        </p:txBody>
      </p:sp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609600" y="3429000"/>
          <a:ext cx="3260726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6" imgW="1841400" imgH="495000" progId="Equation.DSMT4">
                  <p:embed/>
                </p:oleObj>
              </mc:Choice>
              <mc:Fallback>
                <p:oleObj name="Equation" r:id="rId6" imgW="1841400" imgH="4950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29000"/>
                        <a:ext cx="3260726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3962400" y="3657600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4572000" y="3657600"/>
          <a:ext cx="13954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8" imgW="787320" imgH="215640" progId="Equation.DSMT4">
                  <p:embed/>
                </p:oleObj>
              </mc:Choice>
              <mc:Fallback>
                <p:oleObj name="Equation" r:id="rId8" imgW="787320" imgH="2156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57600"/>
                        <a:ext cx="139541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172200" y="3657600"/>
            <a:ext cx="2424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for, e.g., H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molecule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81000" y="434340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Here already we can see that in the harmonic approximation we will have 7 </a:t>
            </a:r>
          </a:p>
          <a:p>
            <a:r>
              <a:rPr lang="en-US" dirty="0" smtClean="0">
                <a:latin typeface="Comic Sans MS" pitchFamily="66" charset="0"/>
              </a:rPr>
              <a:t>terms </a:t>
            </a:r>
            <a:r>
              <a:rPr lang="en-US" dirty="0" err="1" smtClean="0">
                <a:latin typeface="Comic Sans MS" pitchFamily="66" charset="0"/>
              </a:rPr>
              <a:t>quadratically</a:t>
            </a:r>
            <a:r>
              <a:rPr lang="en-US" dirty="0" smtClean="0">
                <a:latin typeface="Comic Sans MS" pitchFamily="66" charset="0"/>
              </a:rPr>
              <a:t> entering H</a:t>
            </a:r>
            <a:r>
              <a:rPr lang="en-US" baseline="-25000" dirty="0" smtClean="0"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457200" y="5100638"/>
          <a:ext cx="67468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10" imgW="3809880" imgH="431640" progId="Equation.DSMT4">
                  <p:embed/>
                </p:oleObj>
              </mc:Choice>
              <mc:Fallback>
                <p:oleObj name="Equation" r:id="rId10" imgW="380988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00638"/>
                        <a:ext cx="6746875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533400" y="617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838200" y="6096000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each molecule contributes with </a:t>
            </a:r>
          </a:p>
        </p:txBody>
      </p:sp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4343400" y="5943600"/>
          <a:ext cx="6969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12" imgW="393480" imgH="393480" progId="Equation.DSMT4">
                  <p:embed/>
                </p:oleObj>
              </mc:Choice>
              <mc:Fallback>
                <p:oleObj name="Equation" r:id="rId12" imgW="39348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943600"/>
                        <a:ext cx="69691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20" grpId="0"/>
      <p:bldP spid="23" grpId="0"/>
      <p:bldP spid="25" grpId="0"/>
      <p:bldP spid="27" grpId="0"/>
      <p:bldP spid="29" grpId="0"/>
      <p:bldP spid="30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28600" y="22860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For a closer look we separate out center of mass motion and introduce spherical coordinates for the relative motion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304800" y="1371600"/>
          <a:ext cx="37115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8" name="Equation" r:id="rId4" imgW="2095200" imgH="393480" progId="Equation.DSMT4">
                  <p:embed/>
                </p:oleObj>
              </mc:Choice>
              <mc:Fallback>
                <p:oleObj name="Equation" r:id="rId4" imgW="20952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371157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28600" y="914400"/>
            <a:ext cx="55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start from the single molecule </a:t>
            </a:r>
            <a:r>
              <a:rPr lang="en-US" dirty="0" err="1" smtClean="0">
                <a:latin typeface="Comic Sans MS" pitchFamily="66" charset="0"/>
              </a:rPr>
              <a:t>Lagrangian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28600" y="2145268"/>
            <a:ext cx="541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 introduce the center of mass </a:t>
            </a:r>
          </a:p>
          <a:p>
            <a:endParaRPr lang="en-US" dirty="0" smtClean="0">
              <a:latin typeface="Comic Sans MS" pitchFamily="66" charset="0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28600" y="2590800"/>
          <a:ext cx="18669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9" name="Equation" r:id="rId6" imgW="1054080" imgH="431640" progId="Equation.DSMT4">
                  <p:embed/>
                </p:oleObj>
              </mc:Choice>
              <mc:Fallback>
                <p:oleObj name="Equation" r:id="rId6" imgW="105408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90800"/>
                        <a:ext cx="186690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0" y="2805346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M=m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+m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8600" y="3352800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 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838200" y="3352800"/>
          <a:ext cx="11205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0" name="Equation" r:id="rId8" imgW="634680" imgH="215640" progId="Equation.DSMT4">
                  <p:embed/>
                </p:oleObj>
              </mc:Choice>
              <mc:Fallback>
                <p:oleObj name="Equation" r:id="rId8" imgW="63468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52800"/>
                        <a:ext cx="11205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ight Brace 9"/>
          <p:cNvSpPr/>
          <p:nvPr/>
        </p:nvSpPr>
        <p:spPr>
          <a:xfrm>
            <a:off x="4114800" y="28956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428478" y="32181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991100" y="2590800"/>
          <a:ext cx="18669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1" name="Equation" r:id="rId10" imgW="1054080" imgH="431640" progId="Equation.DSMT4">
                  <p:embed/>
                </p:oleObj>
              </mc:Choice>
              <mc:Fallback>
                <p:oleObj name="Equation" r:id="rId10" imgW="105408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2590800"/>
                        <a:ext cx="1866900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5029200" y="3429000"/>
          <a:ext cx="11207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2" name="Equation" r:id="rId12" imgW="634680" imgH="215640" progId="Equation.DSMT4">
                  <p:embed/>
                </p:oleObj>
              </mc:Choice>
              <mc:Fallback>
                <p:oleObj name="Equation" r:id="rId12" imgW="634680" imgH="215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429000"/>
                        <a:ext cx="11207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Brace 13"/>
          <p:cNvSpPr/>
          <p:nvPr/>
        </p:nvSpPr>
        <p:spPr>
          <a:xfrm>
            <a:off x="6849122" y="2819400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7162800" y="31419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601806"/>
              </p:ext>
            </p:extLst>
          </p:nvPr>
        </p:nvGraphicFramePr>
        <p:xfrm>
          <a:off x="7570788" y="2667000"/>
          <a:ext cx="15732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3" name="Equation" r:id="rId14" imgW="888840" imgH="393480" progId="Equation.DSMT4">
                  <p:embed/>
                </p:oleObj>
              </mc:Choice>
              <mc:Fallback>
                <p:oleObj name="Equation" r:id="rId14" imgW="8888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2667000"/>
                        <a:ext cx="157321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306625"/>
              </p:ext>
            </p:extLst>
          </p:nvPr>
        </p:nvGraphicFramePr>
        <p:xfrm>
          <a:off x="7581900" y="3276600"/>
          <a:ext cx="15732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4" name="Equation" r:id="rId16" imgW="888840" imgH="393480" progId="Equation.DSMT4">
                  <p:embed/>
                </p:oleObj>
              </mc:Choice>
              <mc:Fallback>
                <p:oleObj name="Equation" r:id="rId16" imgW="88884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1900" y="3276600"/>
                        <a:ext cx="157321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304800" y="4572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838200" y="4343400"/>
          <a:ext cx="310356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5" name="Equation" r:id="rId18" imgW="1752480" imgH="393480" progId="Equation.DSMT4">
                  <p:embed/>
                </p:oleObj>
              </mc:Choice>
              <mc:Fallback>
                <p:oleObj name="Equation" r:id="rId18" imgW="175248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3103562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114800" y="44196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where µ is the reduced mass 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096000" y="4419600"/>
          <a:ext cx="110612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6" name="Equation" r:id="rId20" imgW="634680" imgH="393480" progId="Equation.DSMT4">
                  <p:embed/>
                </p:oleObj>
              </mc:Choice>
              <mc:Fallback>
                <p:oleObj name="Equation" r:id="rId20" imgW="63468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419600"/>
                        <a:ext cx="1106129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57200" y="5257800"/>
            <a:ext cx="739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L we derive the canonic conjugate momentum variables   </a:t>
            </a:r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065380"/>
              </p:ext>
            </p:extLst>
          </p:nvPr>
        </p:nvGraphicFramePr>
        <p:xfrm>
          <a:off x="544513" y="5715000"/>
          <a:ext cx="33162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7" name="Equation" r:id="rId22" imgW="1904760" imgH="431640" progId="Equation.DSMT4">
                  <p:embed/>
                </p:oleObj>
              </mc:Choice>
              <mc:Fallback>
                <p:oleObj name="Equation" r:id="rId22" imgW="1904760" imgH="431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5715000"/>
                        <a:ext cx="3316287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114800" y="5943600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 </a:t>
            </a:r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51446"/>
              </p:ext>
            </p:extLst>
          </p:nvPr>
        </p:nvGraphicFramePr>
        <p:xfrm>
          <a:off x="4899025" y="5715000"/>
          <a:ext cx="331628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8" name="Equation" r:id="rId24" imgW="1904760" imgH="457200" progId="Equation.DSMT4">
                  <p:embed/>
                </p:oleObj>
              </mc:Choice>
              <mc:Fallback>
                <p:oleObj name="Equation" r:id="rId24" imgW="190476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5" y="5715000"/>
                        <a:ext cx="3316288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10" grpId="0" animBg="1"/>
      <p:bldP spid="11" grpId="0" animBg="1"/>
      <p:bldP spid="14" grpId="0" animBg="1"/>
      <p:bldP spid="15" grpId="0" animBg="1"/>
      <p:bldP spid="18" grpId="0" animBg="1"/>
      <p:bldP spid="20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04800" y="685800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express the Hamiltonian and </a:t>
            </a:r>
            <a:r>
              <a:rPr lang="en-US" dirty="0" err="1" smtClean="0">
                <a:latin typeface="Comic Sans MS" pitchFamily="66" charset="0"/>
              </a:rPr>
              <a:t>Lagrangian</a:t>
            </a:r>
            <a:r>
              <a:rPr lang="en-US" dirty="0" smtClean="0">
                <a:latin typeface="Comic Sans MS" pitchFamily="66" charset="0"/>
              </a:rPr>
              <a:t>  in the new variables:</a:t>
            </a: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381000" y="304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90600" y="228600"/>
          <a:ext cx="210026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1" name="Equation" r:id="rId4" imgW="1206360" imgH="253800" progId="Equation.DSMT4">
                  <p:embed/>
                </p:oleObj>
              </mc:Choice>
              <mc:Fallback>
                <p:oleObj name="Equation" r:id="rId4" imgW="120636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"/>
                        <a:ext cx="210026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000" y="1524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143000" y="1143000"/>
          <a:ext cx="258603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2" name="Equation" r:id="rId6" imgW="1460160" imgH="482400" progId="Equation.DSMT4">
                  <p:embed/>
                </p:oleObj>
              </mc:Choice>
              <mc:Fallback>
                <p:oleObj name="Equation" r:id="rId6" imgW="146016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43000"/>
                        <a:ext cx="2586038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1866900" y="1866900"/>
            <a:ext cx="304800" cy="53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8600" y="2286000"/>
            <a:ext cx="2438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center of mass motion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2933700" y="1409700"/>
            <a:ext cx="304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124200" y="2286000"/>
            <a:ext cx="175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relative motion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2556" y="2831068"/>
            <a:ext cx="896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 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143000" y="2805346"/>
          <a:ext cx="1574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3" name="Equation" r:id="rId8" imgW="888840" imgH="253800" progId="Equation.DSMT4">
                  <p:embed/>
                </p:oleObj>
              </mc:Choice>
              <mc:Fallback>
                <p:oleObj name="Equation" r:id="rId8" imgW="88884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05346"/>
                        <a:ext cx="15748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819400" y="2819400"/>
            <a:ext cx="281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spherical symmetric  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04800" y="3581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62000" y="35052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express</a:t>
            </a: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828800" y="3223332"/>
          <a:ext cx="19113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4" name="Equation" r:id="rId10" imgW="1079280" imgH="482400" progId="Equation.DSMT4">
                  <p:embed/>
                </p:oleObj>
              </mc:Choice>
              <mc:Fallback>
                <p:oleObj name="Equation" r:id="rId10" imgW="107928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23332"/>
                        <a:ext cx="19113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810000" y="3528132"/>
            <a:ext cx="281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spherical coordinates</a:t>
            </a:r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457200" y="4267200"/>
          <a:ext cx="1754187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5" name="Equation" r:id="rId12" imgW="990360" imgH="634680" progId="Equation.DSMT4">
                  <p:embed/>
                </p:oleObj>
              </mc:Choice>
              <mc:Fallback>
                <p:oleObj name="Equation" r:id="rId12" imgW="990360" imgH="634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267200"/>
                        <a:ext cx="1754187" cy="112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57200" y="3962400"/>
            <a:ext cx="896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</a:p>
        </p:txBody>
      </p:sp>
      <p:sp>
        <p:nvSpPr>
          <p:cNvPr id="20" name="Right Brace 19"/>
          <p:cNvSpPr/>
          <p:nvPr/>
        </p:nvSpPr>
        <p:spPr>
          <a:xfrm>
            <a:off x="2362200" y="4191000"/>
            <a:ext cx="2286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667000" y="467483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3352800" y="4114800"/>
          <a:ext cx="5127625" cy="130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" name="Equation" r:id="rId14" imgW="2895480" imgH="736560" progId="Equation.DSMT4">
                  <p:embed/>
                </p:oleObj>
              </mc:Choice>
              <mc:Fallback>
                <p:oleObj name="Equation" r:id="rId14" imgW="2895480" imgH="7365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14800"/>
                        <a:ext cx="5127625" cy="1306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4164013" y="1143000"/>
          <a:ext cx="24955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7" name="Equation" r:id="rId16" imgW="1409400" imgH="482400" progId="Equation.DSMT4">
                  <p:embed/>
                </p:oleObj>
              </mc:Choice>
              <mc:Fallback>
                <p:oleObj name="Equation" r:id="rId16" imgW="140940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1143000"/>
                        <a:ext cx="249555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319087" y="5926138"/>
          <a:ext cx="7986713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8" name="Equation" r:id="rId18" imgW="4508280" imgH="482400" progId="Equation.DSMT4">
                  <p:embed/>
                </p:oleObj>
              </mc:Choice>
              <mc:Fallback>
                <p:oleObj name="Equation" r:id="rId18" imgW="450828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" y="5926138"/>
                        <a:ext cx="7986713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457200" y="5434644"/>
            <a:ext cx="7086600" cy="742950"/>
            <a:chOff x="457200" y="5434644"/>
            <a:chExt cx="7086600" cy="742950"/>
          </a:xfrm>
        </p:grpSpPr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457200" y="5638800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Together with</a:t>
              </a:r>
              <a:endParaRPr lang="en-US" baseline="-25000" dirty="0" smtClean="0">
                <a:latin typeface="Comic Sans MS" pitchFamily="66" charset="0"/>
              </a:endParaRPr>
            </a:p>
          </p:txBody>
        </p:sp>
        <p:graphicFrame>
          <p:nvGraphicFramePr>
            <p:cNvPr id="41994" name="Object 10"/>
            <p:cNvGraphicFramePr>
              <a:graphicFrameLocks noChangeAspect="1"/>
            </p:cNvGraphicFramePr>
            <p:nvPr/>
          </p:nvGraphicFramePr>
          <p:xfrm>
            <a:off x="2057400" y="5434644"/>
            <a:ext cx="3463925" cy="74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39" name="Equation" r:id="rId20" imgW="1955520" imgH="419040" progId="Equation.DSMT4">
                    <p:embed/>
                  </p:oleObj>
                </mc:Choice>
                <mc:Fallback>
                  <p:oleObj name="Equation" r:id="rId20" imgW="1955520" imgH="41904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5434644"/>
                          <a:ext cx="3463925" cy="742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5638800" y="5604296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calculated from</a:t>
              </a:r>
              <a:endParaRPr lang="en-US" baseline="-25000" dirty="0" smtClean="0">
                <a:latin typeface="Comic Sans MS" pitchFamily="66" charset="0"/>
              </a:endParaRPr>
            </a:p>
          </p:txBody>
        </p:sp>
      </p:grp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8534400" y="624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7" grpId="0" animBg="1"/>
      <p:bldP spid="8" grpId="0"/>
      <p:bldP spid="9" grpId="0" animBg="1"/>
      <p:bldP spid="10" grpId="0"/>
      <p:bldP spid="11" grpId="0"/>
      <p:bldP spid="13" grpId="0"/>
      <p:bldP spid="14" grpId="0" animBg="1"/>
      <p:bldP spid="15" grpId="0"/>
      <p:bldP spid="17" grpId="0"/>
      <p:bldP spid="19" grpId="0"/>
      <p:bldP spid="20" grpId="0" animBg="1"/>
      <p:bldP spid="21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90600" y="3446252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80975" y="304800"/>
          <a:ext cx="53975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2" name="Equation" r:id="rId4" imgW="3047760" imgH="419040" progId="Equation.DSMT4">
                  <p:embed/>
                </p:oleObj>
              </mc:Choice>
              <mc:Fallback>
                <p:oleObj name="Equation" r:id="rId4" imgW="30477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304800"/>
                        <a:ext cx="539750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Brace 2"/>
          <p:cNvSpPr/>
          <p:nvPr/>
        </p:nvSpPr>
        <p:spPr>
          <a:xfrm rot="5400000">
            <a:off x="4572000" y="381000"/>
            <a:ext cx="304800" cy="1676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191000" y="1371600"/>
            <a:ext cx="304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vibrational contribution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2095500" y="-114300"/>
            <a:ext cx="304800" cy="2667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762000" y="1371600"/>
            <a:ext cx="304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rotational contribution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28600" y="19050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Total Hamiltonian:</a:t>
            </a:r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33338" y="2590800"/>
          <a:ext cx="80518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3" name="Equation" r:id="rId6" imgW="4546440" imgH="469800" progId="Equation.DSMT4">
                  <p:embed/>
                </p:oleObj>
              </mc:Choice>
              <mc:Fallback>
                <p:oleObj name="Equation" r:id="rId6" imgW="454644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2590800"/>
                        <a:ext cx="80518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4267200"/>
            <a:ext cx="32670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81350" y="4114800"/>
            <a:ext cx="29146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72200" y="4114800"/>
            <a:ext cx="29908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371600" y="3446252"/>
          <a:ext cx="6969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4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46252"/>
                        <a:ext cx="69691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5400000" flipH="1" flipV="1">
            <a:off x="762000" y="3124200"/>
            <a:ext cx="533400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1295400" y="3048000"/>
            <a:ext cx="5334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1905000" y="3124200"/>
            <a:ext cx="4572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0" y="3429000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4292600" y="3586163"/>
          <a:ext cx="4937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5" name="Equation" r:id="rId13" imgW="279360" imgH="215640" progId="Equation.DSMT4">
                  <p:embed/>
                </p:oleObj>
              </mc:Choice>
              <mc:Fallback>
                <p:oleObj name="Equation" r:id="rId13" imgW="2793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3586163"/>
                        <a:ext cx="493713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16200000" flipV="1">
            <a:off x="3733800" y="3124200"/>
            <a:ext cx="3048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5143500" y="3238500"/>
            <a:ext cx="5334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781800" y="3429001"/>
            <a:ext cx="1447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6"/>
          <p:cNvGraphicFramePr>
            <a:graphicFrameLocks noChangeAspect="1"/>
          </p:cNvGraphicFramePr>
          <p:nvPr/>
        </p:nvGraphicFramePr>
        <p:xfrm>
          <a:off x="7264400" y="3586164"/>
          <a:ext cx="4937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6" name="Equation" r:id="rId15" imgW="279360" imgH="215640" progId="Equation.DSMT4">
                  <p:embed/>
                </p:oleObj>
              </mc:Choice>
              <mc:Fallback>
                <p:oleObj name="Equation" r:id="rId15" imgW="27936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4400" y="3586164"/>
                        <a:ext cx="493713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 flipH="1" flipV="1">
            <a:off x="6896100" y="3238501"/>
            <a:ext cx="304801" cy="76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7696200" y="3200400"/>
            <a:ext cx="5334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7924800" y="3200400"/>
          <a:ext cx="596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Equation" r:id="rId16" imgW="596880" imgH="228600" progId="Equation.DSMT4">
                  <p:embed/>
                </p:oleObj>
              </mc:Choice>
              <mc:Fallback>
                <p:oleObj name="Equation" r:id="rId16" imgW="5968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3200400"/>
                        <a:ext cx="596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4" grpId="0"/>
      <p:bldP spid="5" grpId="0" animBg="1"/>
      <p:bldP spid="6" grpId="0"/>
      <p:bldP spid="9" grpId="0"/>
      <p:bldP spid="24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211" y="1752600"/>
            <a:ext cx="671183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52400" y="228600"/>
            <a:ext cx="883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activation of all degrees of freedom requires remarkable high temperatures</a:t>
            </a: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304800" y="74474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52400" y="990600"/>
            <a:ext cx="518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Large quantum effects whenever level spacing </a:t>
            </a:r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5181600" y="990600"/>
          <a:ext cx="12366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5" imgW="698400" imgH="215640" progId="Equation.DSMT4">
                  <p:embed/>
                </p:oleObj>
              </mc:Choice>
              <mc:Fallback>
                <p:oleObj name="Equation" r:id="rId5" imgW="69840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990600"/>
                        <a:ext cx="12366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553200" y="9906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u="sng" dirty="0" smtClean="0">
                <a:latin typeface="Comic Sans MS" pitchFamily="66" charset="0"/>
              </a:rPr>
              <a:t>not</a:t>
            </a:r>
            <a:r>
              <a:rPr lang="en-US" dirty="0" smtClean="0">
                <a:latin typeface="Comic Sans MS" pitchFamily="66" charset="0"/>
              </a:rPr>
              <a:t> fulfilled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5638800" y="32766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705600" y="2743200"/>
            <a:ext cx="220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vibrations are frozen out when</a:t>
            </a:r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6781800" y="3429000"/>
          <a:ext cx="12366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7" imgW="698400" imgH="215640" progId="Equation.DSMT4">
                  <p:embed/>
                </p:oleObj>
              </mc:Choice>
              <mc:Fallback>
                <p:oleObj name="Equation" r:id="rId7" imgW="69840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429000"/>
                        <a:ext cx="12366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/>
      <p:bldP spid="30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9746</TotalTime>
  <Words>378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390</cp:revision>
  <dcterms:created xsi:type="dcterms:W3CDTF">2010-08-30T23:12:30Z</dcterms:created>
  <dcterms:modified xsi:type="dcterms:W3CDTF">2011-11-29T17:30:46Z</dcterms:modified>
</cp:coreProperties>
</file>