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1" r:id="rId4"/>
    <p:sldId id="262" r:id="rId5"/>
    <p:sldId id="264" r:id="rId6"/>
    <p:sldId id="265" r:id="rId7"/>
    <p:sldId id="266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A3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2" autoAdjust="0"/>
    <p:restoredTop sz="94346" autoAdjust="0"/>
  </p:normalViewPr>
  <p:slideViewPr>
    <p:cSldViewPr>
      <p:cViewPr varScale="1">
        <p:scale>
          <a:sx n="84" d="100"/>
          <a:sy n="84" d="100"/>
        </p:scale>
        <p:origin x="-1397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image" Target="../media/image25.wmf"/><Relationship Id="rId7" Type="http://schemas.openxmlformats.org/officeDocument/2006/relationships/image" Target="../media/image2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3.wmf"/><Relationship Id="rId5" Type="http://schemas.openxmlformats.org/officeDocument/2006/relationships/image" Target="../media/image27.wmf"/><Relationship Id="rId10" Type="http://schemas.openxmlformats.org/officeDocument/2006/relationships/image" Target="../media/image32.wmf"/><Relationship Id="rId4" Type="http://schemas.openxmlformats.org/officeDocument/2006/relationships/image" Target="../media/image26.wmf"/><Relationship Id="rId9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8D2E4-6729-4C31-969A-30DA402E2B8A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80AAA2-84F9-4CC4-9C51-E6697EB33F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53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80AAA2-84F9-4CC4-9C51-E6697EB33F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D1B-7DD7-4C39-9435-B90CFAE36F39}" type="datetimeFigureOut">
              <a:rPr lang="en-US" smtClean="0"/>
              <a:pPr/>
              <a:t>11/29/2011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14379-280F-4E4B-A9FB-D8A7773E33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18" Type="http://schemas.openxmlformats.org/officeDocument/2006/relationships/oleObject" Target="../embeddings/oleObject9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1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5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23" Type="http://schemas.openxmlformats.org/officeDocument/2006/relationships/image" Target="../media/image12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10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image" Target="../media/image22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wmf"/><Relationship Id="rId12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8.bin"/><Relationship Id="rId11" Type="http://schemas.openxmlformats.org/officeDocument/2006/relationships/image" Target="../media/image21.wmf"/><Relationship Id="rId5" Type="http://schemas.openxmlformats.org/officeDocument/2006/relationships/image" Target="../media/image18.wmf"/><Relationship Id="rId10" Type="http://schemas.openxmlformats.org/officeDocument/2006/relationships/oleObject" Target="../embeddings/oleObject20.bin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7.wmf"/><Relationship Id="rId18" Type="http://schemas.openxmlformats.org/officeDocument/2006/relationships/oleObject" Target="../embeddings/oleObject29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31.wmf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9.wmf"/><Relationship Id="rId25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6.wmf"/><Relationship Id="rId24" Type="http://schemas.openxmlformats.org/officeDocument/2006/relationships/oleObject" Target="../embeddings/oleObject32.bin"/><Relationship Id="rId5" Type="http://schemas.openxmlformats.org/officeDocument/2006/relationships/image" Target="../media/image23.wmf"/><Relationship Id="rId15" Type="http://schemas.openxmlformats.org/officeDocument/2006/relationships/image" Target="../media/image28.wmf"/><Relationship Id="rId23" Type="http://schemas.openxmlformats.org/officeDocument/2006/relationships/image" Target="../media/image32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30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8.wmf"/><Relationship Id="rId18" Type="http://schemas.openxmlformats.org/officeDocument/2006/relationships/oleObject" Target="../embeddings/oleObject40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42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37.bin"/><Relationship Id="rId1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9.bin"/><Relationship Id="rId20" Type="http://schemas.openxmlformats.org/officeDocument/2006/relationships/oleObject" Target="../embeddings/oleObject41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5" Type="http://schemas.openxmlformats.org/officeDocument/2006/relationships/image" Target="../media/image39.wmf"/><Relationship Id="rId10" Type="http://schemas.openxmlformats.org/officeDocument/2006/relationships/oleObject" Target="../embeddings/oleObject36.bin"/><Relationship Id="rId19" Type="http://schemas.openxmlformats.org/officeDocument/2006/relationships/image" Target="../media/image41.wmf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oleObject" Target="../embeddings/oleObject4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4.wmf"/><Relationship Id="rId12" Type="http://schemas.openxmlformats.org/officeDocument/2006/relationships/image" Target="../media/image45.wmf"/><Relationship Id="rId17" Type="http://schemas.openxmlformats.org/officeDocument/2006/relationships/image" Target="../media/image4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7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11" Type="http://schemas.openxmlformats.org/officeDocument/2006/relationships/oleObject" Target="../embeddings/oleObject44.bin"/><Relationship Id="rId5" Type="http://schemas.openxmlformats.org/officeDocument/2006/relationships/image" Target="../media/image43.wmf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50.png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9.png"/><Relationship Id="rId14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The </a:t>
            </a:r>
            <a:r>
              <a:rPr lang="en-US" sz="3200" b="1" dirty="0" err="1" smtClean="0">
                <a:solidFill>
                  <a:schemeClr val="bg1"/>
                </a:solidFill>
                <a:latin typeface="Comic Sans MS" pitchFamily="66" charset="0"/>
              </a:rPr>
              <a:t>equipartition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 theorem: 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a </a:t>
            </a:r>
            <a:r>
              <a:rPr lang="en-US" sz="3200" b="1" u="sng" dirty="0" smtClean="0">
                <a:solidFill>
                  <a:schemeClr val="bg1"/>
                </a:solidFill>
                <a:latin typeface="Comic Sans MS" pitchFamily="66" charset="0"/>
              </a:rPr>
              <a:t>classical</a:t>
            </a:r>
            <a:r>
              <a:rPr lang="en-US" sz="3200" b="1" dirty="0" smtClean="0">
                <a:solidFill>
                  <a:schemeClr val="bg1"/>
                </a:solidFill>
                <a:latin typeface="Comic Sans MS" pitchFamily="66" charset="0"/>
              </a:rPr>
              <a:t> but sometimes useful result   </a:t>
            </a:r>
          </a:p>
          <a:p>
            <a:pPr algn="ctr">
              <a:defRPr/>
            </a:pP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1434483" y="4622322"/>
            <a:ext cx="5976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Comic Sans MS" pitchFamily="66" charset="0"/>
              </a:rPr>
              <a:t>Photons* and Planck’s black body radiation law</a:t>
            </a:r>
            <a:endParaRPr lang="en-US" sz="2000" b="1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2" name="Text Box 8"/>
          <p:cNvSpPr txBox="1">
            <a:spLocks noChangeArrowheads="1"/>
          </p:cNvSpPr>
          <p:nvPr/>
        </p:nvSpPr>
        <p:spPr bwMode="auto">
          <a:xfrm>
            <a:off x="5638800" y="25146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c</a:t>
            </a:r>
            <a:r>
              <a:rPr lang="en-US" baseline="-25000" dirty="0" err="1" smtClean="0">
                <a:latin typeface="Comic Sans MS" pitchFamily="66" charset="0"/>
              </a:rPr>
              <a:t>V</a:t>
            </a:r>
            <a:r>
              <a:rPr lang="en-US" dirty="0" smtClean="0">
                <a:latin typeface="Comic Sans MS" pitchFamily="66" charset="0"/>
              </a:rPr>
              <a:t>-&gt; 3R </a:t>
            </a:r>
            <a:r>
              <a:rPr lang="en-US" dirty="0" err="1" smtClean="0">
                <a:latin typeface="Comic Sans MS" pitchFamily="66" charset="0"/>
              </a:rPr>
              <a:t>Dulong</a:t>
            </a:r>
            <a:r>
              <a:rPr lang="en-US" dirty="0" smtClean="0">
                <a:latin typeface="Comic Sans MS" pitchFamily="66" charset="0"/>
              </a:rPr>
              <a:t>-Petit limit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3" name="Text Box 9"/>
          <p:cNvSpPr txBox="1">
            <a:spLocks noChangeArrowheads="1"/>
          </p:cNvSpPr>
          <p:nvPr/>
        </p:nvSpPr>
        <p:spPr bwMode="auto">
          <a:xfrm>
            <a:off x="76200" y="2590800"/>
            <a:ext cx="2893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Example for usefulness: 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5" name="Picture 10" descr="specific_hea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2514600"/>
            <a:ext cx="28194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0" y="1081088"/>
            <a:ext cx="935063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Goal: understanding why in the classical limit the average energy associated with any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       momentum or position variable appearing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quadratically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in one term of the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       Hamiltonian</a:t>
            </a:r>
            <a:r>
              <a:rPr lang="en-US" dirty="0" smtClean="0">
                <a:solidFill>
                  <a:srgbClr val="0DA311"/>
                </a:solidFill>
                <a:latin typeface="Comic Sans MS" pitchFamily="66" charset="0"/>
              </a:rPr>
              <a:t>*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is  ½ 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endParaRPr lang="en-US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0" y="1905000"/>
            <a:ext cx="9257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There is a more general form of the </a:t>
            </a:r>
            <a:r>
              <a:rPr lang="en-US" sz="1400" dirty="0" err="1" smtClean="0">
                <a:solidFill>
                  <a:srgbClr val="00B050"/>
                </a:solidFill>
                <a:latin typeface="Comic Sans MS" pitchFamily="66" charset="0"/>
              </a:rPr>
              <a:t>equipartition</a:t>
            </a:r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 theorem which we don’t consider due to the limitations of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the classical approximation in first place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rot="10800000">
            <a:off x="3403122" y="2739900"/>
            <a:ext cx="2133600" cy="0"/>
          </a:xfrm>
          <a:prstGeom prst="line">
            <a:avLst/>
          </a:prstGeom>
          <a:ln w="19050"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6200" y="5181600"/>
            <a:ext cx="73228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start from a system with dynamics determined by Hamiltonian: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2609849" y="5486400"/>
          <a:ext cx="4248151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5" imgW="2400120" imgH="393480" progId="Equation.DSMT4">
                  <p:embed/>
                </p:oleObj>
              </mc:Choice>
              <mc:Fallback>
                <p:oleObj name="Equation" r:id="rId5" imgW="240012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9849" y="5486400"/>
                        <a:ext cx="4248151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152400" y="60960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where u is one of the general coordinates q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p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· · · , q</a:t>
            </a:r>
            <a:r>
              <a:rPr lang="en-US" baseline="-25000" dirty="0" smtClean="0">
                <a:latin typeface="Comic Sans MS" pitchFamily="66" charset="0"/>
              </a:rPr>
              <a:t>3N</a:t>
            </a:r>
            <a:r>
              <a:rPr lang="en-US" dirty="0" smtClean="0">
                <a:latin typeface="Comic Sans MS" pitchFamily="66" charset="0"/>
              </a:rPr>
              <a:t> , p</a:t>
            </a:r>
            <a:r>
              <a:rPr lang="en-US" baseline="-25000" dirty="0" smtClean="0">
                <a:latin typeface="Comic Sans MS" pitchFamily="66" charset="0"/>
              </a:rPr>
              <a:t>3N</a:t>
            </a:r>
            <a:r>
              <a:rPr lang="en-US" dirty="0" smtClean="0">
                <a:latin typeface="Comic Sans MS" pitchFamily="66" charset="0"/>
              </a:rPr>
              <a:t> , and H’ and K are independent of u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1"/>
      <p:bldP spid="42" grpId="0"/>
      <p:bldP spid="43" grpId="0"/>
      <p:bldP spid="48" grpId="0"/>
      <p:bldP spid="49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utoShape 14"/>
          <p:cNvSpPr>
            <a:spLocks noChangeArrowheads="1"/>
          </p:cNvSpPr>
          <p:nvPr/>
        </p:nvSpPr>
        <p:spPr bwMode="auto">
          <a:xfrm>
            <a:off x="3352800" y="5334000"/>
            <a:ext cx="2895600" cy="1219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990600" y="228600"/>
            <a:ext cx="7162800" cy="7286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omic Sans MS" pitchFamily="66" charset="0"/>
            </a:endParaRPr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1066800" y="457200"/>
            <a:ext cx="22461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Next we show for :</a:t>
            </a:r>
            <a:endParaRPr lang="en-US" baseline="-25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graphicFrame>
        <p:nvGraphicFramePr>
          <p:cNvPr id="2096" name="Object 48"/>
          <p:cNvGraphicFramePr>
            <a:graphicFrameLocks noChangeAspect="1"/>
          </p:cNvGraphicFramePr>
          <p:nvPr/>
        </p:nvGraphicFramePr>
        <p:xfrm>
          <a:off x="5943600" y="228600"/>
          <a:ext cx="16414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3" name="Equation" r:id="rId4" imgW="927000" imgH="393480" progId="Equation.DSMT4">
                  <p:embed/>
                </p:oleObj>
              </mc:Choice>
              <mc:Fallback>
                <p:oleObj name="Equation" r:id="rId4" imgW="927000" imgH="39348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28600"/>
                        <a:ext cx="1641475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152400" y="1143000"/>
            <a:ext cx="522771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thermal average is evaluated according to: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097" name="Object 49"/>
          <p:cNvGraphicFramePr>
            <a:graphicFrameLocks noChangeAspect="1"/>
          </p:cNvGraphicFramePr>
          <p:nvPr/>
        </p:nvGraphicFramePr>
        <p:xfrm>
          <a:off x="304800" y="1524000"/>
          <a:ext cx="4922838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4" name="Equation" r:id="rId6" imgW="2781000" imgH="558720" progId="Equation.DSMT4">
                  <p:embed/>
                </p:oleObj>
              </mc:Choice>
              <mc:Fallback>
                <p:oleObj name="Equation" r:id="rId6" imgW="2781000" imgH="55872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4922838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2" name="Object 54"/>
          <p:cNvGraphicFramePr>
            <a:graphicFrameLocks noChangeAspect="1"/>
          </p:cNvGraphicFramePr>
          <p:nvPr/>
        </p:nvGraphicFramePr>
        <p:xfrm>
          <a:off x="1112838" y="3740150"/>
          <a:ext cx="1033462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5" name="Equation" r:id="rId8" imgW="583920" imgH="253800" progId="Equation.DSMT4">
                  <p:embed/>
                </p:oleObj>
              </mc:Choice>
              <mc:Fallback>
                <p:oleObj name="Equation" r:id="rId8" imgW="583920" imgH="25380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2838" y="3740150"/>
                        <a:ext cx="1033462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228600" y="3810000"/>
            <a:ext cx="6495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51" name="AutoShape 7"/>
          <p:cNvSpPr>
            <a:spLocks noChangeArrowheads="1"/>
          </p:cNvSpPr>
          <p:nvPr/>
        </p:nvSpPr>
        <p:spPr bwMode="auto">
          <a:xfrm>
            <a:off x="2895600" y="385286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03" name="Object 55"/>
          <p:cNvGraphicFramePr>
            <a:graphicFrameLocks noChangeAspect="1"/>
          </p:cNvGraphicFramePr>
          <p:nvPr/>
        </p:nvGraphicFramePr>
        <p:xfrm>
          <a:off x="3798888" y="3724275"/>
          <a:ext cx="1306512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6" name="Equation" r:id="rId10" imgW="736560" imgH="253800" progId="Equation.DSMT4">
                  <p:embed/>
                </p:oleObj>
              </mc:Choice>
              <mc:Fallback>
                <p:oleObj name="Equation" r:id="rId10" imgW="736560" imgH="25380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8888" y="3724275"/>
                        <a:ext cx="1306512" cy="452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AutoShape 7"/>
          <p:cNvSpPr>
            <a:spLocks noChangeArrowheads="1"/>
          </p:cNvSpPr>
          <p:nvPr/>
        </p:nvSpPr>
        <p:spPr bwMode="auto">
          <a:xfrm>
            <a:off x="304800" y="4572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12" name="Object 64"/>
          <p:cNvGraphicFramePr>
            <a:graphicFrameLocks noChangeAspect="1"/>
          </p:cNvGraphicFramePr>
          <p:nvPr/>
        </p:nvGraphicFramePr>
        <p:xfrm>
          <a:off x="3295650" y="292100"/>
          <a:ext cx="150495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7" name="Equation" r:id="rId12" imgW="850680" imgH="393480" progId="Equation.DSMT4">
                  <p:embed/>
                </p:oleObj>
              </mc:Choice>
              <mc:Fallback>
                <p:oleObj name="Equation" r:id="rId12" imgW="850680" imgH="39348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5650" y="292100"/>
                        <a:ext cx="150495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AutoShape 7"/>
          <p:cNvSpPr>
            <a:spLocks noChangeArrowheads="1"/>
          </p:cNvSpPr>
          <p:nvPr/>
        </p:nvSpPr>
        <p:spPr bwMode="auto">
          <a:xfrm>
            <a:off x="5181600" y="533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>
              <a:ln w="18415" cmpd="sng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2113" name="Object 65"/>
          <p:cNvGraphicFramePr>
            <a:graphicFrameLocks noChangeAspect="1"/>
          </p:cNvGraphicFramePr>
          <p:nvPr/>
        </p:nvGraphicFramePr>
        <p:xfrm>
          <a:off x="5334000" y="1505314"/>
          <a:ext cx="337185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8" name="Equation" r:id="rId14" imgW="1904760" imgH="558720" progId="Equation.DSMT4">
                  <p:embed/>
                </p:oleObj>
              </mc:Choice>
              <mc:Fallback>
                <p:oleObj name="Equation" r:id="rId14" imgW="1904760" imgH="55872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505314"/>
                        <a:ext cx="3371850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4" name="Object 66"/>
          <p:cNvGraphicFramePr>
            <a:graphicFrameLocks noChangeAspect="1"/>
          </p:cNvGraphicFramePr>
          <p:nvPr/>
        </p:nvGraphicFramePr>
        <p:xfrm>
          <a:off x="1143000" y="2667000"/>
          <a:ext cx="19558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9" name="Equation" r:id="rId16" imgW="1104840" imgH="558720" progId="Equation.DSMT4">
                  <p:embed/>
                </p:oleObj>
              </mc:Choice>
              <mc:Fallback>
                <p:oleObj name="Equation" r:id="rId16" imgW="1104840" imgH="55872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667000"/>
                        <a:ext cx="1955800" cy="99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5" name="Object 67"/>
          <p:cNvGraphicFramePr>
            <a:graphicFrameLocks noChangeAspect="1"/>
          </p:cNvGraphicFramePr>
          <p:nvPr/>
        </p:nvGraphicFramePr>
        <p:xfrm>
          <a:off x="3171825" y="2781300"/>
          <a:ext cx="2473325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18" imgW="1396800" imgH="419040" progId="Equation.DSMT4">
                  <p:embed/>
                </p:oleObj>
              </mc:Choice>
              <mc:Fallback>
                <p:oleObj name="Equation" r:id="rId18" imgW="1396800" imgH="41904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2781300"/>
                        <a:ext cx="2473325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6" name="Object 68"/>
          <p:cNvGraphicFramePr>
            <a:graphicFrameLocks noChangeAspect="1"/>
          </p:cNvGraphicFramePr>
          <p:nvPr/>
        </p:nvGraphicFramePr>
        <p:xfrm>
          <a:off x="762000" y="4267200"/>
          <a:ext cx="375285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20" imgW="2120760" imgH="482400" progId="Equation.DSMT4">
                  <p:embed/>
                </p:oleObj>
              </mc:Choice>
              <mc:Fallback>
                <p:oleObj name="Equation" r:id="rId20" imgW="2120760" imgH="48240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67200"/>
                        <a:ext cx="3752850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17" name="Object 69"/>
          <p:cNvGraphicFramePr>
            <a:graphicFrameLocks noChangeAspect="1"/>
          </p:cNvGraphicFramePr>
          <p:nvPr/>
        </p:nvGraphicFramePr>
        <p:xfrm>
          <a:off x="4524375" y="4267200"/>
          <a:ext cx="3551238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22" imgW="2006280" imgH="482400" progId="Equation.DSMT4">
                  <p:embed/>
                </p:oleObj>
              </mc:Choice>
              <mc:Fallback>
                <p:oleObj name="Equation" r:id="rId22" imgW="2006280" imgH="4824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267200"/>
                        <a:ext cx="3551238" cy="857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AutoShape 7"/>
          <p:cNvSpPr>
            <a:spLocks noChangeArrowheads="1"/>
          </p:cNvSpPr>
          <p:nvPr/>
        </p:nvSpPr>
        <p:spPr bwMode="auto">
          <a:xfrm>
            <a:off x="2743200" y="5867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118" name="Object 70"/>
          <p:cNvGraphicFramePr>
            <a:graphicFrameLocks noChangeAspect="1"/>
          </p:cNvGraphicFramePr>
          <p:nvPr/>
        </p:nvGraphicFramePr>
        <p:xfrm>
          <a:off x="3727450" y="5562600"/>
          <a:ext cx="2292350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24" imgW="1295280" imgH="419040" progId="Equation.DSMT4">
                  <p:embed/>
                </p:oleObj>
              </mc:Choice>
              <mc:Fallback>
                <p:oleObj name="Equation" r:id="rId24" imgW="1295280" imgH="41904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7450" y="5562600"/>
                        <a:ext cx="2292350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6" grpId="0" animBg="1"/>
      <p:bldP spid="33" grpId="0"/>
      <p:bldP spid="36" grpId="0"/>
      <p:bldP spid="49" grpId="0"/>
      <p:bldP spid="51" grpId="0" animBg="1"/>
      <p:bldP spid="54" grpId="0" animBg="1"/>
      <p:bldP spid="45" grpId="0" animBg="1"/>
      <p:bldP spid="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0" y="228600"/>
            <a:ext cx="9400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apply </a:t>
            </a:r>
            <a:r>
              <a:rPr lang="en-US" dirty="0" err="1" smtClean="0">
                <a:latin typeface="Comic Sans MS" pitchFamily="66" charset="0"/>
              </a:rPr>
              <a:t>equipartition</a:t>
            </a:r>
            <a:r>
              <a:rPr lang="en-US" dirty="0" smtClean="0">
                <a:latin typeface="Comic Sans MS" pitchFamily="66" charset="0"/>
              </a:rPr>
              <a:t> theorem to the Hamiltonian describing the lattice vibrations </a:t>
            </a:r>
          </a:p>
          <a:p>
            <a:r>
              <a:rPr lang="en-US" dirty="0" smtClean="0">
                <a:latin typeface="Comic Sans MS" pitchFamily="66" charset="0"/>
              </a:rPr>
              <a:t>of a solid in harmonic approximation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581400" y="838200"/>
          <a:ext cx="2473325" cy="788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0" name="Equation" r:id="rId4" imgW="1396800" imgH="444240" progId="Equation.DSMT4">
                  <p:embed/>
                </p:oleObj>
              </mc:Choice>
              <mc:Fallback>
                <p:oleObj name="Equation" r:id="rId4" imgW="1396800" imgH="44424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838200"/>
                        <a:ext cx="2473325" cy="788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 rot="5400000" flipH="1" flipV="1">
            <a:off x="4496594" y="17518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>
            <a:off x="914400" y="20574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838200" y="1828800"/>
            <a:ext cx="39260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3N momentum variables appearing </a:t>
            </a:r>
            <a:r>
              <a:rPr lang="en-US" sz="1200" dirty="0" err="1" smtClean="0">
                <a:solidFill>
                  <a:srgbClr val="00B050"/>
                </a:solidFill>
                <a:latin typeface="Comic Sans MS" pitchFamily="66" charset="0"/>
              </a:rPr>
              <a:t>quadratically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 in H</a:t>
            </a:r>
            <a:endParaRPr lang="en-US" sz="12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5433850" y="17518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5715000" y="1791265"/>
            <a:ext cx="24721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3N position variables appearing </a:t>
            </a:r>
          </a:p>
          <a:p>
            <a:r>
              <a:rPr lang="en-US" sz="1200" dirty="0" err="1" smtClean="0">
                <a:solidFill>
                  <a:srgbClr val="00B050"/>
                </a:solidFill>
                <a:latin typeface="Comic Sans MS" pitchFamily="66" charset="0"/>
              </a:rPr>
              <a:t>quadratically</a:t>
            </a:r>
            <a:r>
              <a:rPr lang="en-US" sz="1200" dirty="0" smtClean="0">
                <a:solidFill>
                  <a:srgbClr val="00B050"/>
                </a:solidFill>
                <a:latin typeface="Comic Sans MS" pitchFamily="66" charset="0"/>
              </a:rPr>
              <a:t> in H</a:t>
            </a:r>
            <a:endParaRPr lang="en-US" sz="12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rot="10800000" flipH="1">
            <a:off x="5740878" y="2056602"/>
            <a:ext cx="24721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381000" y="253041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0" name="Text Box 9"/>
          <p:cNvSpPr txBox="1">
            <a:spLocks noChangeArrowheads="1"/>
          </p:cNvSpPr>
          <p:nvPr/>
        </p:nvSpPr>
        <p:spPr bwMode="auto">
          <a:xfrm>
            <a:off x="838201" y="2438400"/>
            <a:ext cx="518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6N degrees of freedom each contributing with 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6191" name="Object 47"/>
          <p:cNvGraphicFramePr>
            <a:graphicFrameLocks noChangeAspect="1"/>
          </p:cNvGraphicFramePr>
          <p:nvPr/>
        </p:nvGraphicFramePr>
        <p:xfrm>
          <a:off x="6019800" y="2286000"/>
          <a:ext cx="6969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1" name="Equation" r:id="rId6" imgW="393480" imgH="393480" progId="Equation.DSMT4">
                  <p:embed/>
                </p:oleObj>
              </mc:Choice>
              <mc:Fallback>
                <p:oleObj name="Equation" r:id="rId6" imgW="393480" imgH="39348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2286000"/>
                        <a:ext cx="696913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381000" y="338028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838201" y="3288268"/>
            <a:ext cx="518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model independent classical limit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1066800" y="5181600"/>
            <a:ext cx="304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>
                <a:latin typeface="Comic Sans MS" pitchFamily="66" charset="0"/>
              </a:rPr>
              <a:t>Dulong</a:t>
            </a:r>
            <a:r>
              <a:rPr lang="en-US" dirty="0" smtClean="0">
                <a:latin typeface="Comic Sans MS" pitchFamily="66" charset="0"/>
              </a:rPr>
              <a:t>-Petit limit</a:t>
            </a:r>
            <a:endParaRPr lang="en-US" dirty="0">
              <a:latin typeface="Comic Sans MS" pitchFamily="66" charset="0"/>
            </a:endParaRPr>
          </a:p>
        </p:txBody>
      </p:sp>
      <p:graphicFrame>
        <p:nvGraphicFramePr>
          <p:cNvPr id="6192" name="Object 48"/>
          <p:cNvGraphicFramePr>
            <a:graphicFrameLocks noChangeAspect="1"/>
          </p:cNvGraphicFramePr>
          <p:nvPr/>
        </p:nvGraphicFramePr>
        <p:xfrm>
          <a:off x="914400" y="3657600"/>
          <a:ext cx="535146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2" name="Equation" r:id="rId8" imgW="3022560" imgH="393480" progId="Equation.DSMT4">
                  <p:embed/>
                </p:oleObj>
              </mc:Choice>
              <mc:Fallback>
                <p:oleObj name="Equation" r:id="rId8" imgW="3022560" imgH="39348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5351463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457200" y="48006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6193" name="Object 49"/>
          <p:cNvGraphicFramePr>
            <a:graphicFrameLocks noChangeAspect="1"/>
          </p:cNvGraphicFramePr>
          <p:nvPr/>
        </p:nvGraphicFramePr>
        <p:xfrm>
          <a:off x="990600" y="4495800"/>
          <a:ext cx="21590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3" name="Equation" r:id="rId10" imgW="1218960" imgH="444240" progId="Equation.DSMT4">
                  <p:embed/>
                </p:oleObj>
              </mc:Choice>
              <mc:Fallback>
                <p:oleObj name="Equation" r:id="rId10" imgW="1218960" imgH="44424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495800"/>
                        <a:ext cx="2159000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6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33" grpId="0"/>
      <p:bldP spid="37" grpId="0" animBg="1"/>
      <p:bldP spid="40" grpId="0"/>
      <p:bldP spid="44" grpId="0" animBg="1"/>
      <p:bldP spid="45" grpId="0"/>
      <p:bldP spid="48" grpId="0"/>
      <p:bldP spid="4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228600" y="228600"/>
            <a:ext cx="89482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Equipartition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theorem (classical approximation) is only valid when the typical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thermal energy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 pitchFamily="66" charset="0"/>
              </a:rPr>
              <a:t>B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 greatly exceeds the spacing between quantum energy levels:</a:t>
            </a:r>
            <a:endParaRPr lang="en-US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28600" y="2438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85800" y="10668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Heat capacity of diatomic gases: </a:t>
            </a:r>
          </a:p>
          <a:p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an example for application and limitation of the </a:t>
            </a:r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equipartition</a:t>
            </a:r>
            <a:r>
              <a:rPr lang="en-US" dirty="0" smtClean="0">
                <a:solidFill>
                  <a:srgbClr val="0070C0"/>
                </a:solidFill>
                <a:latin typeface="Comic Sans MS" pitchFamily="66" charset="0"/>
              </a:rPr>
              <a:t> theorem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228600" y="1752600"/>
            <a:ext cx="830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consider N non-interacting H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molecules in harmonic approximation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2133600" y="2133600"/>
            <a:ext cx="1600200" cy="0"/>
          </a:xfrm>
          <a:prstGeom prst="line">
            <a:avLst/>
          </a:prstGeom>
          <a:ln w="28575"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600974" y="2355008"/>
            <a:ext cx="28280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N- molecule Hamiltonian</a:t>
            </a:r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3352800" y="2216992"/>
          <a:ext cx="1212850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4" name="Equation" r:id="rId4" imgW="685800" imgH="431640" progId="Equation.DSMT4">
                  <p:embed/>
                </p:oleObj>
              </mc:Choice>
              <mc:Fallback>
                <p:oleObj name="Equation" r:id="rId4" imgW="685800" imgH="431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16992"/>
                        <a:ext cx="1212850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33400" y="2895600"/>
            <a:ext cx="4343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Single molecule Hamiltonian H</a:t>
            </a:r>
            <a:r>
              <a:rPr lang="en-US" baseline="-25000" dirty="0" smtClean="0"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 reads</a:t>
            </a:r>
          </a:p>
        </p:txBody>
      </p:sp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609600" y="3429000"/>
          <a:ext cx="3260726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5" name="Equation" r:id="rId6" imgW="1841400" imgH="495000" progId="Equation.DSMT4">
                  <p:embed/>
                </p:oleObj>
              </mc:Choice>
              <mc:Fallback>
                <p:oleObj name="Equation" r:id="rId6" imgW="1841400" imgH="4950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429000"/>
                        <a:ext cx="3260726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 26"/>
          <p:cNvSpPr/>
          <p:nvPr/>
        </p:nvSpPr>
        <p:spPr>
          <a:xfrm>
            <a:off x="3962400" y="3657600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</a:p>
        </p:txBody>
      </p:sp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4572000" y="3657600"/>
          <a:ext cx="139541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6" name="Equation" r:id="rId8" imgW="787320" imgH="215640" progId="Equation.DSMT4">
                  <p:embed/>
                </p:oleObj>
              </mc:Choice>
              <mc:Fallback>
                <p:oleObj name="Equation" r:id="rId8" imgW="787320" imgH="2156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657600"/>
                        <a:ext cx="139541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6172200" y="3657600"/>
            <a:ext cx="2424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for, e.g., H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 molecule</a:t>
            </a:r>
          </a:p>
        </p:txBody>
      </p: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381000" y="434340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Here already we can see that in the harmonic approximation we will have 7 </a:t>
            </a:r>
          </a:p>
          <a:p>
            <a:r>
              <a:rPr lang="en-US" dirty="0" smtClean="0">
                <a:latin typeface="Comic Sans MS" pitchFamily="66" charset="0"/>
              </a:rPr>
              <a:t>terms </a:t>
            </a:r>
            <a:r>
              <a:rPr lang="en-US" dirty="0" err="1" smtClean="0">
                <a:latin typeface="Comic Sans MS" pitchFamily="66" charset="0"/>
              </a:rPr>
              <a:t>quadratically</a:t>
            </a:r>
            <a:r>
              <a:rPr lang="en-US" dirty="0" smtClean="0">
                <a:latin typeface="Comic Sans MS" pitchFamily="66" charset="0"/>
              </a:rPr>
              <a:t> entering H</a:t>
            </a:r>
            <a:r>
              <a:rPr lang="en-US" baseline="-25000" dirty="0" smtClean="0">
                <a:latin typeface="Comic Sans MS" pitchFamily="66" charset="0"/>
              </a:rPr>
              <a:t>s</a:t>
            </a:r>
            <a:r>
              <a:rPr lang="en-US" dirty="0" smtClean="0">
                <a:latin typeface="Comic Sans MS" pitchFamily="66" charset="0"/>
              </a:rPr>
              <a:t> </a:t>
            </a:r>
          </a:p>
        </p:txBody>
      </p:sp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457200" y="5100638"/>
          <a:ext cx="674687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7" name="Equation" r:id="rId10" imgW="3809880" imgH="431640" progId="Equation.DSMT4">
                  <p:embed/>
                </p:oleObj>
              </mc:Choice>
              <mc:Fallback>
                <p:oleObj name="Equation" r:id="rId10" imgW="3809880" imgH="43164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00638"/>
                        <a:ext cx="6746875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AutoShape 7"/>
          <p:cNvSpPr>
            <a:spLocks noChangeArrowheads="1"/>
          </p:cNvSpPr>
          <p:nvPr/>
        </p:nvSpPr>
        <p:spPr bwMode="auto">
          <a:xfrm>
            <a:off x="533400" y="61722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838200" y="6096000"/>
            <a:ext cx="358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each molecule contributes with </a:t>
            </a:r>
          </a:p>
        </p:txBody>
      </p:sp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4343400" y="5943600"/>
          <a:ext cx="69691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8" name="Equation" r:id="rId12" imgW="393480" imgH="393480" progId="Equation.DSMT4">
                  <p:embed/>
                </p:oleObj>
              </mc:Choice>
              <mc:Fallback>
                <p:oleObj name="Equation" r:id="rId12" imgW="393480" imgH="393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943600"/>
                        <a:ext cx="696912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/>
      <p:bldP spid="20" grpId="0"/>
      <p:bldP spid="23" grpId="0"/>
      <p:bldP spid="25" grpId="0"/>
      <p:bldP spid="27" grpId="0"/>
      <p:bldP spid="29" grpId="0"/>
      <p:bldP spid="30" grpId="0"/>
      <p:bldP spid="32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228600" y="228600"/>
            <a:ext cx="8382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For a closer look we separate out center of mass motion and introduce spherical coordinates for the relative motion</a:t>
            </a: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04800" y="1371600"/>
          <a:ext cx="37115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8" name="Equation" r:id="rId4" imgW="2095200" imgH="393480" progId="Equation.DSMT4">
                  <p:embed/>
                </p:oleObj>
              </mc:Choice>
              <mc:Fallback>
                <p:oleObj name="Equation" r:id="rId4" imgW="20952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371157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228600" y="914400"/>
            <a:ext cx="5562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start from the single molecule </a:t>
            </a:r>
            <a:r>
              <a:rPr lang="en-US" dirty="0" err="1" smtClean="0">
                <a:latin typeface="Comic Sans MS" pitchFamily="66" charset="0"/>
              </a:rPr>
              <a:t>Lagrangian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28600" y="2145268"/>
            <a:ext cx="541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 introduce the center of mass </a:t>
            </a:r>
          </a:p>
          <a:p>
            <a:endParaRPr lang="en-US" dirty="0" smtClean="0">
              <a:latin typeface="Comic Sans MS" pitchFamily="66" charset="0"/>
            </a:endParaRPr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228600" y="2590800"/>
          <a:ext cx="18669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9" name="Equation" r:id="rId6" imgW="1054080" imgH="431640" progId="Equation.DSMT4">
                  <p:embed/>
                </p:oleObj>
              </mc:Choice>
              <mc:Fallback>
                <p:oleObj name="Equation" r:id="rId6" imgW="1054080" imgH="431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590800"/>
                        <a:ext cx="186690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2286000" y="2805346"/>
            <a:ext cx="1981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M=m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+m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28600" y="3352800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 </a:t>
            </a:r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838200" y="3352800"/>
          <a:ext cx="11205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0" name="Equation" r:id="rId8" imgW="634680" imgH="215640" progId="Equation.DSMT4">
                  <p:embed/>
                </p:oleObj>
              </mc:Choice>
              <mc:Fallback>
                <p:oleObj name="Equation" r:id="rId8" imgW="634680" imgH="2156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352800"/>
                        <a:ext cx="11205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ight Brace 9"/>
          <p:cNvSpPr/>
          <p:nvPr/>
        </p:nvSpPr>
        <p:spPr>
          <a:xfrm>
            <a:off x="4114800" y="28956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428478" y="321815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991100" y="2590800"/>
          <a:ext cx="186690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1" name="Equation" r:id="rId10" imgW="1054080" imgH="431640" progId="Equation.DSMT4">
                  <p:embed/>
                </p:oleObj>
              </mc:Choice>
              <mc:Fallback>
                <p:oleObj name="Equation" r:id="rId10" imgW="1054080" imgH="431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1100" y="2590800"/>
                        <a:ext cx="186690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5029200" y="3429000"/>
          <a:ext cx="112077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2" name="Equation" r:id="rId12" imgW="634680" imgH="215640" progId="Equation.DSMT4">
                  <p:embed/>
                </p:oleObj>
              </mc:Choice>
              <mc:Fallback>
                <p:oleObj name="Equation" r:id="rId12" imgW="634680" imgH="215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3429000"/>
                        <a:ext cx="112077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ight Brace 13"/>
          <p:cNvSpPr/>
          <p:nvPr/>
        </p:nvSpPr>
        <p:spPr>
          <a:xfrm>
            <a:off x="6849122" y="2819400"/>
            <a:ext cx="22860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auto">
          <a:xfrm>
            <a:off x="7162800" y="3141956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0601806"/>
              </p:ext>
            </p:extLst>
          </p:nvPr>
        </p:nvGraphicFramePr>
        <p:xfrm>
          <a:off x="7570788" y="2667000"/>
          <a:ext cx="157321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3" name="Equation" r:id="rId14" imgW="888840" imgH="393480" progId="Equation.DSMT4">
                  <p:embed/>
                </p:oleObj>
              </mc:Choice>
              <mc:Fallback>
                <p:oleObj name="Equation" r:id="rId14" imgW="88884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0788" y="2667000"/>
                        <a:ext cx="1573212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306625"/>
              </p:ext>
            </p:extLst>
          </p:nvPr>
        </p:nvGraphicFramePr>
        <p:xfrm>
          <a:off x="7581900" y="3276600"/>
          <a:ext cx="15732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4" name="Equation" r:id="rId16" imgW="888840" imgH="393480" progId="Equation.DSMT4">
                  <p:embed/>
                </p:oleObj>
              </mc:Choice>
              <mc:Fallback>
                <p:oleObj name="Equation" r:id="rId16" imgW="88884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1900" y="3276600"/>
                        <a:ext cx="1573213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304800" y="4572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838200" y="4343400"/>
          <a:ext cx="3103562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5" name="Equation" r:id="rId18" imgW="1752480" imgH="393480" progId="Equation.DSMT4">
                  <p:embed/>
                </p:oleObj>
              </mc:Choice>
              <mc:Fallback>
                <p:oleObj name="Equation" r:id="rId18" imgW="17524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3103562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114800" y="4419600"/>
            <a:ext cx="190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where µ is the reduced mass  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096000" y="4419600"/>
          <a:ext cx="1106129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6" name="Equation" r:id="rId20" imgW="634680" imgH="393480" progId="Equation.DSMT4">
                  <p:embed/>
                </p:oleObj>
              </mc:Choice>
              <mc:Fallback>
                <p:oleObj name="Equation" r:id="rId20" imgW="6346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4419600"/>
                        <a:ext cx="1106129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Text Box 9"/>
          <p:cNvSpPr txBox="1">
            <a:spLocks noChangeArrowheads="1"/>
          </p:cNvSpPr>
          <p:nvPr/>
        </p:nvSpPr>
        <p:spPr bwMode="auto">
          <a:xfrm>
            <a:off x="457200" y="5257800"/>
            <a:ext cx="7391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L we derive the canonic conjugate momentum variables   </a:t>
            </a:r>
          </a:p>
        </p:txBody>
      </p:sp>
      <p:graphicFrame>
        <p:nvGraphicFramePr>
          <p:cNvPr id="409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4065380"/>
              </p:ext>
            </p:extLst>
          </p:nvPr>
        </p:nvGraphicFramePr>
        <p:xfrm>
          <a:off x="544513" y="5715000"/>
          <a:ext cx="33162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7" name="Equation" r:id="rId22" imgW="1904760" imgH="431640" progId="Equation.DSMT4">
                  <p:embed/>
                </p:oleObj>
              </mc:Choice>
              <mc:Fallback>
                <p:oleObj name="Equation" r:id="rId22" imgW="1904760" imgH="43164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5715000"/>
                        <a:ext cx="3316287" cy="750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114800" y="5943600"/>
            <a:ext cx="838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 </a:t>
            </a:r>
          </a:p>
        </p:txBody>
      </p:sp>
      <p:graphicFrame>
        <p:nvGraphicFramePr>
          <p:cNvPr id="4097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6851446"/>
              </p:ext>
            </p:extLst>
          </p:nvPr>
        </p:nvGraphicFramePr>
        <p:xfrm>
          <a:off x="4899025" y="5715000"/>
          <a:ext cx="3316288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8" name="Equation" r:id="rId24" imgW="1904760" imgH="457200" progId="Equation.DSMT4">
                  <p:embed/>
                </p:oleObj>
              </mc:Choice>
              <mc:Fallback>
                <p:oleObj name="Equation" r:id="rId24" imgW="1904760" imgH="457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025" y="5715000"/>
                        <a:ext cx="3316288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5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  <p:bldP spid="10" grpId="0" animBg="1"/>
      <p:bldP spid="11" grpId="0" animBg="1"/>
      <p:bldP spid="14" grpId="0" animBg="1"/>
      <p:bldP spid="15" grpId="0" animBg="1"/>
      <p:bldP spid="18" grpId="0" animBg="1"/>
      <p:bldP spid="20" grpId="0"/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ChangeArrowheads="1"/>
          </p:cNvSpPr>
          <p:nvPr/>
        </p:nvSpPr>
        <p:spPr bwMode="auto">
          <a:xfrm>
            <a:off x="304800" y="685800"/>
            <a:ext cx="7772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express the Hamiltonian and </a:t>
            </a:r>
            <a:r>
              <a:rPr lang="en-US" dirty="0" err="1" smtClean="0">
                <a:latin typeface="Comic Sans MS" pitchFamily="66" charset="0"/>
              </a:rPr>
              <a:t>Lagrangian</a:t>
            </a:r>
            <a:r>
              <a:rPr lang="en-US" dirty="0" smtClean="0">
                <a:latin typeface="Comic Sans MS" pitchFamily="66" charset="0"/>
              </a:rPr>
              <a:t>  in the new variables:</a:t>
            </a: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381000" y="3048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990600" y="228600"/>
          <a:ext cx="210026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1" name="Equation" r:id="rId4" imgW="1206360" imgH="253800" progId="Equation.DSMT4">
                  <p:embed/>
                </p:oleObj>
              </mc:Choice>
              <mc:Fallback>
                <p:oleObj name="Equation" r:id="rId4" imgW="1206360" imgH="2538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8600"/>
                        <a:ext cx="2100263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381000" y="15240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143000" y="1143000"/>
          <a:ext cx="2586038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2" name="Equation" r:id="rId6" imgW="1460160" imgH="482400" progId="Equation.DSMT4">
                  <p:embed/>
                </p:oleObj>
              </mc:Choice>
              <mc:Fallback>
                <p:oleObj name="Equation" r:id="rId6" imgW="1460160" imgH="4824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143000"/>
                        <a:ext cx="2586038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Brace 6"/>
          <p:cNvSpPr/>
          <p:nvPr/>
        </p:nvSpPr>
        <p:spPr>
          <a:xfrm rot="5400000">
            <a:off x="1866900" y="1866900"/>
            <a:ext cx="304800" cy="533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28600" y="2286000"/>
            <a:ext cx="2438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center of mass motion</a:t>
            </a:r>
          </a:p>
        </p:txBody>
      </p:sp>
      <p:sp>
        <p:nvSpPr>
          <p:cNvPr id="9" name="Right Brace 8"/>
          <p:cNvSpPr/>
          <p:nvPr/>
        </p:nvSpPr>
        <p:spPr>
          <a:xfrm rot="5400000">
            <a:off x="2933700" y="1409700"/>
            <a:ext cx="304800" cy="1295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3124200" y="2286000"/>
            <a:ext cx="1752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relative motion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22556" y="2831068"/>
            <a:ext cx="896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Since </a:t>
            </a:r>
          </a:p>
        </p:txBody>
      </p:sp>
      <p:graphicFrame>
        <p:nvGraphicFramePr>
          <p:cNvPr id="41988" name="Object 4"/>
          <p:cNvGraphicFramePr>
            <a:graphicFrameLocks noChangeAspect="1"/>
          </p:cNvGraphicFramePr>
          <p:nvPr/>
        </p:nvGraphicFramePr>
        <p:xfrm>
          <a:off x="1143000" y="2805346"/>
          <a:ext cx="15748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3" name="Equation" r:id="rId8" imgW="888840" imgH="253800" progId="Equation.DSMT4">
                  <p:embed/>
                </p:oleObj>
              </mc:Choice>
              <mc:Fallback>
                <p:oleObj name="Equation" r:id="rId8" imgW="888840" imgH="2538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05346"/>
                        <a:ext cx="15748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819400" y="2819400"/>
            <a:ext cx="281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spherical symmetric  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304800" y="3581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762000" y="35052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express</a:t>
            </a: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1828800" y="3223332"/>
          <a:ext cx="19113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4" name="Equation" r:id="rId10" imgW="1079280" imgH="482400" progId="Equation.DSMT4">
                  <p:embed/>
                </p:oleObj>
              </mc:Choice>
              <mc:Fallback>
                <p:oleObj name="Equation" r:id="rId10" imgW="1079280" imgH="4824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223332"/>
                        <a:ext cx="191135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3810000" y="3528132"/>
            <a:ext cx="281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spherical coordinates</a:t>
            </a:r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457200" y="4267200"/>
          <a:ext cx="1754187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5" name="Equation" r:id="rId12" imgW="990360" imgH="634680" progId="Equation.DSMT4">
                  <p:embed/>
                </p:oleObj>
              </mc:Choice>
              <mc:Fallback>
                <p:oleObj name="Equation" r:id="rId12" imgW="990360" imgH="6346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267200"/>
                        <a:ext cx="1754187" cy="1125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57200" y="3962400"/>
            <a:ext cx="896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</a:t>
            </a:r>
          </a:p>
        </p:txBody>
      </p:sp>
      <p:sp>
        <p:nvSpPr>
          <p:cNvPr id="20" name="Right Brace 19"/>
          <p:cNvSpPr/>
          <p:nvPr/>
        </p:nvSpPr>
        <p:spPr>
          <a:xfrm>
            <a:off x="2362200" y="4191000"/>
            <a:ext cx="228600" cy="1219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2667000" y="4674834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3352800" y="4114800"/>
          <a:ext cx="5127625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6" name="Equation" r:id="rId14" imgW="2895480" imgH="736560" progId="Equation.DSMT4">
                  <p:embed/>
                </p:oleObj>
              </mc:Choice>
              <mc:Fallback>
                <p:oleObj name="Equation" r:id="rId14" imgW="2895480" imgH="73656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114800"/>
                        <a:ext cx="5127625" cy="1306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4164013" y="1143000"/>
          <a:ext cx="2495550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7" name="Equation" r:id="rId16" imgW="1409400" imgH="482400" progId="Equation.DSMT4">
                  <p:embed/>
                </p:oleObj>
              </mc:Choice>
              <mc:Fallback>
                <p:oleObj name="Equation" r:id="rId16" imgW="1409400" imgH="482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1143000"/>
                        <a:ext cx="2495550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319087" y="5926138"/>
          <a:ext cx="7986713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38" name="Equation" r:id="rId18" imgW="4508280" imgH="482400" progId="Equation.DSMT4">
                  <p:embed/>
                </p:oleObj>
              </mc:Choice>
              <mc:Fallback>
                <p:oleObj name="Equation" r:id="rId18" imgW="450828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" y="5926138"/>
                        <a:ext cx="7986713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457200" y="5434644"/>
            <a:ext cx="7086600" cy="742950"/>
            <a:chOff x="457200" y="5434644"/>
            <a:chExt cx="7086600" cy="742950"/>
          </a:xfrm>
        </p:grpSpPr>
        <p:sp>
          <p:nvSpPr>
            <p:cNvPr id="24" name="Text Box 9"/>
            <p:cNvSpPr txBox="1">
              <a:spLocks noChangeArrowheads="1"/>
            </p:cNvSpPr>
            <p:nvPr/>
          </p:nvSpPr>
          <p:spPr bwMode="auto">
            <a:xfrm>
              <a:off x="457200" y="5638800"/>
              <a:ext cx="1905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Together with</a:t>
              </a:r>
              <a:endParaRPr lang="en-US" baseline="-25000" dirty="0" smtClean="0">
                <a:latin typeface="Comic Sans MS" pitchFamily="66" charset="0"/>
              </a:endParaRPr>
            </a:p>
          </p:txBody>
        </p:sp>
        <p:graphicFrame>
          <p:nvGraphicFramePr>
            <p:cNvPr id="41994" name="Object 10"/>
            <p:cNvGraphicFramePr>
              <a:graphicFrameLocks noChangeAspect="1"/>
            </p:cNvGraphicFramePr>
            <p:nvPr/>
          </p:nvGraphicFramePr>
          <p:xfrm>
            <a:off x="2057400" y="5434644"/>
            <a:ext cx="3463925" cy="742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2039" name="Equation" r:id="rId20" imgW="1955520" imgH="419040" progId="Equation.DSMT4">
                    <p:embed/>
                  </p:oleObj>
                </mc:Choice>
                <mc:Fallback>
                  <p:oleObj name="Equation" r:id="rId20" imgW="1955520" imgH="419040" progId="Equation.DSMT4">
                    <p:embed/>
                    <p:pic>
                      <p:nvPicPr>
                        <p:cNvPr id="0" name="Picture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7400" y="5434644"/>
                          <a:ext cx="3463925" cy="742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5638800" y="5604296"/>
              <a:ext cx="190500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calculated from</a:t>
              </a:r>
              <a:endParaRPr lang="en-US" baseline="-25000" dirty="0" smtClean="0">
                <a:latin typeface="Comic Sans MS" pitchFamily="66" charset="0"/>
              </a:endParaRPr>
            </a:p>
          </p:txBody>
        </p:sp>
      </p:grp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8534400" y="6248400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00"/>
                            </p:stCondLst>
                            <p:childTnLst>
                              <p:par>
                                <p:cTn id="9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9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7" grpId="0" animBg="1"/>
      <p:bldP spid="8" grpId="0"/>
      <p:bldP spid="9" grpId="0" animBg="1"/>
      <p:bldP spid="10" grpId="0"/>
      <p:bldP spid="11" grpId="0"/>
      <p:bldP spid="13" grpId="0"/>
      <p:bldP spid="14" grpId="0" animBg="1"/>
      <p:bldP spid="15" grpId="0"/>
      <p:bldP spid="17" grpId="0"/>
      <p:bldP spid="19" grpId="0"/>
      <p:bldP spid="20" grpId="0" animBg="1"/>
      <p:bldP spid="21" grpId="0" animBg="1"/>
      <p:bldP spid="3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990600" y="3446252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80975" y="304800"/>
          <a:ext cx="53975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Equation" r:id="rId4" imgW="3047760" imgH="419040" progId="Equation.DSMT4">
                  <p:embed/>
                </p:oleObj>
              </mc:Choice>
              <mc:Fallback>
                <p:oleObj name="Equation" r:id="rId4" imgW="3047760" imgH="419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" y="304800"/>
                        <a:ext cx="5397500" cy="744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ight Brace 2"/>
          <p:cNvSpPr/>
          <p:nvPr/>
        </p:nvSpPr>
        <p:spPr>
          <a:xfrm rot="5400000">
            <a:off x="4572000" y="381000"/>
            <a:ext cx="304800" cy="1676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191000" y="1371600"/>
            <a:ext cx="3048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vibrational contribution</a:t>
            </a:r>
          </a:p>
        </p:txBody>
      </p:sp>
      <p:sp>
        <p:nvSpPr>
          <p:cNvPr id="5" name="Right Brace 4"/>
          <p:cNvSpPr/>
          <p:nvPr/>
        </p:nvSpPr>
        <p:spPr>
          <a:xfrm rot="5400000">
            <a:off x="2095500" y="-114300"/>
            <a:ext cx="304800" cy="2667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762000" y="1371600"/>
            <a:ext cx="3048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rotational contribution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228600" y="1905000"/>
            <a:ext cx="2209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Total Hamiltonian:</a:t>
            </a:r>
          </a:p>
        </p:txBody>
      </p:sp>
      <p:graphicFrame>
        <p:nvGraphicFramePr>
          <p:cNvPr id="43013" name="Object 5"/>
          <p:cNvGraphicFramePr>
            <a:graphicFrameLocks noChangeAspect="1"/>
          </p:cNvGraphicFramePr>
          <p:nvPr/>
        </p:nvGraphicFramePr>
        <p:xfrm>
          <a:off x="33338" y="2590800"/>
          <a:ext cx="805180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3" name="Equation" r:id="rId6" imgW="4546440" imgH="469800" progId="Equation.DSMT4">
                  <p:embed/>
                </p:oleObj>
              </mc:Choice>
              <mc:Fallback>
                <p:oleObj name="Equation" r:id="rId6" imgW="4546440" imgH="4698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8" y="2590800"/>
                        <a:ext cx="8051800" cy="835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4267200"/>
            <a:ext cx="326707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81350" y="4114800"/>
            <a:ext cx="29146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72200" y="4114800"/>
            <a:ext cx="299085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3014" name="Object 6"/>
          <p:cNvGraphicFramePr>
            <a:graphicFrameLocks noChangeAspect="1"/>
          </p:cNvGraphicFramePr>
          <p:nvPr/>
        </p:nvGraphicFramePr>
        <p:xfrm>
          <a:off x="1371600" y="3446252"/>
          <a:ext cx="696913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4" name="Equation" r:id="rId11" imgW="393480" imgH="393480" progId="Equation.DSMT4">
                  <p:embed/>
                </p:oleObj>
              </mc:Choice>
              <mc:Fallback>
                <p:oleObj name="Equation" r:id="rId11" imgW="39348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3446252"/>
                        <a:ext cx="696913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 rot="5400000" flipH="1" flipV="1">
            <a:off x="762000" y="3124200"/>
            <a:ext cx="533400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1295400" y="3048000"/>
            <a:ext cx="533400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1905000" y="3124200"/>
            <a:ext cx="4572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10000" y="3429000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Object 6"/>
          <p:cNvGraphicFramePr>
            <a:graphicFrameLocks noChangeAspect="1"/>
          </p:cNvGraphicFramePr>
          <p:nvPr/>
        </p:nvGraphicFramePr>
        <p:xfrm>
          <a:off x="4292600" y="3586163"/>
          <a:ext cx="49371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5" name="Equation" r:id="rId13" imgW="279360" imgH="215640" progId="Equation.DSMT4">
                  <p:embed/>
                </p:oleObj>
              </mc:Choice>
              <mc:Fallback>
                <p:oleObj name="Equation" r:id="rId13" imgW="27936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2600" y="3586163"/>
                        <a:ext cx="493713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Straight Arrow Connector 25"/>
          <p:cNvCxnSpPr/>
          <p:nvPr/>
        </p:nvCxnSpPr>
        <p:spPr>
          <a:xfrm rot="16200000" flipV="1">
            <a:off x="3733800" y="3124200"/>
            <a:ext cx="3048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5143500" y="3238500"/>
            <a:ext cx="533400" cy="304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6781800" y="3429001"/>
            <a:ext cx="1447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1" name="Object 6"/>
          <p:cNvGraphicFramePr>
            <a:graphicFrameLocks noChangeAspect="1"/>
          </p:cNvGraphicFramePr>
          <p:nvPr/>
        </p:nvGraphicFramePr>
        <p:xfrm>
          <a:off x="7264400" y="3586164"/>
          <a:ext cx="49371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6" name="Equation" r:id="rId15" imgW="279360" imgH="215640" progId="Equation.DSMT4">
                  <p:embed/>
                </p:oleObj>
              </mc:Choice>
              <mc:Fallback>
                <p:oleObj name="Equation" r:id="rId15" imgW="27936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4400" y="3586164"/>
                        <a:ext cx="493713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2" name="Straight Arrow Connector 31"/>
          <p:cNvCxnSpPr/>
          <p:nvPr/>
        </p:nvCxnSpPr>
        <p:spPr>
          <a:xfrm rot="5400000" flipH="1" flipV="1">
            <a:off x="6896100" y="3238501"/>
            <a:ext cx="304801" cy="76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7696200" y="3200400"/>
            <a:ext cx="533400" cy="457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7924800" y="3200400"/>
          <a:ext cx="5969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7" name="Equation" r:id="rId16" imgW="596880" imgH="228600" progId="Equation.DSMT4">
                  <p:embed/>
                </p:oleObj>
              </mc:Choice>
              <mc:Fallback>
                <p:oleObj name="Equation" r:id="rId16" imgW="59688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200400"/>
                        <a:ext cx="5969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"/>
                            </p:stCondLst>
                            <p:childTnLst>
                              <p:par>
                                <p:cTn id="8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00"/>
                            </p:stCondLst>
                            <p:childTnLst>
                              <p:par>
                                <p:cTn id="9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500"/>
                            </p:stCondLst>
                            <p:childTnLst>
                              <p:par>
                                <p:cTn id="10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" grpId="0" animBg="1"/>
      <p:bldP spid="4" grpId="0"/>
      <p:bldP spid="5" grpId="0" animBg="1"/>
      <p:bldP spid="6" grpId="0"/>
      <p:bldP spid="9" grpId="0"/>
      <p:bldP spid="24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211" y="1752600"/>
            <a:ext cx="671183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Text Box 9"/>
          <p:cNvSpPr txBox="1">
            <a:spLocks noChangeArrowheads="1"/>
          </p:cNvSpPr>
          <p:nvPr/>
        </p:nvSpPr>
        <p:spPr bwMode="auto">
          <a:xfrm>
            <a:off x="152400" y="228600"/>
            <a:ext cx="8839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activation of all degrees of freedom requires remarkable high temperatures</a:t>
            </a: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304800" y="74474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52400" y="990600"/>
            <a:ext cx="518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Large quantum effects whenever level spacing </a:t>
            </a:r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5181600" y="990600"/>
          <a:ext cx="12366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Equation" r:id="rId5" imgW="698400" imgH="215640" progId="Equation.DSMT4">
                  <p:embed/>
                </p:oleObj>
              </mc:Choice>
              <mc:Fallback>
                <p:oleObj name="Equation" r:id="rId5" imgW="69840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990600"/>
                        <a:ext cx="12366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553200" y="990600"/>
            <a:ext cx="1676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sng" dirty="0" smtClean="0">
                <a:latin typeface="Comic Sans MS" pitchFamily="66" charset="0"/>
              </a:rPr>
              <a:t>not</a:t>
            </a:r>
            <a:r>
              <a:rPr lang="en-US" dirty="0" smtClean="0">
                <a:latin typeface="Comic Sans MS" pitchFamily="66" charset="0"/>
              </a:rPr>
              <a:t> fulfilled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 flipV="1">
            <a:off x="5638800" y="32766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9"/>
          <p:cNvSpPr txBox="1">
            <a:spLocks noChangeArrowheads="1"/>
          </p:cNvSpPr>
          <p:nvPr/>
        </p:nvSpPr>
        <p:spPr bwMode="auto">
          <a:xfrm>
            <a:off x="6705600" y="2743200"/>
            <a:ext cx="2209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vibrations are frozen out when</a:t>
            </a:r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6781800" y="3429000"/>
          <a:ext cx="12366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Equation" r:id="rId7" imgW="698400" imgH="215640" progId="Equation.DSMT4">
                  <p:embed/>
                </p:oleObj>
              </mc:Choice>
              <mc:Fallback>
                <p:oleObj name="Equation" r:id="rId7" imgW="698400" imgH="21564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429000"/>
                        <a:ext cx="1236663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28" grpId="0"/>
      <p:bldP spid="30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9746</TotalTime>
  <Words>378</Words>
  <Application>Microsoft Office PowerPoint</Application>
  <PresentationFormat>On-screen Show (4:3)</PresentationFormat>
  <Paragraphs>71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390</cp:revision>
  <dcterms:created xsi:type="dcterms:W3CDTF">2010-08-30T23:12:30Z</dcterms:created>
  <dcterms:modified xsi:type="dcterms:W3CDTF">2011-11-29T17:30:46Z</dcterms:modified>
</cp:coreProperties>
</file>