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6" autoAdjust="0"/>
  </p:normalViewPr>
  <p:slideViewPr>
    <p:cSldViewPr>
      <p:cViewPr varScale="1">
        <p:scale>
          <a:sx n="110" d="100"/>
          <a:sy n="110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3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0.wmf"/><Relationship Id="rId10" Type="http://schemas.openxmlformats.org/officeDocument/2006/relationships/image" Target="../media/image18.wmf"/><Relationship Id="rId4" Type="http://schemas.openxmlformats.org/officeDocument/2006/relationships/image" Target="../media/image13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3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10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44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Quantum statistics: a formal approach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001000" cy="1066800"/>
          </a:xfrm>
          <a:prstGeom prst="rect">
            <a:avLst/>
          </a:prstGeom>
          <a:solidFill>
            <a:schemeClr val="bg1"/>
          </a:solidFill>
          <a:ln w="31750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50000"/>
              </a:spcBef>
            </a:pPr>
            <a:endParaRPr lang="de-DE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de-DE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de-DE">
              <a:latin typeface="Arial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 b="1" dirty="0" smtClean="0">
                <a:latin typeface="Comic Sans MS" pitchFamily="66" charset="0"/>
              </a:rPr>
              <a:t>Reminder to axioms of quantum mechanics</a:t>
            </a:r>
            <a:endParaRPr lang="de-DE" sz="2800" dirty="0">
              <a:latin typeface="Comic Sans MS" pitchFamily="66" charset="0"/>
            </a:endParaRPr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406400" y="3346455"/>
            <a:ext cx="8399463" cy="354013"/>
            <a:chOff x="144" y="2348"/>
            <a:chExt cx="5291" cy="223"/>
          </a:xfrm>
        </p:grpSpPr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144" y="2352"/>
              <a:ext cx="2544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sz="1800" dirty="0">
                  <a:latin typeface="Arial" charset="0"/>
                </a:rPr>
                <a:t> </a:t>
              </a:r>
              <a:r>
                <a:rPr lang="de-DE" sz="1800" dirty="0">
                  <a:latin typeface="Arial" charset="0"/>
                  <a:sym typeface="Symbol" pitchFamily="18" charset="2"/>
                </a:rPr>
                <a:t></a:t>
              </a:r>
              <a:r>
                <a:rPr lang="de-DE" sz="1800" dirty="0">
                  <a:latin typeface="Arial" charset="0"/>
                </a:rPr>
                <a:t> </a:t>
              </a:r>
              <a:r>
                <a:rPr lang="de-DE" dirty="0" smtClean="0">
                  <a:latin typeface="Arial" charset="0"/>
                </a:rPr>
                <a:t>state vector</a:t>
              </a:r>
              <a:endParaRPr lang="de-DE" sz="1800" dirty="0">
                <a:latin typeface="Arial" charset="0"/>
              </a:endParaRPr>
            </a:p>
          </p:txBody>
        </p:sp>
        <p:graphicFrame>
          <p:nvGraphicFramePr>
            <p:cNvPr id="16" name="Object 7"/>
            <p:cNvGraphicFramePr>
              <a:graphicFrameLocks noChangeAspect="1"/>
            </p:cNvGraphicFramePr>
            <p:nvPr/>
          </p:nvGraphicFramePr>
          <p:xfrm>
            <a:off x="1136" y="2348"/>
            <a:ext cx="247" cy="223"/>
          </p:xfrm>
          <a:graphic>
            <a:graphicData uri="http://schemas.openxmlformats.org/presentationml/2006/ole">
              <p:oleObj spid="_x0000_s4097" name="Formel" r:id="rId4" imgW="393480" imgH="355320" progId="Equation.3">
                <p:embed/>
              </p:oleObj>
            </a:graphicData>
          </a:graphic>
        </p:graphicFrame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1403" y="2355"/>
              <a:ext cx="4032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dirty="0" smtClean="0">
                  <a:latin typeface="Arial" charset="0"/>
                </a:rPr>
                <a:t>of the </a:t>
              </a:r>
              <a:r>
                <a:rPr lang="de-DE" sz="1800" dirty="0" smtClean="0">
                  <a:latin typeface="Arial" charset="0"/>
                </a:rPr>
                <a:t> Hilbert space describes quantum mechanical </a:t>
              </a:r>
              <a:r>
                <a:rPr lang="de-DE" dirty="0">
                  <a:latin typeface="Arial" charset="0"/>
                </a:rPr>
                <a:t>s</a:t>
              </a:r>
              <a:r>
                <a:rPr lang="de-DE" sz="1800" dirty="0" smtClean="0">
                  <a:latin typeface="Arial" charset="0"/>
                </a:rPr>
                <a:t>ystem</a:t>
              </a:r>
              <a:endParaRPr lang="de-DE" sz="1800" dirty="0">
                <a:latin typeface="Arial" charset="0"/>
              </a:endParaRPr>
            </a:p>
          </p:txBody>
        </p:sp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06400" y="3810000"/>
            <a:ext cx="8610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1800" dirty="0">
                <a:latin typeface="Arial" charset="0"/>
              </a:rPr>
              <a:t> </a:t>
            </a:r>
            <a:r>
              <a:rPr lang="de-DE" sz="1800" dirty="0">
                <a:latin typeface="Arial" charset="0"/>
                <a:sym typeface="Symbol" pitchFamily="18" charset="2"/>
              </a:rPr>
              <a:t></a:t>
            </a:r>
            <a:r>
              <a:rPr lang="de-DE" sz="1800" dirty="0">
                <a:latin typeface="Arial" charset="0"/>
              </a:rPr>
              <a:t> </a:t>
            </a:r>
            <a:r>
              <a:rPr lang="de-DE" sz="1800" dirty="0" smtClean="0">
                <a:latin typeface="Arial" charset="0"/>
              </a:rPr>
              <a:t>Observables are represented by hermitian </a:t>
            </a:r>
            <a:r>
              <a:rPr lang="de-DE" dirty="0">
                <a:latin typeface="Arial" charset="0"/>
              </a:rPr>
              <a:t>o</a:t>
            </a:r>
            <a:r>
              <a:rPr lang="de-DE" sz="1800" dirty="0" smtClean="0">
                <a:latin typeface="Arial" charset="0"/>
              </a:rPr>
              <a:t>perator </a:t>
            </a:r>
            <a:r>
              <a:rPr lang="de-DE" sz="1800" b="1" dirty="0">
                <a:latin typeface="Arial" charset="0"/>
              </a:rPr>
              <a:t>Â</a:t>
            </a:r>
            <a:r>
              <a:rPr lang="de-DE" sz="1800" dirty="0">
                <a:latin typeface="Arial" charset="0"/>
              </a:rPr>
              <a:t> </a:t>
            </a:r>
          </a:p>
        </p:txBody>
      </p:sp>
      <p:grpSp>
        <p:nvGrpSpPr>
          <p:cNvPr id="19" name="Group 42"/>
          <p:cNvGrpSpPr>
            <a:grpSpLocks/>
          </p:cNvGrpSpPr>
          <p:nvPr/>
        </p:nvGrpSpPr>
        <p:grpSpPr bwMode="auto">
          <a:xfrm>
            <a:off x="406400" y="4262438"/>
            <a:ext cx="4275138" cy="492125"/>
            <a:chOff x="288" y="2881"/>
            <a:chExt cx="2693" cy="310"/>
          </a:xfrm>
        </p:grpSpPr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288" y="2948"/>
              <a:ext cx="2064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sz="1800" dirty="0">
                  <a:latin typeface="Arial" charset="0"/>
                </a:rPr>
                <a:t> </a:t>
              </a:r>
              <a:r>
                <a:rPr lang="de-DE" sz="1800" dirty="0">
                  <a:latin typeface="Arial" charset="0"/>
                  <a:sym typeface="Symbol" pitchFamily="18" charset="2"/>
                </a:rPr>
                <a:t></a:t>
              </a:r>
              <a:r>
                <a:rPr lang="de-DE" sz="1800" dirty="0">
                  <a:latin typeface="Arial" charset="0"/>
                </a:rPr>
                <a:t> </a:t>
              </a:r>
              <a:r>
                <a:rPr lang="de-DE" sz="1800" dirty="0" smtClean="0">
                  <a:latin typeface="Arial" charset="0"/>
                </a:rPr>
                <a:t>expectation value   </a:t>
              </a:r>
              <a:endParaRPr lang="de-DE" sz="1800" dirty="0">
                <a:latin typeface="Arial" charset="0"/>
              </a:endParaRPr>
            </a:p>
          </p:txBody>
        </p:sp>
        <p:graphicFrame>
          <p:nvGraphicFramePr>
            <p:cNvPr id="21" name="Object 12"/>
            <p:cNvGraphicFramePr>
              <a:graphicFrameLocks noChangeAspect="1"/>
            </p:cNvGraphicFramePr>
            <p:nvPr/>
          </p:nvGraphicFramePr>
          <p:xfrm>
            <a:off x="1856" y="2881"/>
            <a:ext cx="1125" cy="310"/>
          </p:xfrm>
          <a:graphic>
            <a:graphicData uri="http://schemas.openxmlformats.org/presentationml/2006/ole">
              <p:oleObj spid="_x0000_s4098" name="Equation" r:id="rId5" imgW="1562040" imgH="431640" progId="Equation.DSMT4">
                <p:embed/>
              </p:oleObj>
            </a:graphicData>
          </a:graphic>
        </p:graphicFrame>
      </p:grp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406400" y="4946652"/>
            <a:ext cx="3962400" cy="1335088"/>
            <a:chOff x="288" y="3312"/>
            <a:chExt cx="2496" cy="841"/>
          </a:xfrm>
        </p:grpSpPr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288" y="3328"/>
              <a:ext cx="1584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sz="1800" dirty="0">
                  <a:latin typeface="Arial" charset="0"/>
                </a:rPr>
                <a:t> </a:t>
              </a:r>
              <a:r>
                <a:rPr lang="de-DE" sz="1800" dirty="0">
                  <a:latin typeface="Arial" charset="0"/>
                  <a:sym typeface="Symbol" pitchFamily="18" charset="2"/>
                </a:rPr>
                <a:t></a:t>
              </a:r>
              <a:r>
                <a:rPr lang="de-DE" sz="1800" dirty="0">
                  <a:latin typeface="Arial" charset="0"/>
                </a:rPr>
                <a:t> System </a:t>
              </a:r>
              <a:r>
                <a:rPr lang="de-DE" sz="1800" dirty="0" smtClean="0">
                  <a:latin typeface="Arial" charset="0"/>
                </a:rPr>
                <a:t>in state  </a:t>
              </a:r>
              <a:endParaRPr lang="de-DE" sz="1800" dirty="0">
                <a:latin typeface="Arial" charset="0"/>
              </a:endParaRPr>
            </a:p>
          </p:txBody>
        </p:sp>
        <p:graphicFrame>
          <p:nvGraphicFramePr>
            <p:cNvPr id="24" name="Object 16"/>
            <p:cNvGraphicFramePr>
              <a:graphicFrameLocks noChangeAspect="1"/>
            </p:cNvGraphicFramePr>
            <p:nvPr/>
          </p:nvGraphicFramePr>
          <p:xfrm>
            <a:off x="1744" y="3312"/>
            <a:ext cx="976" cy="384"/>
          </p:xfrm>
          <a:graphic>
            <a:graphicData uri="http://schemas.openxmlformats.org/presentationml/2006/ole">
              <p:oleObj spid="_x0000_s4099" name="Formel" r:id="rId6" imgW="1549080" imgH="609480" progId="Equation.3">
                <p:embed/>
              </p:oleObj>
            </a:graphicData>
          </a:graphic>
        </p:graphicFrame>
        <p:grpSp>
          <p:nvGrpSpPr>
            <p:cNvPr id="25" name="Group 17"/>
            <p:cNvGrpSpPr>
              <a:grpSpLocks/>
            </p:cNvGrpSpPr>
            <p:nvPr/>
          </p:nvGrpSpPr>
          <p:grpSpPr bwMode="auto">
            <a:xfrm>
              <a:off x="440" y="3633"/>
              <a:ext cx="1128" cy="223"/>
              <a:chOff x="440" y="3825"/>
              <a:chExt cx="1128" cy="223"/>
            </a:xfrm>
          </p:grpSpPr>
          <p:sp>
            <p:nvSpPr>
              <p:cNvPr id="33" name="Text Box 18"/>
              <p:cNvSpPr txBox="1">
                <a:spLocks noChangeArrowheads="1"/>
              </p:cNvSpPr>
              <p:nvPr/>
            </p:nvSpPr>
            <p:spPr bwMode="auto">
              <a:xfrm>
                <a:off x="440" y="3840"/>
                <a:ext cx="480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de-DE" sz="1800" dirty="0">
                    <a:latin typeface="Arial" charset="0"/>
                  </a:rPr>
                  <a:t> </a:t>
                </a:r>
                <a:r>
                  <a:rPr lang="de-DE" dirty="0" smtClean="0">
                    <a:latin typeface="Arial" charset="0"/>
                    <a:sym typeface="Symbol" pitchFamily="18" charset="2"/>
                  </a:rPr>
                  <a:t>with</a:t>
                </a:r>
                <a:r>
                  <a:rPr lang="de-DE" sz="1800" dirty="0" smtClean="0">
                    <a:latin typeface="Arial" charset="0"/>
                    <a:sym typeface="Symbol" pitchFamily="18" charset="2"/>
                  </a:rPr>
                  <a:t> </a:t>
                </a:r>
                <a:r>
                  <a:rPr lang="de-DE" sz="1800" dirty="0" smtClean="0">
                    <a:latin typeface="Arial" charset="0"/>
                  </a:rPr>
                  <a:t>  </a:t>
                </a:r>
                <a:endParaRPr lang="de-DE" sz="1800" dirty="0">
                  <a:latin typeface="Arial" charset="0"/>
                </a:endParaRPr>
              </a:p>
            </p:txBody>
          </p:sp>
          <p:graphicFrame>
            <p:nvGraphicFramePr>
              <p:cNvPr id="34" name="Object 19"/>
              <p:cNvGraphicFramePr>
                <a:graphicFrameLocks noChangeAspect="1"/>
              </p:cNvGraphicFramePr>
              <p:nvPr/>
            </p:nvGraphicFramePr>
            <p:xfrm>
              <a:off x="840" y="3825"/>
              <a:ext cx="728" cy="223"/>
            </p:xfrm>
            <a:graphic>
              <a:graphicData uri="http://schemas.openxmlformats.org/presentationml/2006/ole">
                <p:oleObj spid="_x0000_s4100" name="Formel" r:id="rId7" imgW="1155600" imgH="355320" progId="Equation.3">
                  <p:embed/>
                </p:oleObj>
              </a:graphicData>
            </a:graphic>
          </p:graphicFrame>
        </p:grpSp>
        <p:grpSp>
          <p:nvGrpSpPr>
            <p:cNvPr id="26" name="Group 20"/>
            <p:cNvGrpSpPr>
              <a:grpSpLocks/>
            </p:cNvGrpSpPr>
            <p:nvPr/>
          </p:nvGrpSpPr>
          <p:grpSpPr bwMode="auto">
            <a:xfrm>
              <a:off x="1488" y="3648"/>
              <a:ext cx="623" cy="223"/>
              <a:chOff x="1536" y="3840"/>
              <a:chExt cx="623" cy="223"/>
            </a:xfrm>
          </p:grpSpPr>
          <p:sp>
            <p:nvSpPr>
              <p:cNvPr id="30" name="Text Box 21"/>
              <p:cNvSpPr txBox="1">
                <a:spLocks noChangeArrowheads="1"/>
              </p:cNvSpPr>
              <p:nvPr/>
            </p:nvSpPr>
            <p:spPr bwMode="auto">
              <a:xfrm>
                <a:off x="1536" y="3840"/>
                <a:ext cx="432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de-DE" sz="1800" dirty="0">
                    <a:latin typeface="Arial" charset="0"/>
                  </a:rPr>
                  <a:t> </a:t>
                </a:r>
                <a:r>
                  <a:rPr lang="de-DE" dirty="0">
                    <a:latin typeface="Arial" charset="0"/>
                    <a:sym typeface="Symbol" pitchFamily="18" charset="2"/>
                  </a:rPr>
                  <a:t>a</a:t>
                </a:r>
                <a:r>
                  <a:rPr lang="de-DE" sz="1800" dirty="0" smtClean="0">
                    <a:latin typeface="Arial" charset="0"/>
                    <a:sym typeface="Symbol" pitchFamily="18" charset="2"/>
                  </a:rPr>
                  <a:t>nd </a:t>
                </a:r>
                <a:r>
                  <a:rPr lang="de-DE" sz="1800" dirty="0" smtClean="0">
                    <a:latin typeface="Arial" charset="0"/>
                  </a:rPr>
                  <a:t>  </a:t>
                </a:r>
                <a:endParaRPr lang="de-DE" sz="1800" dirty="0">
                  <a:latin typeface="Arial" charset="0"/>
                </a:endParaRPr>
              </a:p>
            </p:txBody>
          </p:sp>
          <p:graphicFrame>
            <p:nvGraphicFramePr>
              <p:cNvPr id="32" name="Object 22"/>
              <p:cNvGraphicFramePr>
                <a:graphicFrameLocks noChangeAspect="1"/>
              </p:cNvGraphicFramePr>
              <p:nvPr/>
            </p:nvGraphicFramePr>
            <p:xfrm>
              <a:off x="1968" y="3840"/>
              <a:ext cx="191" cy="223"/>
            </p:xfrm>
            <a:graphic>
              <a:graphicData uri="http://schemas.openxmlformats.org/presentationml/2006/ole">
                <p:oleObj spid="_x0000_s4101" name="Formel" r:id="rId8" imgW="304560" imgH="355320" progId="Equation.3">
                  <p:embed/>
                </p:oleObj>
              </a:graphicData>
            </a:graphic>
          </p:graphicFrame>
        </p:grp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432" y="3952"/>
              <a:ext cx="153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sz="1800" dirty="0">
                  <a:latin typeface="Arial" charset="0"/>
                </a:rPr>
                <a:t> </a:t>
              </a:r>
              <a:r>
                <a:rPr lang="de-DE" sz="1800" dirty="0" smtClean="0">
                  <a:latin typeface="Arial" charset="0"/>
                  <a:sym typeface="Symbol" pitchFamily="18" charset="2"/>
                </a:rPr>
                <a:t>Eigenstates of </a:t>
              </a:r>
              <a:r>
                <a:rPr lang="de-DE" sz="1800" b="1" dirty="0">
                  <a:latin typeface="Arial" charset="0"/>
                  <a:sym typeface="Symbol" pitchFamily="18" charset="2"/>
                </a:rPr>
                <a:t>Â</a:t>
              </a:r>
              <a:r>
                <a:rPr lang="de-DE" sz="1800" dirty="0">
                  <a:latin typeface="Arial" charset="0"/>
                  <a:sym typeface="Symbol" pitchFamily="18" charset="2"/>
                </a:rPr>
                <a:t>  </a:t>
              </a:r>
              <a:r>
                <a:rPr lang="de-DE" sz="1800" dirty="0">
                  <a:latin typeface="Arial" charset="0"/>
                </a:rPr>
                <a:t>  </a:t>
              </a:r>
            </a:p>
          </p:txBody>
        </p:sp>
        <p:graphicFrame>
          <p:nvGraphicFramePr>
            <p:cNvPr id="29" name="Object 25"/>
            <p:cNvGraphicFramePr>
              <a:graphicFrameLocks noChangeAspect="1"/>
            </p:cNvGraphicFramePr>
            <p:nvPr/>
          </p:nvGraphicFramePr>
          <p:xfrm>
            <a:off x="1952" y="3913"/>
            <a:ext cx="832" cy="240"/>
          </p:xfrm>
          <a:graphic>
            <a:graphicData uri="http://schemas.openxmlformats.org/presentationml/2006/ole">
              <p:oleObj spid="_x0000_s4102" name="Formel" r:id="rId9" imgW="1320480" imgH="380880" progId="Equation.3">
                <p:embed/>
              </p:oleObj>
            </a:graphicData>
          </a:graphic>
        </p:graphicFrame>
      </p:grpSp>
      <p:graphicFrame>
        <p:nvGraphicFramePr>
          <p:cNvPr id="38" name="Object 29"/>
          <p:cNvGraphicFramePr>
            <a:graphicFrameLocks noChangeAspect="1"/>
          </p:cNvGraphicFramePr>
          <p:nvPr/>
        </p:nvGraphicFramePr>
        <p:xfrm>
          <a:off x="4445000" y="2209800"/>
          <a:ext cx="150813" cy="315913"/>
        </p:xfrm>
        <a:graphic>
          <a:graphicData uri="http://schemas.openxmlformats.org/presentationml/2006/ole">
            <p:oleObj spid="_x0000_s4103" name="Formel" r:id="rId10" imgW="152280" imgH="317160" progId="Equation.3">
              <p:embed/>
            </p:oleObj>
          </a:graphicData>
        </a:graphic>
      </p:graphicFrame>
      <p:sp>
        <p:nvSpPr>
          <p:cNvPr id="39" name="AutoShape 30"/>
          <p:cNvSpPr>
            <a:spLocks noChangeArrowheads="1"/>
          </p:cNvSpPr>
          <p:nvPr/>
        </p:nvSpPr>
        <p:spPr bwMode="auto">
          <a:xfrm>
            <a:off x="4343400" y="5410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31"/>
          <p:cNvGrpSpPr>
            <a:grpSpLocks/>
          </p:cNvGrpSpPr>
          <p:nvPr/>
        </p:nvGrpSpPr>
        <p:grpSpPr bwMode="auto">
          <a:xfrm>
            <a:off x="5257800" y="4953000"/>
            <a:ext cx="3759200" cy="1447800"/>
            <a:chOff x="3504" y="3312"/>
            <a:chExt cx="2208" cy="912"/>
          </a:xfrm>
        </p:grpSpPr>
        <p:sp>
          <p:nvSpPr>
            <p:cNvPr id="44" name="Text Box 32"/>
            <p:cNvSpPr txBox="1">
              <a:spLocks noChangeArrowheads="1"/>
            </p:cNvSpPr>
            <p:nvPr/>
          </p:nvSpPr>
          <p:spPr bwMode="auto">
            <a:xfrm>
              <a:off x="3552" y="3360"/>
              <a:ext cx="2160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de-DE" sz="1800" dirty="0" smtClean="0">
                  <a:latin typeface="Arial" charset="0"/>
                  <a:sym typeface="Symbol" pitchFamily="18" charset="2"/>
                </a:rPr>
                <a:t>Measurement of </a:t>
              </a:r>
              <a:r>
                <a:rPr lang="de-DE" sz="1800" b="1" dirty="0">
                  <a:latin typeface="Arial" charset="0"/>
                  <a:sym typeface="Symbol" pitchFamily="18" charset="2"/>
                </a:rPr>
                <a:t>A</a:t>
              </a:r>
              <a:r>
                <a:rPr lang="de-DE" sz="1800" dirty="0">
                  <a:latin typeface="Arial" charset="0"/>
                  <a:sym typeface="Symbol" pitchFamily="18" charset="2"/>
                </a:rPr>
                <a:t> </a:t>
              </a:r>
              <a:r>
                <a:rPr lang="de-DE" dirty="0" smtClean="0">
                  <a:latin typeface="Arial" charset="0"/>
                  <a:sym typeface="Symbol" pitchFamily="18" charset="2"/>
                </a:rPr>
                <a:t>yields</a:t>
              </a:r>
              <a:r>
                <a:rPr lang="de-DE" sz="1800" dirty="0" smtClean="0">
                  <a:latin typeface="Arial" charset="0"/>
                  <a:sym typeface="Symbol" pitchFamily="18" charset="2"/>
                </a:rPr>
                <a:t> </a:t>
              </a:r>
              <a:r>
                <a:rPr lang="de-DE" sz="1800" b="1" dirty="0">
                  <a:latin typeface="Arial" charset="0"/>
                  <a:sym typeface="Symbol" pitchFamily="18" charset="2"/>
                </a:rPr>
                <a:t>a</a:t>
              </a:r>
              <a:r>
                <a:rPr lang="de-DE" sz="1800" b="1" baseline="-25000" dirty="0">
                  <a:latin typeface="Arial" charset="0"/>
                  <a:sym typeface="Symbol" pitchFamily="18" charset="2"/>
                </a:rPr>
                <a:t>n </a:t>
              </a:r>
              <a:r>
                <a:rPr lang="de-DE" dirty="0" smtClean="0">
                  <a:latin typeface="Arial" charset="0"/>
                  <a:sym typeface="Symbol" pitchFamily="18" charset="2"/>
                </a:rPr>
                <a:t>with</a:t>
              </a:r>
              <a:endParaRPr lang="de-DE" sz="1800" dirty="0">
                <a:latin typeface="Arial" charset="0"/>
                <a:sym typeface="Symbol" pitchFamily="18" charset="2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de-DE" dirty="0" smtClean="0">
                  <a:latin typeface="Arial" charset="0"/>
                  <a:sym typeface="Symbol" pitchFamily="18" charset="2"/>
                </a:rPr>
                <a:t>probability</a:t>
              </a:r>
              <a:endParaRPr lang="de-DE" sz="1800" dirty="0">
                <a:latin typeface="Arial" charset="0"/>
              </a:endParaRPr>
            </a:p>
          </p:txBody>
        </p:sp>
        <p:graphicFrame>
          <p:nvGraphicFramePr>
            <p:cNvPr id="46" name="Object 33"/>
            <p:cNvGraphicFramePr>
              <a:graphicFrameLocks noChangeAspect="1"/>
            </p:cNvGraphicFramePr>
            <p:nvPr/>
          </p:nvGraphicFramePr>
          <p:xfrm>
            <a:off x="3944" y="3880"/>
            <a:ext cx="952" cy="296"/>
          </p:xfrm>
          <a:graphic>
            <a:graphicData uri="http://schemas.openxmlformats.org/presentationml/2006/ole">
              <p:oleObj spid="_x0000_s4104" name="Formel" r:id="rId11" imgW="1511280" imgH="469800" progId="Equation.3">
                <p:embed/>
              </p:oleObj>
            </a:graphicData>
          </a:graphic>
        </p:graphicFrame>
        <p:sp>
          <p:nvSpPr>
            <p:cNvPr id="47" name="Rectangle 34"/>
            <p:cNvSpPr>
              <a:spLocks noChangeArrowheads="1"/>
            </p:cNvSpPr>
            <p:nvPr/>
          </p:nvSpPr>
          <p:spPr bwMode="auto">
            <a:xfrm>
              <a:off x="3504" y="3312"/>
              <a:ext cx="2160" cy="91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0" name="Object 35"/>
          <p:cNvGraphicFramePr>
            <a:graphicFrameLocks noChangeAspect="1"/>
          </p:cNvGraphicFramePr>
          <p:nvPr/>
        </p:nvGraphicFramePr>
        <p:xfrm>
          <a:off x="4741385" y="4249948"/>
          <a:ext cx="1049815" cy="405398"/>
        </p:xfrm>
        <a:graphic>
          <a:graphicData uri="http://schemas.openxmlformats.org/presentationml/2006/ole">
            <p:oleObj spid="_x0000_s4105" name="Equation" r:id="rId12" imgW="622080" imgH="241200" progId="Equation.DSMT4">
              <p:embed/>
            </p:oleObj>
          </a:graphicData>
        </a:graphic>
      </p:graphicFrame>
      <p:grpSp>
        <p:nvGrpSpPr>
          <p:cNvPr id="51" name="Group 40"/>
          <p:cNvGrpSpPr>
            <a:grpSpLocks/>
          </p:cNvGrpSpPr>
          <p:nvPr/>
        </p:nvGrpSpPr>
        <p:grpSpPr bwMode="auto">
          <a:xfrm>
            <a:off x="6172200" y="4292600"/>
            <a:ext cx="2006600" cy="374650"/>
            <a:chOff x="4128" y="2880"/>
            <a:chExt cx="1056" cy="236"/>
          </a:xfrm>
        </p:grpSpPr>
        <p:sp>
          <p:nvSpPr>
            <p:cNvPr id="52" name="Text Box 36"/>
            <p:cNvSpPr txBox="1">
              <a:spLocks noChangeArrowheads="1"/>
            </p:cNvSpPr>
            <p:nvPr/>
          </p:nvSpPr>
          <p:spPr bwMode="auto">
            <a:xfrm>
              <a:off x="4128" y="2920"/>
              <a:ext cx="43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sz="1800" dirty="0">
                  <a:latin typeface="Arial" charset="0"/>
                </a:rPr>
                <a:t> </a:t>
              </a:r>
              <a:r>
                <a:rPr lang="de-DE" dirty="0" smtClean="0">
                  <a:latin typeface="Arial" charset="0"/>
                  <a:sym typeface="Symbol" pitchFamily="18" charset="2"/>
                </a:rPr>
                <a:t>with</a:t>
              </a:r>
              <a:endParaRPr lang="de-DE" sz="1800" dirty="0">
                <a:latin typeface="Arial" charset="0"/>
              </a:endParaRPr>
            </a:p>
          </p:txBody>
        </p:sp>
        <p:graphicFrame>
          <p:nvGraphicFramePr>
            <p:cNvPr id="53" name="Object 37"/>
            <p:cNvGraphicFramePr>
              <a:graphicFrameLocks noChangeAspect="1"/>
            </p:cNvGraphicFramePr>
            <p:nvPr/>
          </p:nvGraphicFramePr>
          <p:xfrm>
            <a:off x="4472" y="2880"/>
            <a:ext cx="712" cy="223"/>
          </p:xfrm>
          <a:graphic>
            <a:graphicData uri="http://schemas.openxmlformats.org/presentationml/2006/ole">
              <p:oleObj spid="_x0000_s4106" name="Formel" r:id="rId13" imgW="1130040" imgH="355320" progId="Equation.3">
                <p:embed/>
              </p:oleObj>
            </a:graphicData>
          </a:graphic>
        </p:graphicFrame>
      </p:grpSp>
      <p:sp>
        <p:nvSpPr>
          <p:cNvPr id="41" name="Oval 40"/>
          <p:cNvSpPr/>
          <p:nvPr/>
        </p:nvSpPr>
        <p:spPr>
          <a:xfrm>
            <a:off x="381000" y="2743200"/>
            <a:ext cx="304800" cy="304800"/>
          </a:xfrm>
          <a:prstGeom prst="ellips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685800" y="260098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 b="1" dirty="0" smtClean="0">
                <a:latin typeface="Comic Sans MS" pitchFamily="66" charset="0"/>
              </a:rPr>
              <a:t>First consider a truly isolated system</a:t>
            </a:r>
            <a:endParaRPr lang="de-DE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2" grpId="0" autoUpdateAnimBg="0"/>
      <p:bldP spid="18" grpId="0" autoUpdateAnimBg="0"/>
      <p:bldP spid="39" grpId="0" animBg="1"/>
      <p:bldP spid="41" grpId="0" animBg="1"/>
      <p:bldP spid="4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52400" y="838200"/>
            <a:ext cx="1401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stated: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228600" y="3313112"/>
          <a:ext cx="1822450" cy="544513"/>
        </p:xfrm>
        <a:graphic>
          <a:graphicData uri="http://schemas.openxmlformats.org/presentationml/2006/ole">
            <p:oleObj spid="_x0000_s2098" name="Equation" r:id="rId4" imgW="1028520" imgH="304560" progId="Equation.DSMT4">
              <p:embed/>
            </p:oleObj>
          </a:graphicData>
        </a:graphic>
      </p:graphicFrame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228600" y="2989262"/>
            <a:ext cx="2776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Matrix representations: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2286000" y="3881437"/>
          <a:ext cx="1774825" cy="495300"/>
        </p:xfrm>
        <a:graphic>
          <a:graphicData uri="http://schemas.openxmlformats.org/presentationml/2006/ole">
            <p:oleObj spid="_x0000_s2102" name="Equation" r:id="rId5" imgW="1002960" imgH="279360" progId="Equation.DSMT4">
              <p:embed/>
            </p:oleObj>
          </a:graphicData>
        </a:graphic>
      </p:graphicFrame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4766630" y="3718211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228600" y="47418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52400" y="228600"/>
            <a:ext cx="7772400" cy="609600"/>
            <a:chOff x="152400" y="228600"/>
            <a:chExt cx="7772400" cy="609600"/>
          </a:xfrm>
        </p:grpSpPr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152400" y="228600"/>
              <a:ext cx="6324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Closer inspection of the density operator of a pure state </a:t>
              </a:r>
              <a:endParaRPr lang="en-US" baseline="-25000" dirty="0">
                <a:latin typeface="Comic Sans MS" pitchFamily="66" charset="0"/>
              </a:endParaRPr>
            </a:p>
          </p:txBody>
        </p:sp>
        <p:graphicFrame>
          <p:nvGraphicFramePr>
            <p:cNvPr id="45" name="Object 16"/>
            <p:cNvGraphicFramePr>
              <a:graphicFrameLocks noChangeAspect="1"/>
            </p:cNvGraphicFramePr>
            <p:nvPr/>
          </p:nvGraphicFramePr>
          <p:xfrm>
            <a:off x="6375400" y="228600"/>
            <a:ext cx="1549400" cy="609600"/>
          </p:xfrm>
          <a:graphic>
            <a:graphicData uri="http://schemas.openxmlformats.org/presentationml/2006/ole">
              <p:oleObj spid="_x0000_s2111" name="Formel" r:id="rId6" imgW="1549080" imgH="609480" progId="Equation.3">
                <p:embed/>
              </p:oleObj>
            </a:graphicData>
          </a:graphic>
        </p:graphicFrame>
      </p:grpSp>
      <p:graphicFrame>
        <p:nvGraphicFramePr>
          <p:cNvPr id="2112" name="Object 64"/>
          <p:cNvGraphicFramePr>
            <a:graphicFrameLocks noChangeAspect="1"/>
          </p:cNvGraphicFramePr>
          <p:nvPr/>
        </p:nvGraphicFramePr>
        <p:xfrm>
          <a:off x="247650" y="1295400"/>
          <a:ext cx="1319213" cy="457200"/>
        </p:xfrm>
        <a:graphic>
          <a:graphicData uri="http://schemas.openxmlformats.org/presentationml/2006/ole">
            <p:oleObj spid="_x0000_s2112" name="Equation" r:id="rId7" imgW="876240" imgH="304560" progId="Equation.DSMT4">
              <p:embed/>
            </p:oleObj>
          </a:graphicData>
        </a:graphic>
      </p:graphicFrame>
      <p:grpSp>
        <p:nvGrpSpPr>
          <p:cNvPr id="46" name="Group 40"/>
          <p:cNvGrpSpPr>
            <a:grpSpLocks/>
          </p:cNvGrpSpPr>
          <p:nvPr/>
        </p:nvGrpSpPr>
        <p:grpSpPr bwMode="auto">
          <a:xfrm>
            <a:off x="1752600" y="1295400"/>
            <a:ext cx="2006600" cy="374650"/>
            <a:chOff x="4128" y="2880"/>
            <a:chExt cx="1056" cy="236"/>
          </a:xfrm>
        </p:grpSpPr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4128" y="2920"/>
              <a:ext cx="43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sz="1800" dirty="0">
                  <a:latin typeface="Arial" charset="0"/>
                </a:rPr>
                <a:t> </a:t>
              </a:r>
              <a:r>
                <a:rPr lang="de-DE" dirty="0" smtClean="0">
                  <a:latin typeface="Arial" charset="0"/>
                  <a:sym typeface="Symbol" pitchFamily="18" charset="2"/>
                </a:rPr>
                <a:t>with</a:t>
              </a:r>
              <a:endParaRPr lang="de-DE" sz="1800" dirty="0">
                <a:latin typeface="Arial" charset="0"/>
              </a:endParaRPr>
            </a:p>
          </p:txBody>
        </p:sp>
        <p:graphicFrame>
          <p:nvGraphicFramePr>
            <p:cNvPr id="48" name="Object 37"/>
            <p:cNvGraphicFramePr>
              <a:graphicFrameLocks noChangeAspect="1"/>
            </p:cNvGraphicFramePr>
            <p:nvPr/>
          </p:nvGraphicFramePr>
          <p:xfrm>
            <a:off x="4472" y="2880"/>
            <a:ext cx="712" cy="223"/>
          </p:xfrm>
          <a:graphic>
            <a:graphicData uri="http://schemas.openxmlformats.org/presentationml/2006/ole">
              <p:oleObj spid="_x0000_s2113" name="Formel" r:id="rId8" imgW="1130040" imgH="355320" progId="Equation.3">
                <p:embed/>
              </p:oleObj>
            </a:graphicData>
          </a:graphic>
        </p:graphicFrame>
      </p:grpSp>
      <p:graphicFrame>
        <p:nvGraphicFramePr>
          <p:cNvPr id="50" name="Object 37"/>
          <p:cNvGraphicFramePr>
            <a:graphicFrameLocks noChangeAspect="1"/>
          </p:cNvGraphicFramePr>
          <p:nvPr/>
        </p:nvGraphicFramePr>
        <p:xfrm>
          <a:off x="185737" y="3892550"/>
          <a:ext cx="2024063" cy="468312"/>
        </p:xfrm>
        <a:graphic>
          <a:graphicData uri="http://schemas.openxmlformats.org/presentationml/2006/ole">
            <p:oleObj spid="_x0000_s2114" name="Equation" r:id="rId9" imgW="1002960" imgH="279360" progId="Equation.DSMT4">
              <p:embed/>
            </p:oleObj>
          </a:graphicData>
        </a:graphic>
      </p:graphicFrame>
      <p:sp>
        <p:nvSpPr>
          <p:cNvPr id="53" name="Right Brace 52"/>
          <p:cNvSpPr/>
          <p:nvPr/>
        </p:nvSpPr>
        <p:spPr>
          <a:xfrm>
            <a:off x="4343400" y="3294062"/>
            <a:ext cx="3048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15" name="Object 67"/>
          <p:cNvGraphicFramePr>
            <a:graphicFrameLocks noChangeAspect="1"/>
          </p:cNvGraphicFramePr>
          <p:nvPr/>
        </p:nvGraphicFramePr>
        <p:xfrm>
          <a:off x="5226050" y="3598862"/>
          <a:ext cx="3384550" cy="552450"/>
        </p:xfrm>
        <a:graphic>
          <a:graphicData uri="http://schemas.openxmlformats.org/presentationml/2006/ole">
            <p:oleObj spid="_x0000_s2115" name="Equation" r:id="rId10" imgW="2247840" imgH="368280" progId="Equation.DSMT4">
              <p:embed/>
            </p:oleObj>
          </a:graphicData>
        </a:graphic>
      </p:graphicFrame>
      <p:graphicFrame>
        <p:nvGraphicFramePr>
          <p:cNvPr id="2116" name="Object 68"/>
          <p:cNvGraphicFramePr>
            <a:graphicFrameLocks noChangeAspect="1"/>
          </p:cNvGraphicFramePr>
          <p:nvPr/>
        </p:nvGraphicFramePr>
        <p:xfrm>
          <a:off x="5943600" y="4113212"/>
          <a:ext cx="1911350" cy="552450"/>
        </p:xfrm>
        <a:graphic>
          <a:graphicData uri="http://schemas.openxmlformats.org/presentationml/2006/ole">
            <p:oleObj spid="_x0000_s2116" name="Equation" r:id="rId11" imgW="1269720" imgH="368280" progId="Equation.DSMT4">
              <p:embed/>
            </p:oleObj>
          </a:graphicData>
        </a:graphic>
      </p:graphicFrame>
      <p:graphicFrame>
        <p:nvGraphicFramePr>
          <p:cNvPr id="2117" name="Object 69"/>
          <p:cNvGraphicFramePr>
            <a:graphicFrameLocks noChangeAspect="1"/>
          </p:cNvGraphicFramePr>
          <p:nvPr/>
        </p:nvGraphicFramePr>
        <p:xfrm>
          <a:off x="762000" y="4643437"/>
          <a:ext cx="2600325" cy="533400"/>
        </p:xfrm>
        <a:graphic>
          <a:graphicData uri="http://schemas.openxmlformats.org/presentationml/2006/ole">
            <p:oleObj spid="_x0000_s2117" name="Equation" r:id="rId12" imgW="1726920" imgH="355320" progId="Equation.DSMT4">
              <p:embed/>
            </p:oleObj>
          </a:graphicData>
        </a:graphic>
      </p:graphicFrame>
      <p:graphicFrame>
        <p:nvGraphicFramePr>
          <p:cNvPr id="2118" name="Object 70"/>
          <p:cNvGraphicFramePr>
            <a:graphicFrameLocks noChangeAspect="1"/>
          </p:cNvGraphicFramePr>
          <p:nvPr/>
        </p:nvGraphicFramePr>
        <p:xfrm>
          <a:off x="3429000" y="4665662"/>
          <a:ext cx="1587500" cy="514350"/>
        </p:xfrm>
        <a:graphic>
          <a:graphicData uri="http://schemas.openxmlformats.org/presentationml/2006/ole">
            <p:oleObj spid="_x0000_s2118" name="Equation" r:id="rId13" imgW="1054080" imgH="342720" progId="Equation.DSMT4">
              <p:embed/>
            </p:oleObj>
          </a:graphicData>
        </a:graphic>
      </p:graphicFrame>
      <p:graphicFrame>
        <p:nvGraphicFramePr>
          <p:cNvPr id="2119" name="Object 71"/>
          <p:cNvGraphicFramePr>
            <a:graphicFrameLocks noChangeAspect="1"/>
          </p:cNvGraphicFramePr>
          <p:nvPr/>
        </p:nvGraphicFramePr>
        <p:xfrm>
          <a:off x="5105400" y="4665662"/>
          <a:ext cx="917575" cy="361950"/>
        </p:xfrm>
        <a:graphic>
          <a:graphicData uri="http://schemas.openxmlformats.org/presentationml/2006/ole">
            <p:oleObj spid="_x0000_s2119" name="Equation" r:id="rId14" imgW="609480" imgH="241200" progId="Equation.DSMT4">
              <p:embed/>
            </p:oleObj>
          </a:graphicData>
        </a:graphic>
      </p:graphicFrame>
      <p:sp>
        <p:nvSpPr>
          <p:cNvPr id="55" name="AutoShape 7"/>
          <p:cNvSpPr>
            <a:spLocks noChangeArrowheads="1"/>
          </p:cNvSpPr>
          <p:nvPr/>
        </p:nvSpPr>
        <p:spPr bwMode="auto">
          <a:xfrm>
            <a:off x="228600" y="54276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20" name="Object 72"/>
          <p:cNvGraphicFramePr>
            <a:graphicFrameLocks noChangeAspect="1"/>
          </p:cNvGraphicFramePr>
          <p:nvPr/>
        </p:nvGraphicFramePr>
        <p:xfrm>
          <a:off x="695325" y="5314950"/>
          <a:ext cx="4168775" cy="552450"/>
        </p:xfrm>
        <a:graphic>
          <a:graphicData uri="http://schemas.openxmlformats.org/presentationml/2006/ole">
            <p:oleObj spid="_x0000_s2120" name="Equation" r:id="rId15" imgW="2768400" imgH="368280" progId="Equation.DSMT4">
              <p:embed/>
            </p:oleObj>
          </a:graphicData>
        </a:graphic>
      </p:graphicFrame>
      <p:graphicFrame>
        <p:nvGraphicFramePr>
          <p:cNvPr id="2121" name="Object 73"/>
          <p:cNvGraphicFramePr>
            <a:graphicFrameLocks noChangeAspect="1"/>
          </p:cNvGraphicFramePr>
          <p:nvPr/>
        </p:nvGraphicFramePr>
        <p:xfrm>
          <a:off x="4953000" y="5351462"/>
          <a:ext cx="592138" cy="457200"/>
        </p:xfrm>
        <a:graphic>
          <a:graphicData uri="http://schemas.openxmlformats.org/presentationml/2006/ole">
            <p:oleObj spid="_x0000_s2121" name="Equation" r:id="rId16" imgW="393480" imgH="304560" progId="Equation.DSMT4">
              <p:embed/>
            </p:oleObj>
          </a:graphicData>
        </a:graphic>
      </p:graphicFrame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198854" y="1916668"/>
            <a:ext cx="2619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show that in fact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122" name="Object 74"/>
          <p:cNvGraphicFramePr>
            <a:graphicFrameLocks noChangeAspect="1"/>
          </p:cNvGraphicFramePr>
          <p:nvPr/>
        </p:nvGraphicFramePr>
        <p:xfrm>
          <a:off x="2846388" y="1862138"/>
          <a:ext cx="2428875" cy="552450"/>
        </p:xfrm>
        <a:graphic>
          <a:graphicData uri="http://schemas.openxmlformats.org/presentationml/2006/ole">
            <p:oleObj spid="_x0000_s2122" name="Equation" r:id="rId17" imgW="161280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51" grpId="0" animBg="1"/>
      <p:bldP spid="54" grpId="0" animBg="1"/>
      <p:bldP spid="53" grpId="0" animBg="1"/>
      <p:bldP spid="55" grpId="0" animBg="1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152400" y="304800"/>
            <a:ext cx="304800" cy="304800"/>
          </a:xfrm>
          <a:prstGeom prst="ellips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861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smtClean="0">
                <a:latin typeface="Comic Sans MS" pitchFamily="66" charset="0"/>
              </a:rPr>
              <a:t>Now let‘s consider a quantum system interacting with the external world</a:t>
            </a:r>
            <a:endParaRPr lang="de-DE" dirty="0">
              <a:latin typeface="Comic Sans MS" pitchFamily="66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09600" y="829021"/>
            <a:ext cx="7835799" cy="609600"/>
            <a:chOff x="609600" y="829021"/>
            <a:chExt cx="7835799" cy="609600"/>
          </a:xfrm>
        </p:grpSpPr>
        <p:graphicFrame>
          <p:nvGraphicFramePr>
            <p:cNvPr id="6190" name="Object 46"/>
            <p:cNvGraphicFramePr>
              <a:graphicFrameLocks noChangeAspect="1"/>
            </p:cNvGraphicFramePr>
            <p:nvPr/>
          </p:nvGraphicFramePr>
          <p:xfrm>
            <a:off x="4419600" y="829021"/>
            <a:ext cx="1549400" cy="609600"/>
          </p:xfrm>
          <a:graphic>
            <a:graphicData uri="http://schemas.openxmlformats.org/presentationml/2006/ole">
              <p:oleObj spid="_x0000_s6190" name="Formel" r:id="rId4" imgW="1549080" imgH="609480" progId="Equation.3">
                <p:embed/>
              </p:oleObj>
            </a:graphicData>
          </a:graphic>
        </p:graphicFrame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609600" y="838200"/>
              <a:ext cx="783579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Instead of coherent superposition                           for isolated system</a:t>
              </a:r>
              <a:endParaRPr lang="en-US" baseline="-25000" dirty="0">
                <a:latin typeface="Comic Sans MS" pitchFamily="66" charset="0"/>
              </a:endParaRPr>
            </a:p>
          </p:txBody>
        </p:sp>
      </p:grp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762000" y="1600200"/>
            <a:ext cx="36679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Coupling with the external world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7" name="AutoShape 30"/>
          <p:cNvSpPr>
            <a:spLocks noChangeArrowheads="1"/>
          </p:cNvSpPr>
          <p:nvPr/>
        </p:nvSpPr>
        <p:spPr bwMode="auto">
          <a:xfrm>
            <a:off x="4376451" y="1644268"/>
            <a:ext cx="533400" cy="3048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4953000" y="1600200"/>
            <a:ext cx="1550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Comic Sans MS" pitchFamily="66" charset="0"/>
              </a:rPr>
              <a:t>decoherence</a:t>
            </a:r>
            <a:endParaRPr lang="en-US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>
            <a:off x="228600" y="2362200"/>
            <a:ext cx="304800" cy="2286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09600" y="2275634"/>
            <a:ext cx="85186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State of a system in equilibrium is an </a:t>
            </a:r>
            <a:r>
              <a:rPr lang="en-US" u="sng" dirty="0" smtClean="0">
                <a:latin typeface="Comic Sans MS" pitchFamily="66" charset="0"/>
              </a:rPr>
              <a:t>incoherent</a:t>
            </a:r>
            <a:r>
              <a:rPr lang="en-US" dirty="0" smtClean="0">
                <a:latin typeface="Comic Sans MS" pitchFamily="66" charset="0"/>
              </a:rPr>
              <a:t> superposition of </a:t>
            </a:r>
            <a:r>
              <a:rPr lang="en-US" dirty="0" err="1" smtClean="0">
                <a:latin typeface="Comic Sans MS" pitchFamily="66" charset="0"/>
              </a:rPr>
              <a:t>eigenstates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260732" y="2951604"/>
            <a:ext cx="304800" cy="2286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09600" y="2864119"/>
            <a:ext cx="83984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can recall the idea of a Gibbs ensemble, an infinite collection of systems</a:t>
            </a:r>
          </a:p>
          <a:p>
            <a:r>
              <a:rPr lang="en-US" dirty="0" smtClean="0">
                <a:latin typeface="Comic Sans MS" pitchFamily="66" charset="0"/>
              </a:rPr>
              <a:t>each in an N-particle </a:t>
            </a:r>
            <a:r>
              <a:rPr lang="en-US" dirty="0" err="1" smtClean="0">
                <a:latin typeface="Comic Sans MS" pitchFamily="66" charset="0"/>
              </a:rPr>
              <a:t>eigenstate</a:t>
            </a:r>
            <a:r>
              <a:rPr lang="en-US" dirty="0" smtClean="0">
                <a:latin typeface="Comic Sans MS" pitchFamily="66" charset="0"/>
              </a:rPr>
              <a:t>   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0" y="3620869"/>
            <a:ext cx="8915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Simple example for the difference between 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coherent superposition                      &amp;                          statistical mix   </a:t>
            </a:r>
            <a:endParaRPr lang="en-US" sz="2000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6191" name="Object 47"/>
          <p:cNvGraphicFramePr>
            <a:graphicFrameLocks noChangeAspect="1"/>
          </p:cNvGraphicFramePr>
          <p:nvPr/>
        </p:nvGraphicFramePr>
        <p:xfrm>
          <a:off x="304800" y="4419600"/>
          <a:ext cx="2811463" cy="406400"/>
        </p:xfrm>
        <a:graphic>
          <a:graphicData uri="http://schemas.openxmlformats.org/presentationml/2006/ole">
            <p:oleObj spid="_x0000_s6191" name="Equation" r:id="rId5" imgW="1587240" imgH="228600" progId="Equation.DSMT4">
              <p:embed/>
            </p:oleObj>
          </a:graphicData>
        </a:graphic>
      </p:graphicFrame>
      <p:graphicFrame>
        <p:nvGraphicFramePr>
          <p:cNvPr id="6192" name="Object 48"/>
          <p:cNvGraphicFramePr>
            <a:graphicFrameLocks noChangeAspect="1"/>
          </p:cNvGraphicFramePr>
          <p:nvPr/>
        </p:nvGraphicFramePr>
        <p:xfrm>
          <a:off x="263525" y="4933950"/>
          <a:ext cx="7127875" cy="1466850"/>
        </p:xfrm>
        <a:graphic>
          <a:graphicData uri="http://schemas.openxmlformats.org/presentationml/2006/ole">
            <p:oleObj spid="_x0000_s6192" name="Equation" r:id="rId6" imgW="4025880" imgH="825480" progId="Equation.DSMT4">
              <p:embed/>
            </p:oleObj>
          </a:graphicData>
        </a:graphic>
      </p:graphicFrame>
      <p:graphicFrame>
        <p:nvGraphicFramePr>
          <p:cNvPr id="6193" name="Object 49"/>
          <p:cNvGraphicFramePr>
            <a:graphicFrameLocks noChangeAspect="1"/>
          </p:cNvGraphicFramePr>
          <p:nvPr/>
        </p:nvGraphicFramePr>
        <p:xfrm>
          <a:off x="6019800" y="4343400"/>
          <a:ext cx="3124200" cy="496887"/>
        </p:xfrm>
        <a:graphic>
          <a:graphicData uri="http://schemas.openxmlformats.org/presentationml/2006/ole">
            <p:oleObj spid="_x0000_s6193" name="Equation" r:id="rId7" imgW="1765080" imgH="279360" progId="Equation.DSMT4">
              <p:embed/>
            </p:oleObj>
          </a:graphicData>
        </a:graphic>
      </p:graphicFrame>
      <p:sp>
        <p:nvSpPr>
          <p:cNvPr id="18" name="Right Brace 17"/>
          <p:cNvSpPr/>
          <p:nvPr/>
        </p:nvSpPr>
        <p:spPr>
          <a:xfrm rot="5400000">
            <a:off x="3695700" y="4381500"/>
            <a:ext cx="457200" cy="4038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455084" y="6514546"/>
            <a:ext cx="21563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  <a:latin typeface="Comic Sans MS" pitchFamily="66" charset="0"/>
              </a:rPr>
              <a:t>interference </a:t>
            </a:r>
            <a:r>
              <a:rPr lang="en-US" dirty="0" smtClean="0">
                <a:solidFill>
                  <a:srgbClr val="92D050"/>
                </a:solidFill>
                <a:latin typeface="Comic Sans MS" pitchFamily="66" charset="0"/>
              </a:rPr>
              <a:t>term</a:t>
            </a:r>
            <a:endParaRPr lang="en-US" baseline="-250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800600" y="4267200"/>
            <a:ext cx="2743200" cy="1524000"/>
            <a:chOff x="4800600" y="4267200"/>
            <a:chExt cx="2743200" cy="15240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cxnSp>
          <p:nvCxnSpPr>
            <p:cNvPr id="30" name="Elbow Connector 29"/>
            <p:cNvCxnSpPr/>
            <p:nvPr/>
          </p:nvCxnSpPr>
          <p:spPr>
            <a:xfrm>
              <a:off x="4800600" y="4648200"/>
              <a:ext cx="2743200" cy="1143000"/>
            </a:xfrm>
            <a:prstGeom prst="bentConnector3">
              <a:avLst>
                <a:gd name="adj1" fmla="val 27358"/>
              </a:avLst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 flipH="1" flipV="1">
              <a:off x="4610100" y="4457700"/>
              <a:ext cx="3810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934200" y="4953000"/>
            <a:ext cx="19832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No interference</a:t>
            </a:r>
            <a:endParaRPr lang="en-US" b="1" baseline="-25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4" grpId="0"/>
      <p:bldP spid="27" grpId="0" animBg="1"/>
      <p:bldP spid="28" grpId="0"/>
      <p:bldP spid="10" grpId="0" animBg="1"/>
      <p:bldP spid="11" grpId="0"/>
      <p:bldP spid="12" grpId="0" animBg="1"/>
      <p:bldP spid="13" grpId="0"/>
      <p:bldP spid="14" grpId="0"/>
      <p:bldP spid="18" grpId="0" animBg="1"/>
      <p:bldP spid="21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096000" y="1828800"/>
            <a:ext cx="29718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coherent superposition            </a:t>
            </a:r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  &amp;                      </a:t>
            </a:r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statistical mix   </a:t>
            </a:r>
            <a:endParaRPr lang="en-US" sz="2000" b="1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400050" y="838200"/>
          <a:ext cx="1319213" cy="457200"/>
        </p:xfrm>
        <a:graphic>
          <a:graphicData uri="http://schemas.openxmlformats.org/presentationml/2006/ole">
            <p:oleObj spid="_x0000_s19465" name="Equation" r:id="rId4" imgW="876240" imgH="304560" progId="Equation.DSMT4">
              <p:embed/>
            </p:oleObj>
          </a:graphicData>
        </a:graphic>
      </p:graphicFrame>
      <p:grpSp>
        <p:nvGrpSpPr>
          <p:cNvPr id="18" name="Group 40"/>
          <p:cNvGrpSpPr>
            <a:grpSpLocks/>
          </p:cNvGrpSpPr>
          <p:nvPr/>
        </p:nvGrpSpPr>
        <p:grpSpPr bwMode="auto">
          <a:xfrm>
            <a:off x="381000" y="1600200"/>
            <a:ext cx="2038903" cy="387351"/>
            <a:chOff x="3326" y="3408"/>
            <a:chExt cx="1073" cy="244"/>
          </a:xfrm>
        </p:grpSpPr>
        <p:sp>
          <p:nvSpPr>
            <p:cNvPr id="19" name="Text Box 36"/>
            <p:cNvSpPr txBox="1">
              <a:spLocks noChangeArrowheads="1"/>
            </p:cNvSpPr>
            <p:nvPr/>
          </p:nvSpPr>
          <p:spPr bwMode="auto">
            <a:xfrm>
              <a:off x="3326" y="3456"/>
              <a:ext cx="43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sz="1800" dirty="0">
                  <a:latin typeface="Arial" charset="0"/>
                </a:rPr>
                <a:t> </a:t>
              </a:r>
              <a:r>
                <a:rPr lang="de-DE" dirty="0" smtClean="0">
                  <a:latin typeface="Arial" charset="0"/>
                  <a:sym typeface="Symbol" pitchFamily="18" charset="2"/>
                </a:rPr>
                <a:t>with</a:t>
              </a:r>
              <a:endParaRPr lang="de-DE" sz="1800" dirty="0">
                <a:latin typeface="Arial" charset="0"/>
              </a:endParaRPr>
            </a:p>
          </p:txBody>
        </p:sp>
        <p:graphicFrame>
          <p:nvGraphicFramePr>
            <p:cNvPr id="20" name="Object 37"/>
            <p:cNvGraphicFramePr>
              <a:graphicFrameLocks noChangeAspect="1"/>
            </p:cNvGraphicFramePr>
            <p:nvPr/>
          </p:nvGraphicFramePr>
          <p:xfrm>
            <a:off x="3687" y="3408"/>
            <a:ext cx="712" cy="223"/>
          </p:xfrm>
          <a:graphic>
            <a:graphicData uri="http://schemas.openxmlformats.org/presentationml/2006/ole">
              <p:oleObj spid="_x0000_s19466" name="Equation" r:id="rId5" imgW="1130040" imgH="355320" progId="Equation.DSMT4">
                <p:embed/>
              </p:oleObj>
            </a:graphicData>
          </a:graphic>
        </p:graphicFrame>
      </p:grp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1714118" y="830167"/>
          <a:ext cx="2216150" cy="552450"/>
        </p:xfrm>
        <a:graphic>
          <a:graphicData uri="http://schemas.openxmlformats.org/presentationml/2006/ole">
            <p:oleObj spid="_x0000_s19467" name="Equation" r:id="rId6" imgW="1473120" imgH="368280" progId="Equation.DSMT4">
              <p:embed/>
            </p:oleObj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5538787" y="685800"/>
          <a:ext cx="1319213" cy="457200"/>
        </p:xfrm>
        <a:graphic>
          <a:graphicData uri="http://schemas.openxmlformats.org/presentationml/2006/ole">
            <p:oleObj spid="_x0000_s19468" name="Equation" r:id="rId7" imgW="876240" imgH="304560" progId="Equation.DSMT4">
              <p:embed/>
            </p:oleObj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7035800" y="609600"/>
          <a:ext cx="1955800" cy="1309687"/>
        </p:xfrm>
        <a:graphic>
          <a:graphicData uri="http://schemas.openxmlformats.org/presentationml/2006/ole">
            <p:oleObj spid="_x0000_s19469" name="Equation" r:id="rId8" imgW="1104840" imgH="736560" progId="Equation.DSMT4">
              <p:embed/>
            </p:oleObj>
          </a:graphicData>
        </a:graphic>
      </p:graphicFrame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5715000" y="212354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" name="Object 37"/>
          <p:cNvGraphicFramePr>
            <a:graphicFrameLocks noChangeAspect="1"/>
          </p:cNvGraphicFramePr>
          <p:nvPr/>
        </p:nvGraphicFramePr>
        <p:xfrm>
          <a:off x="6226365" y="1958247"/>
          <a:ext cx="2779541" cy="685800"/>
        </p:xfrm>
        <a:graphic>
          <a:graphicData uri="http://schemas.openxmlformats.org/presentationml/2006/ole">
            <p:oleObj spid="_x0000_s19470" name="Equation" r:id="rId9" imgW="1155600" imgH="342720" progId="Equation.DSMT4">
              <p:embed/>
            </p:oleObj>
          </a:graphicData>
        </a:graphic>
      </p:graphicFrame>
      <p:sp>
        <p:nvSpPr>
          <p:cNvPr id="28" name="Oval 27"/>
          <p:cNvSpPr/>
          <p:nvPr/>
        </p:nvSpPr>
        <p:spPr>
          <a:xfrm>
            <a:off x="152400" y="3429000"/>
            <a:ext cx="304800" cy="304800"/>
          </a:xfrm>
          <a:prstGeom prst="ellips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533400" y="3352800"/>
            <a:ext cx="84582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dirty="0" smtClean="0">
                <a:latin typeface="Comic Sans MS" pitchFamily="66" charset="0"/>
              </a:rPr>
              <a:t>Next we </a:t>
            </a:r>
            <a:r>
              <a:rPr lang="de-DE" sz="2000" b="1" dirty="0" smtClean="0">
                <a:latin typeface="Comic Sans MS" pitchFamily="66" charset="0"/>
              </a:rPr>
              <a:t>see</a:t>
            </a:r>
            <a:r>
              <a:rPr lang="de-DE" sz="2000" b="1" dirty="0" smtClean="0">
                <a:latin typeface="Comic Sans MS" pitchFamily="66" charset="0"/>
              </a:rPr>
              <a:t> </a:t>
            </a:r>
            <a:r>
              <a:rPr lang="de-DE" sz="2000" b="1" dirty="0" smtClean="0">
                <a:latin typeface="Comic Sans MS" pitchFamily="66" charset="0"/>
              </a:rPr>
              <a:t>that in the canonical </a:t>
            </a:r>
            <a:r>
              <a:rPr lang="de-DE" sz="2000" b="1" dirty="0" smtClean="0">
                <a:latin typeface="Comic Sans MS" pitchFamily="66" charset="0"/>
              </a:rPr>
              <a:t>ensemble</a:t>
            </a:r>
          </a:p>
          <a:p>
            <a:pPr>
              <a:spcBef>
                <a:spcPct val="50000"/>
              </a:spcBef>
            </a:pPr>
            <a:r>
              <a:rPr lang="de-DE" sz="1400" b="1" dirty="0" smtClean="0">
                <a:solidFill>
                  <a:srgbClr val="0DA311"/>
                </a:solidFill>
                <a:latin typeface="Comic Sans MS" pitchFamily="66" charset="0"/>
              </a:rPr>
              <a:t>Equivalent considerations can be made for the micro- and grandcanonical ensamble </a:t>
            </a:r>
            <a:endParaRPr lang="de-DE" sz="1400" dirty="0">
              <a:solidFill>
                <a:srgbClr val="0DA311"/>
              </a:solidFill>
              <a:latin typeface="Comic Sans MS" pitchFamily="66" charset="0"/>
            </a:endParaRPr>
          </a:p>
        </p:txBody>
      </p:sp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533400" y="4301704"/>
          <a:ext cx="3240087" cy="1117600"/>
        </p:xfrm>
        <a:graphic>
          <a:graphicData uri="http://schemas.openxmlformats.org/presentationml/2006/ole">
            <p:oleObj spid="_x0000_s19471" name="Equation" r:id="rId10" imgW="1346040" imgH="558720" progId="Equation.DSMT4">
              <p:embed/>
            </p:oleObj>
          </a:graphicData>
        </a:graphic>
      </p:graphicFrame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962400" y="45720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457200" y="5638800"/>
          <a:ext cx="1319212" cy="457200"/>
        </p:xfrm>
        <a:graphic>
          <a:graphicData uri="http://schemas.openxmlformats.org/presentationml/2006/ole">
            <p:oleObj spid="_x0000_s19472" name="Equation" r:id="rId11" imgW="876240" imgH="304560" progId="Equation.DSMT4">
              <p:embed/>
            </p:oleObj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5410200" y="4554723"/>
          <a:ext cx="2232025" cy="550677"/>
        </p:xfrm>
        <a:graphic>
          <a:graphicData uri="http://schemas.openxmlformats.org/presentationml/2006/ole">
            <p:oleObj spid="_x0000_s19473" name="Equation" r:id="rId12" imgW="1155600" imgH="342720" progId="Equation.DSMT4">
              <p:embed/>
            </p:oleObj>
          </a:graphicData>
        </a:graphic>
      </p:graphicFrame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648200" y="4583668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798087" y="5650468"/>
            <a:ext cx="54409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is our thermal average in the canonical ensemble</a:t>
            </a:r>
            <a:endParaRPr lang="en-US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6" grpId="0"/>
      <p:bldP spid="24" grpId="0" animBg="1"/>
      <p:bldP spid="28" grpId="0" animBg="1"/>
      <p:bldP spid="29" grpId="0"/>
      <p:bldP spid="31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6629400" y="5638800"/>
            <a:ext cx="2514600" cy="1288208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137696" y="2107722"/>
            <a:ext cx="3082504" cy="431800"/>
            <a:chOff x="6137696" y="2107722"/>
            <a:chExt cx="3082504" cy="431800"/>
          </a:xfrm>
        </p:grpSpPr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6137696" y="2209800"/>
              <a:ext cx="30825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rgbClr val="0DA311"/>
                  </a:solidFill>
                  <a:latin typeface="Comic Sans MS" pitchFamily="66" charset="0"/>
                </a:rPr>
                <a:t>The notation         gets meaning via  </a:t>
              </a:r>
              <a:endParaRPr lang="en-US" sz="1400" dirty="0" smtClean="0">
                <a:solidFill>
                  <a:srgbClr val="0DA311"/>
                </a:solidFill>
              </a:endParaRPr>
            </a:p>
          </p:txBody>
        </p:sp>
        <p:graphicFrame>
          <p:nvGraphicFramePr>
            <p:cNvPr id="40967" name="Object 7"/>
            <p:cNvGraphicFramePr>
              <a:graphicFrameLocks noChangeAspect="1"/>
            </p:cNvGraphicFramePr>
            <p:nvPr/>
          </p:nvGraphicFramePr>
          <p:xfrm>
            <a:off x="7315200" y="2107722"/>
            <a:ext cx="428625" cy="431800"/>
          </p:xfrm>
          <a:graphic>
            <a:graphicData uri="http://schemas.openxmlformats.org/presentationml/2006/ole">
              <p:oleObj spid="_x0000_s40967" name="Equation" r:id="rId4" imgW="177480" imgH="215640" progId="Equation.DSMT4">
                <p:embed/>
              </p:oleObj>
            </a:graphicData>
          </a:graphic>
        </p:graphicFrame>
      </p:grp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838200" y="3048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So far we wrote: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>
          <a:xfrm>
            <a:off x="304800" y="381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895600" y="247286"/>
          <a:ext cx="1895475" cy="685800"/>
        </p:xfrm>
        <a:graphic>
          <a:graphicData uri="http://schemas.openxmlformats.org/presentationml/2006/ole">
            <p:oleObj spid="_x0000_s40961" name="Equation" r:id="rId5" imgW="787320" imgH="342720" progId="Equation.DSMT4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81000" y="1447800"/>
          <a:ext cx="3148013" cy="558800"/>
        </p:xfrm>
        <a:graphic>
          <a:graphicData uri="http://schemas.openxmlformats.org/presentationml/2006/ole">
            <p:oleObj spid="_x0000_s40963" name="Equation" r:id="rId6" imgW="1307880" imgH="279360" progId="Equation.DSMT4">
              <p:embed/>
            </p:oleObj>
          </a:graphicData>
        </a:graphic>
      </p:graphicFrame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04800" y="914400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reconsider the Boltzmann factor</a:t>
            </a:r>
            <a:endParaRPr lang="en-US" dirty="0" smtClean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3581400" y="1414252"/>
          <a:ext cx="2444750" cy="660400"/>
        </p:xfrm>
        <a:graphic>
          <a:graphicData uri="http://schemas.openxmlformats.org/presentationml/2006/ole">
            <p:oleObj spid="_x0000_s40964" name="Equation" r:id="rId7" imgW="1015920" imgH="330120" progId="Equation.DSMT4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6087374" y="1421922"/>
          <a:ext cx="2414587" cy="711200"/>
        </p:xfrm>
        <a:graphic>
          <a:graphicData uri="http://schemas.openxmlformats.org/presentationml/2006/ole">
            <p:oleObj spid="_x0000_s40965" name="Equation" r:id="rId8" imgW="1002960" imgH="355320" progId="Equation.DSMT4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5400000" flipH="1" flipV="1">
            <a:off x="5942806" y="2209800"/>
            <a:ext cx="6103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48400" y="25146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6248400" y="2472904"/>
          <a:ext cx="2590799" cy="660687"/>
        </p:xfrm>
        <a:graphic>
          <a:graphicData uri="http://schemas.openxmlformats.org/presentationml/2006/ole">
            <p:oleObj spid="_x0000_s40966" name="Equation" r:id="rId9" imgW="1282680" imgH="393480" progId="Equation.DSMT4">
              <p:embed/>
            </p:oleObj>
          </a:graphicData>
        </a:graphic>
      </p:graphicFrame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425564" y="321621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914400" y="3066686"/>
          <a:ext cx="1895475" cy="685800"/>
        </p:xfrm>
        <a:graphic>
          <a:graphicData uri="http://schemas.openxmlformats.org/presentationml/2006/ole">
            <p:oleObj spid="_x0000_s40968" name="Equation" r:id="rId10" imgW="787320" imgH="342720" progId="Equation.DSMT4">
              <p:embed/>
            </p:oleObj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2819400" y="2996244"/>
          <a:ext cx="2844800" cy="787400"/>
        </p:xfrm>
        <a:graphic>
          <a:graphicData uri="http://schemas.openxmlformats.org/presentationml/2006/ole">
            <p:oleObj spid="_x0000_s40969" name="Equation" r:id="rId11" imgW="1180800" imgH="393480" progId="Equation.DSMT4">
              <p:embed/>
            </p:oleObj>
          </a:graphicData>
        </a:graphic>
      </p:graphicFrame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5638800" y="3081070"/>
          <a:ext cx="1682750" cy="482600"/>
        </p:xfrm>
        <a:graphic>
          <a:graphicData uri="http://schemas.openxmlformats.org/presentationml/2006/ole">
            <p:oleObj spid="_x0000_s40970" name="Equation" r:id="rId12" imgW="698400" imgH="241200" progId="Equation.DSMT4">
              <p:embed/>
            </p:oleObj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 flipH="1" flipV="1">
            <a:off x="2858294" y="2247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76202" y="2438400"/>
            <a:ext cx="533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76200" y="1976735"/>
            <a:ext cx="335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0DA311"/>
                </a:solidFill>
                <a:latin typeface="Comic Sans MS" pitchFamily="66" charset="0"/>
              </a:rPr>
              <a:t>Eigenstates</a:t>
            </a:r>
            <a:r>
              <a:rPr lang="en-US" sz="1600" dirty="0" smtClean="0">
                <a:solidFill>
                  <a:srgbClr val="0DA311"/>
                </a:solidFill>
                <a:latin typeface="Comic Sans MS" pitchFamily="66" charset="0"/>
              </a:rPr>
              <a:t> of</a:t>
            </a:r>
          </a:p>
          <a:p>
            <a:r>
              <a:rPr lang="en-US" sz="1600" dirty="0" smtClean="0">
                <a:solidFill>
                  <a:srgbClr val="0DA311"/>
                </a:solidFill>
                <a:latin typeface="Comic Sans MS" pitchFamily="66" charset="0"/>
              </a:rPr>
              <a:t>N-particle </a:t>
            </a:r>
            <a:r>
              <a:rPr lang="en-US" sz="1600" dirty="0" err="1" smtClean="0">
                <a:solidFill>
                  <a:srgbClr val="0DA311"/>
                </a:solidFill>
                <a:latin typeface="Comic Sans MS" pitchFamily="66" charset="0"/>
              </a:rPr>
              <a:t>Schroedingder</a:t>
            </a:r>
            <a:r>
              <a:rPr lang="en-US" sz="1600" dirty="0" smtClean="0">
                <a:solidFill>
                  <a:srgbClr val="0DA311"/>
                </a:solidFill>
                <a:latin typeface="Comic Sans MS" pitchFamily="66" charset="0"/>
              </a:rPr>
              <a:t> eq. </a:t>
            </a:r>
            <a:endParaRPr lang="en-US" sz="1600" dirty="0" smtClean="0">
              <a:solidFill>
                <a:srgbClr val="0DA311"/>
              </a:solidFill>
            </a:endParaRPr>
          </a:p>
        </p:txBody>
      </p:sp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3106949" y="2064593"/>
          <a:ext cx="2057400" cy="416952"/>
        </p:xfrm>
        <a:graphic>
          <a:graphicData uri="http://schemas.openxmlformats.org/presentationml/2006/ole">
            <p:oleObj spid="_x0000_s40971" name="Equation" r:id="rId13" imgW="1041120" imgH="253800" progId="Equation.DSMT4">
              <p:embed/>
            </p:oleObj>
          </a:graphicData>
        </a:graphic>
      </p:graphicFrame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76200" y="4114800"/>
          <a:ext cx="4311650" cy="939800"/>
        </p:xfrm>
        <a:graphic>
          <a:graphicData uri="http://schemas.openxmlformats.org/presentationml/2006/ole">
            <p:oleObj spid="_x0000_s40973" name="Equation" r:id="rId14" imgW="1790640" imgH="469800" progId="Equation.DSMT4">
              <p:embed/>
            </p:oleObj>
          </a:graphicData>
        </a:graphic>
      </p:graphicFrame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04800" y="38227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</a:t>
            </a:r>
            <a:endParaRPr lang="en-US" dirty="0" smtClean="0"/>
          </a:p>
        </p:txBody>
      </p:sp>
      <p:graphicFrame>
        <p:nvGraphicFramePr>
          <p:cNvPr id="40974" name="Object 14"/>
          <p:cNvGraphicFramePr>
            <a:graphicFrameLocks noChangeAspect="1"/>
          </p:cNvGraphicFramePr>
          <p:nvPr/>
        </p:nvGraphicFramePr>
        <p:xfrm>
          <a:off x="4543425" y="4191000"/>
          <a:ext cx="4219575" cy="863600"/>
        </p:xfrm>
        <a:graphic>
          <a:graphicData uri="http://schemas.openxmlformats.org/presentationml/2006/ole">
            <p:oleObj spid="_x0000_s40974" name="Equation" r:id="rId15" imgW="1752480" imgH="431640" progId="Equation.DSMT4">
              <p:embed/>
            </p:oleObj>
          </a:graphicData>
        </a:graphic>
      </p:graphicFrame>
      <p:graphicFrame>
        <p:nvGraphicFramePr>
          <p:cNvPr id="40975" name="Object 15"/>
          <p:cNvGraphicFramePr>
            <a:graphicFrameLocks noChangeAspect="1"/>
          </p:cNvGraphicFramePr>
          <p:nvPr/>
        </p:nvGraphicFramePr>
        <p:xfrm>
          <a:off x="60325" y="5029200"/>
          <a:ext cx="7026275" cy="914400"/>
        </p:xfrm>
        <a:graphic>
          <a:graphicData uri="http://schemas.openxmlformats.org/presentationml/2006/ole">
            <p:oleObj spid="_x0000_s40975" name="Equation" r:id="rId16" imgW="2920680" imgH="457200" progId="Equation.DSMT4">
              <p:embed/>
            </p:oleObj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rot="5400000" flipH="1" flipV="1">
            <a:off x="5600700" y="3695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791200" y="3870382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791200" y="3581400"/>
            <a:ext cx="1905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DA311"/>
                </a:solidFill>
                <a:latin typeface="Comic Sans MS" pitchFamily="66" charset="0"/>
              </a:rPr>
              <a:t>b</a:t>
            </a:r>
            <a:r>
              <a:rPr lang="en-US" sz="1600" dirty="0" smtClean="0">
                <a:solidFill>
                  <a:srgbClr val="0DA311"/>
                </a:solidFill>
                <a:latin typeface="Comic Sans MS" pitchFamily="66" charset="0"/>
              </a:rPr>
              <a:t>asis independent</a:t>
            </a:r>
            <a:endParaRPr lang="en-US" sz="1600" dirty="0" smtClean="0">
              <a:solidFill>
                <a:srgbClr val="0DA311"/>
              </a:solidFill>
            </a:endParaRPr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6019800" y="619664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80" name="Object 20"/>
          <p:cNvGraphicFramePr>
            <a:graphicFrameLocks noChangeAspect="1"/>
          </p:cNvGraphicFramePr>
          <p:nvPr/>
        </p:nvGraphicFramePr>
        <p:xfrm>
          <a:off x="6858000" y="5748070"/>
          <a:ext cx="2139950" cy="1066800"/>
        </p:xfrm>
        <a:graphic>
          <a:graphicData uri="http://schemas.openxmlformats.org/presentationml/2006/ole">
            <p:oleObj spid="_x0000_s40980" name="Equation" r:id="rId17" imgW="88884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" grpId="0"/>
      <p:bldP spid="3" grpId="0" animBg="1"/>
      <p:bldP spid="7" grpId="0"/>
      <p:bldP spid="20" grpId="0" animBg="1"/>
      <p:bldP spid="28" grpId="0"/>
      <p:bldP spid="33" grpId="0"/>
      <p:bldP spid="49" grpId="0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utoShape 14"/>
          <p:cNvSpPr>
            <a:spLocks noChangeArrowheads="1"/>
          </p:cNvSpPr>
          <p:nvPr/>
        </p:nvSpPr>
        <p:spPr bwMode="auto">
          <a:xfrm>
            <a:off x="152400" y="4343400"/>
            <a:ext cx="8839200" cy="2514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28600" y="304800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consider internal energy U</a:t>
            </a:r>
            <a:endParaRPr lang="en-US" dirty="0" smtClean="0"/>
          </a:p>
        </p:txBody>
      </p:sp>
      <p:graphicFrame>
        <p:nvGraphicFramePr>
          <p:cNvPr id="30" name="Object 12"/>
          <p:cNvGraphicFramePr>
            <a:graphicFrameLocks noChangeAspect="1"/>
          </p:cNvGraphicFramePr>
          <p:nvPr/>
        </p:nvGraphicFramePr>
        <p:xfrm>
          <a:off x="580490" y="5385278"/>
          <a:ext cx="1223962" cy="482600"/>
        </p:xfrm>
        <a:graphic>
          <a:graphicData uri="http://schemas.openxmlformats.org/presentationml/2006/ole">
            <p:oleObj spid="_x0000_s23563" name="Equation" r:id="rId4" imgW="507960" imgH="241200" progId="Equation.DSMT4">
              <p:embed/>
            </p:oleObj>
          </a:graphicData>
        </a:graphic>
      </p:graphicFrame>
      <p:graphicFrame>
        <p:nvGraphicFramePr>
          <p:cNvPr id="31" name="Object 16"/>
          <p:cNvGraphicFramePr>
            <a:graphicFrameLocks noChangeAspect="1"/>
          </p:cNvGraphicFramePr>
          <p:nvPr/>
        </p:nvGraphicFramePr>
        <p:xfrm>
          <a:off x="1890178" y="5156678"/>
          <a:ext cx="1957387" cy="939800"/>
        </p:xfrm>
        <a:graphic>
          <a:graphicData uri="http://schemas.openxmlformats.org/presentationml/2006/ole">
            <p:oleObj spid="_x0000_s23564" name="Equation" r:id="rId5" imgW="812520" imgH="469800" progId="Equation.DSMT4">
              <p:embed/>
            </p:oleObj>
          </a:graphicData>
        </a:graphic>
      </p:graphicFrame>
      <p:graphicFrame>
        <p:nvGraphicFramePr>
          <p:cNvPr id="32" name="Object 17"/>
          <p:cNvGraphicFramePr>
            <a:graphicFrameLocks noChangeAspect="1"/>
          </p:cNvGraphicFramePr>
          <p:nvPr/>
        </p:nvGraphicFramePr>
        <p:xfrm>
          <a:off x="3903128" y="5131278"/>
          <a:ext cx="2019300" cy="939800"/>
        </p:xfrm>
        <a:graphic>
          <a:graphicData uri="http://schemas.openxmlformats.org/presentationml/2006/ole">
            <p:oleObj spid="_x0000_s23565" name="Equation" r:id="rId6" imgW="838080" imgH="469800" progId="Equation.DSMT4">
              <p:embed/>
            </p:oleObj>
          </a:graphicData>
        </a:graphic>
      </p:graphicFrame>
      <p:graphicFrame>
        <p:nvGraphicFramePr>
          <p:cNvPr id="33" name="Object 18"/>
          <p:cNvGraphicFramePr>
            <a:graphicFrameLocks noChangeAspect="1"/>
          </p:cNvGraphicFramePr>
          <p:nvPr/>
        </p:nvGraphicFramePr>
        <p:xfrm>
          <a:off x="5914490" y="5257800"/>
          <a:ext cx="947737" cy="558800"/>
        </p:xfrm>
        <a:graphic>
          <a:graphicData uri="http://schemas.openxmlformats.org/presentationml/2006/ole">
            <p:oleObj spid="_x0000_s23566" name="Equation" r:id="rId7" imgW="393480" imgH="279360" progId="Equation.DSMT4">
              <p:embed/>
            </p:oleObj>
          </a:graphicData>
        </a:graphic>
      </p:graphicFrame>
      <p:cxnSp>
        <p:nvCxnSpPr>
          <p:cNvPr id="34" name="Straight Arrow Connector 33"/>
          <p:cNvCxnSpPr/>
          <p:nvPr/>
        </p:nvCxnSpPr>
        <p:spPr>
          <a:xfrm rot="5400000" flipH="1" flipV="1">
            <a:off x="3895190" y="5931378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85690" y="6121878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19"/>
          <p:cNvGraphicFramePr>
            <a:graphicFrameLocks noChangeAspect="1"/>
          </p:cNvGraphicFramePr>
          <p:nvPr/>
        </p:nvGraphicFramePr>
        <p:xfrm>
          <a:off x="6762750" y="5867905"/>
          <a:ext cx="2076450" cy="380495"/>
        </p:xfrm>
        <a:graphic>
          <a:graphicData uri="http://schemas.openxmlformats.org/presentationml/2006/ole">
            <p:oleObj spid="_x0000_s23567" name="Equation" r:id="rId8" imgW="1091880" imgH="241200" progId="Equation.DSMT4">
              <p:embed/>
            </p:oleObj>
          </a:graphicData>
        </a:graphic>
      </p:graphicFrame>
      <p:graphicFrame>
        <p:nvGraphicFramePr>
          <p:cNvPr id="23569" name="Object 17"/>
          <p:cNvGraphicFramePr>
            <a:graphicFrameLocks noChangeAspect="1"/>
          </p:cNvGraphicFramePr>
          <p:nvPr/>
        </p:nvGraphicFramePr>
        <p:xfrm>
          <a:off x="304800" y="914400"/>
          <a:ext cx="2354263" cy="1320800"/>
        </p:xfrm>
        <a:graphic>
          <a:graphicData uri="http://schemas.openxmlformats.org/presentationml/2006/ole">
            <p:oleObj spid="_x0000_s23569" name="Equation" r:id="rId9" imgW="977760" imgH="660240" progId="Equation.DSMT4">
              <p:embed/>
            </p:oleObj>
          </a:graphicData>
        </a:graphic>
      </p:graphicFrame>
      <p:graphicFrame>
        <p:nvGraphicFramePr>
          <p:cNvPr id="23571" name="Object 19"/>
          <p:cNvGraphicFramePr>
            <a:graphicFrameLocks noChangeAspect="1"/>
          </p:cNvGraphicFramePr>
          <p:nvPr/>
        </p:nvGraphicFramePr>
        <p:xfrm>
          <a:off x="2808288" y="908892"/>
          <a:ext cx="3211512" cy="1346200"/>
        </p:xfrm>
        <a:graphic>
          <a:graphicData uri="http://schemas.openxmlformats.org/presentationml/2006/ole">
            <p:oleObj spid="_x0000_s23571" name="Equation" r:id="rId10" imgW="1333440" imgH="672840" progId="Equation.DSMT4">
              <p:embed/>
            </p:oleObj>
          </a:graphicData>
        </a:graphic>
      </p:graphicFrame>
      <p:graphicFrame>
        <p:nvGraphicFramePr>
          <p:cNvPr id="23572" name="Object 20"/>
          <p:cNvGraphicFramePr>
            <a:graphicFrameLocks noChangeAspect="1"/>
          </p:cNvGraphicFramePr>
          <p:nvPr/>
        </p:nvGraphicFramePr>
        <p:xfrm>
          <a:off x="823913" y="2209800"/>
          <a:ext cx="6483350" cy="1422400"/>
        </p:xfrm>
        <a:graphic>
          <a:graphicData uri="http://schemas.openxmlformats.org/presentationml/2006/ole">
            <p:oleObj spid="_x0000_s23572" name="Equation" r:id="rId11" imgW="2692080" imgH="711000" progId="Equation.DSMT4">
              <p:embed/>
            </p:oleObj>
          </a:graphicData>
        </a:graphic>
      </p:graphicFrame>
      <p:graphicFrame>
        <p:nvGraphicFramePr>
          <p:cNvPr id="23573" name="Object 21"/>
          <p:cNvGraphicFramePr>
            <a:graphicFrameLocks noChangeAspect="1"/>
          </p:cNvGraphicFramePr>
          <p:nvPr/>
        </p:nvGraphicFramePr>
        <p:xfrm>
          <a:off x="914400" y="3733800"/>
          <a:ext cx="2722563" cy="762000"/>
        </p:xfrm>
        <a:graphic>
          <a:graphicData uri="http://schemas.openxmlformats.org/presentationml/2006/ole">
            <p:oleObj spid="_x0000_s23573" name="Equation" r:id="rId12" imgW="1130040" imgH="380880" progId="Equation.DSMT4">
              <p:embed/>
            </p:oleObj>
          </a:graphicData>
        </a:graphic>
      </p:graphicFrame>
      <p:graphicFrame>
        <p:nvGraphicFramePr>
          <p:cNvPr id="23574" name="Object 22"/>
          <p:cNvGraphicFramePr>
            <a:graphicFrameLocks noChangeAspect="1"/>
          </p:cNvGraphicFramePr>
          <p:nvPr/>
        </p:nvGraphicFramePr>
        <p:xfrm>
          <a:off x="3657600" y="3810000"/>
          <a:ext cx="2630487" cy="558800"/>
        </p:xfrm>
        <a:graphic>
          <a:graphicData uri="http://schemas.openxmlformats.org/presentationml/2006/ole">
            <p:oleObj spid="_x0000_s23574" name="Equation" r:id="rId13" imgW="1091880" imgH="279360" progId="Equation.DSMT4">
              <p:embed/>
            </p:oleObj>
          </a:graphicData>
        </a:graphic>
      </p:graphicFrame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457200" y="4724400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In general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9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8251</TotalTime>
  <Words>227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Office Theme</vt:lpstr>
      <vt:lpstr>Formel</vt:lpstr>
      <vt:lpstr>Equation</vt:lpstr>
      <vt:lpstr>MathType 4.0 Equation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380</cp:revision>
  <dcterms:created xsi:type="dcterms:W3CDTF">2010-08-30T23:12:30Z</dcterms:created>
  <dcterms:modified xsi:type="dcterms:W3CDTF">2010-11-30T01:31:31Z</dcterms:modified>
</cp:coreProperties>
</file>