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7" r:id="rId3"/>
    <p:sldId id="259" r:id="rId4"/>
    <p:sldId id="260" r:id="rId5"/>
    <p:sldId id="261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8" autoAdjust="0"/>
  </p:normalViewPr>
  <p:slideViewPr>
    <p:cSldViewPr>
      <p:cViewPr varScale="1">
        <p:scale>
          <a:sx n="106" d="100"/>
          <a:sy n="106" d="100"/>
        </p:scale>
        <p:origin x="112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3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9949A-84FD-4833-841E-527C8E0C68E5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23D66-C9F5-4B99-996F-DB5CBC9E77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00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23D66-C9F5-4B99-996F-DB5CBC9E777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16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23D66-C9F5-4B99-996F-DB5CBC9E777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38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23D66-C9F5-4B99-996F-DB5CBC9E777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23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23D66-C9F5-4B99-996F-DB5CBC9E777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112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23D66-C9F5-4B99-996F-DB5CBC9E777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9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1294-BF1A-48F4-A1BA-A8AC3356AFD7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C8DB-6038-4205-B1E3-6F1AE5A20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1294-BF1A-48F4-A1BA-A8AC3356AFD7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C8DB-6038-4205-B1E3-6F1AE5A20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1294-BF1A-48F4-A1BA-A8AC3356AFD7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C8DB-6038-4205-B1E3-6F1AE5A20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1294-BF1A-48F4-A1BA-A8AC3356AFD7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C8DB-6038-4205-B1E3-6F1AE5A20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1294-BF1A-48F4-A1BA-A8AC3356AFD7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C8DB-6038-4205-B1E3-6F1AE5A20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1294-BF1A-48F4-A1BA-A8AC3356AFD7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C8DB-6038-4205-B1E3-6F1AE5A20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1294-BF1A-48F4-A1BA-A8AC3356AFD7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C8DB-6038-4205-B1E3-6F1AE5A20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1294-BF1A-48F4-A1BA-A8AC3356AFD7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C8DB-6038-4205-B1E3-6F1AE5A20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1294-BF1A-48F4-A1BA-A8AC3356AFD7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C8DB-6038-4205-B1E3-6F1AE5A20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1294-BF1A-48F4-A1BA-A8AC3356AFD7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C8DB-6038-4205-B1E3-6F1AE5A20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31294-BF1A-48F4-A1BA-A8AC3356AFD7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C8DB-6038-4205-B1E3-6F1AE5A20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31294-BF1A-48F4-A1BA-A8AC3356AFD7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9C8DB-6038-4205-B1E3-6F1AE5A208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9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5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1.wmf"/><Relationship Id="rId12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.png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7.png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2.wmf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1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2.wmf"/><Relationship Id="rId10" Type="http://schemas.openxmlformats.org/officeDocument/2006/relationships/hyperlink" Target="http://en.wikipedia.org/wiki/Molecular_chaos" TargetMode="External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0">
            <a:gsLst>
              <a:gs pos="0">
                <a:srgbClr val="182F76"/>
              </a:gs>
              <a:gs pos="5000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   </a:t>
            </a:r>
            <a:b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endParaRPr lang="en-US" sz="800" b="1" kern="0" baseline="0" dirty="0" smtClean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endParaRPr lang="en-US" sz="800" b="1" kern="0" dirty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en-US" sz="2800" b="1" kern="0" dirty="0" smtClean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Boltzmann transport equation and H-theorem</a:t>
            </a:r>
            <a: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endParaRPr lang="en-US" i="1" kern="0" baseline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600" y="1371600"/>
            <a:ext cx="9063449" cy="914400"/>
            <a:chOff x="228600" y="1371600"/>
            <a:chExt cx="9063449" cy="914400"/>
          </a:xfrm>
        </p:grpSpPr>
        <p:sp>
          <p:nvSpPr>
            <p:cNvPr id="2" name="Text Box 3"/>
            <p:cNvSpPr txBox="1">
              <a:spLocks noChangeArrowheads="1"/>
            </p:cNvSpPr>
            <p:nvPr/>
          </p:nvSpPr>
          <p:spPr bwMode="auto">
            <a:xfrm>
              <a:off x="228600" y="1371600"/>
              <a:ext cx="682270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dirty="0" smtClean="0">
                  <a:latin typeface="Comic Sans MS" pitchFamily="66" charset="0"/>
                </a:rPr>
                <a:t>Aim of kinetic theory: find the distribution function </a:t>
              </a:r>
              <a:endParaRPr lang="en-US" sz="2000" b="1" dirty="0">
                <a:latin typeface="Comic Sans MS" pitchFamily="66" charset="0"/>
              </a:endParaRPr>
            </a:p>
          </p:txBody>
        </p:sp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6833556" y="1371600"/>
            <a:ext cx="1208863" cy="454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6" name="Equation" r:id="rId4" imgW="609480" imgH="228600" progId="Equation.DSMT4">
                    <p:embed/>
                  </p:oleObj>
                </mc:Choice>
                <mc:Fallback>
                  <p:oleObj name="Equation" r:id="rId4" imgW="609480" imgH="22860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33556" y="1371600"/>
                          <a:ext cx="1208863" cy="4540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3083298" y="1885890"/>
              <a:ext cx="620875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dirty="0">
                  <a:latin typeface="Comic Sans MS" pitchFamily="66" charset="0"/>
                </a:rPr>
                <a:t>f</a:t>
              </a:r>
              <a:r>
                <a:rPr lang="en-US" sz="2000" b="1" dirty="0" smtClean="0">
                  <a:latin typeface="Comic Sans MS" pitchFamily="66" charset="0"/>
                </a:rPr>
                <a:t>or a given form of particle-particle interaction</a:t>
              </a:r>
              <a:endParaRPr lang="en-US" sz="2000" b="1" dirty="0">
                <a:latin typeface="Comic Sans MS" pitchFamily="66" charset="0"/>
              </a:endParaRPr>
            </a:p>
          </p:txBody>
        </p:sp>
      </p:grp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81000" y="2590800"/>
            <a:ext cx="17299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Special case 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739444" y="2556296"/>
            <a:ext cx="30091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e</a:t>
            </a:r>
            <a:r>
              <a:rPr lang="en-US" sz="2000" dirty="0" smtClean="0">
                <a:latin typeface="Comic Sans MS" pitchFamily="66" charset="0"/>
              </a:rPr>
              <a:t>quilibrium distribution</a:t>
            </a:r>
            <a:endParaRPr lang="en-US" sz="2000" dirty="0">
              <a:latin typeface="Comic Sans MS" pitchFamily="66" charset="0"/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2057400" y="2590800"/>
          <a:ext cx="27432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Equation" r:id="rId6" imgW="1384200" imgH="228600" progId="Equation.DSMT4">
                  <p:embed/>
                </p:oleObj>
              </mc:Choice>
              <mc:Fallback>
                <p:oleObj name="Equation" r:id="rId6" imgW="13842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90800"/>
                        <a:ext cx="2743200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AutoShape 52"/>
          <p:cNvSpPr>
            <a:spLocks noChangeArrowheads="1"/>
          </p:cNvSpPr>
          <p:nvPr/>
        </p:nvSpPr>
        <p:spPr bwMode="auto">
          <a:xfrm>
            <a:off x="5105400" y="26670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AutoShape 52"/>
          <p:cNvSpPr>
            <a:spLocks noChangeArrowheads="1"/>
          </p:cNvSpPr>
          <p:nvPr/>
        </p:nvSpPr>
        <p:spPr bwMode="auto">
          <a:xfrm>
            <a:off x="5130552" y="3212976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713566" y="3106948"/>
            <a:ext cx="35621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e</a:t>
            </a:r>
            <a:r>
              <a:rPr lang="en-US" sz="2000" dirty="0" smtClean="0">
                <a:latin typeface="Comic Sans MS" pitchFamily="66" charset="0"/>
              </a:rPr>
              <a:t>quilibrium thermodynamics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Oval 32"/>
          <p:cNvSpPr>
            <a:spLocks noChangeArrowheads="1"/>
          </p:cNvSpPr>
          <p:nvPr/>
        </p:nvSpPr>
        <p:spPr bwMode="auto">
          <a:xfrm rot="-2632602">
            <a:off x="298834" y="4023280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dist="107763" dir="189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sp3d extrusionH="57150">
              <a:bevelT w="38100" h="38100"/>
            </a:sp3d>
          </a:bodyPr>
          <a:lstStyle/>
          <a:p>
            <a:endParaRPr lang="en-US"/>
          </a:p>
        </p:txBody>
      </p:sp>
      <p:sp>
        <p:nvSpPr>
          <p:cNvPr id="16" name="Text Box 33"/>
          <p:cNvSpPr txBox="1">
            <a:spLocks noChangeArrowheads="1"/>
          </p:cNvSpPr>
          <p:nvPr/>
        </p:nvSpPr>
        <p:spPr bwMode="auto">
          <a:xfrm>
            <a:off x="587759" y="3939564"/>
            <a:ext cx="72651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Comic Sans MS" pitchFamily="66" charset="0"/>
              </a:rPr>
              <a:t>Find the equation of motion for the distribution function</a:t>
            </a:r>
            <a:endParaRPr lang="en-US" sz="2000" b="1" dirty="0">
              <a:latin typeface="Comic Sans MS" pitchFamily="66" charset="0"/>
            </a:endParaRPr>
          </a:p>
        </p:txBody>
      </p:sp>
      <p:sp>
        <p:nvSpPr>
          <p:cNvPr id="17" name="Text Box 33"/>
          <p:cNvSpPr txBox="1">
            <a:spLocks noChangeArrowheads="1"/>
          </p:cNvSpPr>
          <p:nvPr/>
        </p:nvSpPr>
        <p:spPr bwMode="auto">
          <a:xfrm>
            <a:off x="533400" y="4419600"/>
            <a:ext cx="845135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Consider a </a:t>
            </a:r>
            <a:r>
              <a:rPr lang="en-US" sz="2000" dirty="0" err="1" smtClean="0">
                <a:latin typeface="Comic Sans MS" pitchFamily="66" charset="0"/>
              </a:rPr>
              <a:t>collisionless</a:t>
            </a:r>
            <a:r>
              <a:rPr lang="en-US" sz="2000" dirty="0" smtClean="0">
                <a:latin typeface="Comic Sans MS" pitchFamily="66" charset="0"/>
              </a:rPr>
              <a:t> free flow (no force) in x direction for time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t</a:t>
            </a:r>
            <a:endParaRPr lang="en-US" sz="2000" dirty="0" smtClean="0">
              <a:latin typeface="Comic Sans MS" pitchFamily="66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838200" y="5105400"/>
            <a:ext cx="6400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838200" y="5638800"/>
            <a:ext cx="6400800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2895600" y="5334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429000" y="53340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7391400" y="5638800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2857500" y="5676900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3408152" y="5685526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895600" y="5791200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3388090" y="5791200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-25000" dirty="0"/>
              <a:t>2</a:t>
            </a:r>
          </a:p>
        </p:txBody>
      </p:sp>
      <p:cxnSp>
        <p:nvCxnSpPr>
          <p:cNvPr id="37" name="Straight Connector 36"/>
          <p:cNvCxnSpPr/>
          <p:nvPr/>
        </p:nvCxnSpPr>
        <p:spPr>
          <a:xfrm rot="5400000">
            <a:off x="5143500" y="5676900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5694152" y="5685526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181600" y="5791200"/>
            <a:ext cx="523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X’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sp>
        <p:nvSpPr>
          <p:cNvPr id="40" name="TextBox 39"/>
          <p:cNvSpPr txBox="1"/>
          <p:nvPr/>
        </p:nvSpPr>
        <p:spPr>
          <a:xfrm>
            <a:off x="5674090" y="5791200"/>
            <a:ext cx="523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X’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/>
        </p:nvGraphicFramePr>
        <p:xfrm>
          <a:off x="2514600" y="6324600"/>
          <a:ext cx="159552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Equation" r:id="rId8" imgW="977760" imgH="241200" progId="Equation.DSMT4">
                  <p:embed/>
                </p:oleObj>
              </mc:Choice>
              <mc:Fallback>
                <p:oleObj name="Equation" r:id="rId8" imgW="977760" imgH="241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6324600"/>
                        <a:ext cx="159552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AutoShape 52"/>
          <p:cNvSpPr>
            <a:spLocks noChangeArrowheads="1"/>
          </p:cNvSpPr>
          <p:nvPr/>
        </p:nvSpPr>
        <p:spPr bwMode="auto">
          <a:xfrm>
            <a:off x="4343400" y="64770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953000" y="6366296"/>
          <a:ext cx="155416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Equation" r:id="rId10" imgW="952200" imgH="215640" progId="Equation.DSMT4">
                  <p:embed/>
                </p:oleObj>
              </mc:Choice>
              <mc:Fallback>
                <p:oleObj name="Equation" r:id="rId10" imgW="952200" imgH="2156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6366296"/>
                        <a:ext cx="1554162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8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8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000"/>
                            </p:stCondLst>
                            <p:childTnLst>
                              <p:par>
                                <p:cTn id="9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500"/>
                            </p:stCondLst>
                            <p:childTnLst>
                              <p:par>
                                <p:cTn id="1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49" presetClass="entr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2" grpId="0" animBg="1"/>
      <p:bldP spid="13" grpId="0" animBg="1"/>
      <p:bldP spid="14" grpId="0"/>
      <p:bldP spid="15" grpId="0" animBg="1"/>
      <p:bldP spid="16" grpId="0"/>
      <p:bldP spid="17" grpId="0"/>
      <p:bldP spid="27" grpId="0" animBg="1"/>
      <p:bldP spid="27" grpId="1" animBg="1"/>
      <p:bldP spid="28" grpId="0" animBg="1"/>
      <p:bldP spid="28" grpId="1" animBg="1"/>
      <p:bldP spid="31" grpId="0"/>
      <p:bldP spid="35" grpId="0"/>
      <p:bldP spid="36" grpId="0"/>
      <p:bldP spid="39" grpId="0"/>
      <p:bldP spid="40" grpId="0"/>
      <p:bldP spid="4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752600" y="980540"/>
            <a:ext cx="609600" cy="1334035"/>
            <a:chOff x="2057400" y="980540"/>
            <a:chExt cx="609600" cy="1334035"/>
          </a:xfrm>
        </p:grpSpPr>
        <p:sp>
          <p:nvSpPr>
            <p:cNvPr id="18" name="Oval Callout 17"/>
            <p:cNvSpPr/>
            <p:nvPr/>
          </p:nvSpPr>
          <p:spPr>
            <a:xfrm>
              <a:off x="2286000" y="980540"/>
              <a:ext cx="381000" cy="838200"/>
            </a:xfrm>
            <a:prstGeom prst="wedgeEllipseCallout">
              <a:avLst>
                <a:gd name="adj1" fmla="val -54795"/>
                <a:gd name="adj2" fmla="val 6661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2054" name="Object 6"/>
            <p:cNvGraphicFramePr>
              <a:graphicFrameLocks noChangeAspect="1"/>
            </p:cNvGraphicFramePr>
            <p:nvPr/>
          </p:nvGraphicFramePr>
          <p:xfrm>
            <a:off x="2057400" y="1828800"/>
            <a:ext cx="350837" cy="485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26" name="Equation" r:id="rId4" imgW="164880" imgH="228600" progId="Equation.DSMT4">
                    <p:embed/>
                  </p:oleObj>
                </mc:Choice>
                <mc:Fallback>
                  <p:oleObj name="Equation" r:id="rId4" imgW="164880" imgH="22860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7400" y="1828800"/>
                          <a:ext cx="350837" cy="4857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150938" y="914400"/>
          <a:ext cx="62817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Equation" r:id="rId6" imgW="2958840" imgH="393480" progId="Equation.DSMT4">
                  <p:embed/>
                </p:oleObj>
              </mc:Choice>
              <mc:Fallback>
                <p:oleObj name="Equation" r:id="rId6" imgW="29588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914400"/>
                        <a:ext cx="6281737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ight Brace 2"/>
          <p:cNvSpPr/>
          <p:nvPr/>
        </p:nvSpPr>
        <p:spPr>
          <a:xfrm rot="16200000">
            <a:off x="6134100" y="-190500"/>
            <a:ext cx="304800" cy="2209800"/>
          </a:xfrm>
          <a:prstGeom prst="rightBrace">
            <a:avLst>
              <a:gd name="adj1" fmla="val 10455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029200" y="152400"/>
            <a:ext cx="39042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# of particles in (</a:t>
            </a:r>
            <a:r>
              <a:rPr lang="en-US" dirty="0" err="1" smtClean="0"/>
              <a:t>x,x+dx</a:t>
            </a:r>
            <a:r>
              <a:rPr lang="en-US" dirty="0" smtClean="0"/>
              <a:t>) with (</a:t>
            </a:r>
            <a:r>
              <a:rPr lang="en-US" smtClean="0"/>
              <a:t>p</a:t>
            </a:r>
            <a:r>
              <a:rPr lang="en-US" baseline="-25000" smtClean="0"/>
              <a:t>x,</a:t>
            </a:r>
            <a:r>
              <a:rPr lang="en-US" smtClean="0"/>
              <a:t>p</a:t>
            </a:r>
            <a:r>
              <a:rPr lang="en-US" baseline="-25000" smtClean="0"/>
              <a:t>x</a:t>
            </a:r>
            <a:r>
              <a:rPr lang="en-US" smtClean="0"/>
              <a:t>+dp</a:t>
            </a:r>
            <a:r>
              <a:rPr lang="en-US" baseline="-25000" smtClean="0"/>
              <a:t>x</a:t>
            </a:r>
            <a:r>
              <a:rPr lang="en-US" dirty="0" smtClean="0"/>
              <a:t>)</a:t>
            </a:r>
          </a:p>
          <a:p>
            <a:r>
              <a:rPr lang="en-US" dirty="0" smtClean="0"/>
              <a:t>leaving phase space element </a:t>
            </a:r>
            <a:r>
              <a:rPr lang="en-US" dirty="0" err="1" smtClean="0"/>
              <a:t>dxdp</a:t>
            </a:r>
            <a:r>
              <a:rPr lang="en-US" baseline="-25000" dirty="0" err="1" smtClean="0"/>
              <a:t>x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 rot="16200000">
            <a:off x="2857502" y="-876301"/>
            <a:ext cx="304800" cy="3581401"/>
          </a:xfrm>
          <a:prstGeom prst="rightBrace">
            <a:avLst>
              <a:gd name="adj1" fmla="val 9323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63459" y="152400"/>
            <a:ext cx="40338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# of particles in (</a:t>
            </a:r>
            <a:r>
              <a:rPr lang="en-US" dirty="0" err="1" smtClean="0"/>
              <a:t>x’,x’+dx</a:t>
            </a:r>
            <a:r>
              <a:rPr lang="en-US" dirty="0" smtClean="0"/>
              <a:t>’) with (</a:t>
            </a:r>
            <a:r>
              <a:rPr lang="en-US" dirty="0" err="1" smtClean="0"/>
              <a:t>p</a:t>
            </a:r>
            <a:r>
              <a:rPr lang="en-US" baseline="-25000" dirty="0" err="1" smtClean="0"/>
              <a:t>x,</a:t>
            </a:r>
            <a:r>
              <a:rPr lang="en-US" dirty="0" err="1" smtClean="0"/>
              <a:t>p</a:t>
            </a:r>
            <a:r>
              <a:rPr lang="en-US" baseline="-25000" dirty="0" err="1" smtClean="0"/>
              <a:t>x</a:t>
            </a:r>
            <a:r>
              <a:rPr lang="en-US" dirty="0" err="1" smtClean="0"/>
              <a:t>+dp</a:t>
            </a:r>
            <a:r>
              <a:rPr lang="en-US" baseline="-25000" dirty="0" err="1" smtClean="0"/>
              <a:t>x</a:t>
            </a:r>
            <a:r>
              <a:rPr lang="en-US" dirty="0" smtClean="0"/>
              <a:t>)</a:t>
            </a:r>
          </a:p>
          <a:p>
            <a:r>
              <a:rPr lang="en-US" dirty="0" smtClean="0"/>
              <a:t>flowing into </a:t>
            </a:r>
            <a:r>
              <a:rPr lang="en-US" dirty="0" err="1" smtClean="0"/>
              <a:t>dx’dp</a:t>
            </a:r>
            <a:r>
              <a:rPr lang="en-US" baseline="-25000" dirty="0" err="1" smtClean="0"/>
              <a:t>x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4039394" y="1752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6552406" y="1751806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267200" y="1981200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876800" y="1676400"/>
            <a:ext cx="805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</a:t>
            </a:r>
            <a:r>
              <a:rPr lang="en-US" dirty="0" err="1" smtClean="0"/>
              <a:t>x</a:t>
            </a:r>
            <a:r>
              <a:rPr lang="en-US" dirty="0" smtClean="0"/>
              <a:t>’=</a:t>
            </a:r>
            <a:r>
              <a:rPr lang="en-US" dirty="0" err="1" smtClean="0"/>
              <a:t>dx</a:t>
            </a:r>
            <a:endParaRPr lang="en-US" dirty="0"/>
          </a:p>
        </p:txBody>
      </p:sp>
      <p:sp>
        <p:nvSpPr>
          <p:cNvPr id="13" name="AutoShape 52"/>
          <p:cNvSpPr>
            <a:spLocks noChangeArrowheads="1"/>
          </p:cNvSpPr>
          <p:nvPr/>
        </p:nvSpPr>
        <p:spPr bwMode="auto">
          <a:xfrm>
            <a:off x="685800" y="3020534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622425" y="2673350"/>
          <a:ext cx="46656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Equation" r:id="rId8" imgW="2197080" imgH="393480" progId="Equation.DSMT4">
                  <p:embed/>
                </p:oleObj>
              </mc:Choice>
              <mc:Fallback>
                <p:oleObj name="Equation" r:id="rId8" imgW="219708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2425" y="2673350"/>
                        <a:ext cx="4665663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572000" y="1916668"/>
            <a:ext cx="1455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dx’dp</a:t>
            </a:r>
            <a:r>
              <a:rPr lang="en-US" baseline="-25000" dirty="0" err="1" smtClean="0"/>
              <a:t>x</a:t>
            </a:r>
            <a:r>
              <a:rPr lang="en-US" dirty="0" smtClean="0"/>
              <a:t>=</a:t>
            </a:r>
            <a:r>
              <a:rPr lang="en-US" dirty="0" err="1" smtClean="0"/>
              <a:t>dx</a:t>
            </a:r>
            <a:r>
              <a:rPr lang="en-US" dirty="0" smtClean="0"/>
              <a:t> </a:t>
            </a:r>
            <a:r>
              <a:rPr lang="en-US" dirty="0" err="1" smtClean="0"/>
              <a:t>dp</a:t>
            </a:r>
            <a:r>
              <a:rPr lang="en-US" baseline="-25000" dirty="0" err="1" smtClean="0"/>
              <a:t>x</a:t>
            </a:r>
            <a:endParaRPr lang="en-US" dirty="0"/>
          </a:p>
        </p:txBody>
      </p:sp>
      <p:sp>
        <p:nvSpPr>
          <p:cNvPr id="15" name="Text Box 33"/>
          <p:cNvSpPr txBox="1">
            <a:spLocks noChangeArrowheads="1"/>
          </p:cNvSpPr>
          <p:nvPr/>
        </p:nvSpPr>
        <p:spPr bwMode="auto">
          <a:xfrm>
            <a:off x="609600" y="3706334"/>
            <a:ext cx="31710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Through linear expansion</a:t>
            </a:r>
          </a:p>
        </p:txBody>
      </p:sp>
      <p:sp>
        <p:nvSpPr>
          <p:cNvPr id="16" name="AutoShape 52"/>
          <p:cNvSpPr>
            <a:spLocks noChangeArrowheads="1"/>
          </p:cNvSpPr>
          <p:nvPr/>
        </p:nvSpPr>
        <p:spPr bwMode="auto">
          <a:xfrm>
            <a:off x="777875" y="4435264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7" name="Object 3"/>
          <p:cNvGraphicFramePr>
            <a:graphicFrameLocks noChangeAspect="1"/>
          </p:cNvGraphicFramePr>
          <p:nvPr/>
        </p:nvGraphicFramePr>
        <p:xfrm>
          <a:off x="1296988" y="4087813"/>
          <a:ext cx="550068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name="Equation" r:id="rId10" imgW="2590560" imgH="393480" progId="Equation.DSMT4">
                  <p:embed/>
                </p:oleObj>
              </mc:Choice>
              <mc:Fallback>
                <p:oleObj name="Equation" r:id="rId10" imgW="259056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6988" y="4087813"/>
                        <a:ext cx="5500687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AutoShape 52"/>
          <p:cNvSpPr>
            <a:spLocks noChangeArrowheads="1"/>
          </p:cNvSpPr>
          <p:nvPr/>
        </p:nvSpPr>
        <p:spPr bwMode="auto">
          <a:xfrm>
            <a:off x="803275" y="5681776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" name="Object 3"/>
          <p:cNvGraphicFramePr>
            <a:graphicFrameLocks noChangeAspect="1"/>
          </p:cNvGraphicFramePr>
          <p:nvPr/>
        </p:nvGraphicFramePr>
        <p:xfrm>
          <a:off x="3062288" y="5334000"/>
          <a:ext cx="202088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Equation" r:id="rId12" imgW="952200" imgH="393480" progId="Equation.DSMT4">
                  <p:embed/>
                </p:oleObj>
              </mc:Choice>
              <mc:Fallback>
                <p:oleObj name="Equation" r:id="rId12" imgW="95220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2288" y="5334000"/>
                        <a:ext cx="2020887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/>
      <p:bldP spid="12" grpId="0"/>
      <p:bldP spid="13" grpId="0" animBg="1"/>
      <p:bldP spid="14" grpId="0"/>
      <p:bldP spid="15" grpId="0"/>
      <p:bldP spid="16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4325363" y="1850827"/>
            <a:ext cx="32764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00B050"/>
                </a:solidFill>
              </a:rPr>
              <a:t>Jacobian</a:t>
            </a:r>
            <a:r>
              <a:rPr lang="en-US" sz="1600" dirty="0" smtClean="0">
                <a:solidFill>
                  <a:srgbClr val="00B050"/>
                </a:solidFill>
              </a:rPr>
              <a:t> determinant J=1 for</a:t>
            </a:r>
          </a:p>
          <a:p>
            <a:r>
              <a:rPr lang="en-US" sz="1600" dirty="0" smtClean="0">
                <a:solidFill>
                  <a:srgbClr val="00B050"/>
                </a:solidFill>
              </a:rPr>
              <a:t> canonical transformations </a:t>
            </a:r>
          </a:p>
          <a:p>
            <a:r>
              <a:rPr lang="en-US" sz="1200" dirty="0" smtClean="0">
                <a:solidFill>
                  <a:srgbClr val="00B050"/>
                </a:solidFill>
              </a:rPr>
              <a:t> (leaving Hamilton equations unchanged)    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18" name="AutoShape 4"/>
          <p:cNvSpPr>
            <a:spLocks noChangeArrowheads="1"/>
          </p:cNvSpPr>
          <p:nvPr/>
        </p:nvSpPr>
        <p:spPr bwMode="auto">
          <a:xfrm>
            <a:off x="1676400" y="5410200"/>
            <a:ext cx="4800600" cy="14478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7" name="Oval Callout 6"/>
          <p:cNvSpPr/>
          <p:nvPr/>
        </p:nvSpPr>
        <p:spPr>
          <a:xfrm>
            <a:off x="6629400" y="662465"/>
            <a:ext cx="1143000" cy="762000"/>
          </a:xfrm>
          <a:prstGeom prst="wedgeEllipseCallout">
            <a:avLst>
              <a:gd name="adj1" fmla="val -118594"/>
              <a:gd name="adj2" fmla="val 836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Callout 5"/>
          <p:cNvSpPr/>
          <p:nvPr/>
        </p:nvSpPr>
        <p:spPr>
          <a:xfrm>
            <a:off x="3962400" y="586265"/>
            <a:ext cx="1143000" cy="762000"/>
          </a:xfrm>
          <a:prstGeom prst="wedgeEllipseCallout">
            <a:avLst>
              <a:gd name="adj1" fmla="val 96904"/>
              <a:gd name="adj2" fmla="val 964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Box 33"/>
          <p:cNvSpPr txBox="1">
            <a:spLocks noChangeArrowheads="1"/>
          </p:cNvSpPr>
          <p:nvPr/>
        </p:nvSpPr>
        <p:spPr bwMode="auto">
          <a:xfrm>
            <a:off x="685800" y="76200"/>
            <a:ext cx="84080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Now let’s generalize into full </a:t>
            </a:r>
            <a:r>
              <a:rPr lang="en-US" u="sng" dirty="0" smtClean="0">
                <a:latin typeface="Comic Sans MS" pitchFamily="66" charset="0"/>
              </a:rPr>
              <a:t>r</a:t>
            </a:r>
            <a:r>
              <a:rPr lang="en-US" dirty="0" smtClean="0">
                <a:latin typeface="Comic Sans MS" pitchFamily="66" charset="0"/>
              </a:rPr>
              <a:t>-dependence and allow for an external force </a:t>
            </a:r>
            <a:r>
              <a:rPr lang="en-US" u="sng" dirty="0" smtClean="0">
                <a:latin typeface="Comic Sans MS" pitchFamily="66" charset="0"/>
              </a:rPr>
              <a:t>F</a:t>
            </a:r>
          </a:p>
        </p:txBody>
      </p:sp>
      <p:sp>
        <p:nvSpPr>
          <p:cNvPr id="3" name="Oval 32"/>
          <p:cNvSpPr>
            <a:spLocks noChangeArrowheads="1"/>
          </p:cNvSpPr>
          <p:nvPr/>
        </p:nvSpPr>
        <p:spPr bwMode="auto">
          <a:xfrm rot="18967398">
            <a:off x="298834" y="149392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dist="107763" dir="189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sp3d extrusionH="57150">
              <a:bevelT w="38100" h="38100"/>
            </a:sp3d>
          </a:bodyPr>
          <a:lstStyle/>
          <a:p>
            <a:endParaRPr lang="en-US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943465"/>
              </p:ext>
            </p:extLst>
          </p:nvPr>
        </p:nvGraphicFramePr>
        <p:xfrm>
          <a:off x="1143000" y="3296737"/>
          <a:ext cx="6618288" cy="800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8" name="Equation" r:id="rId4" imgW="3225600" imgH="419040" progId="Equation.DSMT4">
                  <p:embed/>
                </p:oleObj>
              </mc:Choice>
              <mc:Fallback>
                <p:oleObj name="Equation" r:id="rId4" imgW="3225600" imgH="419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296737"/>
                        <a:ext cx="6618288" cy="80058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33"/>
          <p:cNvSpPr txBox="1">
            <a:spLocks noChangeArrowheads="1"/>
          </p:cNvSpPr>
          <p:nvPr/>
        </p:nvSpPr>
        <p:spPr bwMode="auto">
          <a:xfrm>
            <a:off x="5183931" y="1504890"/>
            <a:ext cx="22813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= </a:t>
            </a:r>
            <a:r>
              <a:rPr lang="en-US" sz="1000" dirty="0" err="1" smtClean="0">
                <a:latin typeface="Comic Sans MS" pitchFamily="66" charset="0"/>
              </a:rPr>
              <a:t>Liouville’s</a:t>
            </a:r>
            <a:r>
              <a:rPr lang="en-US" sz="1000" dirty="0" smtClean="0">
                <a:latin typeface="Comic Sans MS" pitchFamily="66" charset="0"/>
              </a:rPr>
              <a:t> theorem</a:t>
            </a: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650452"/>
              </p:ext>
            </p:extLst>
          </p:nvPr>
        </p:nvGraphicFramePr>
        <p:xfrm>
          <a:off x="922338" y="483078"/>
          <a:ext cx="6738937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9" name="Equation" r:id="rId6" imgW="3174840" imgH="419040" progId="Equation.DSMT4">
                  <p:embed/>
                </p:oleObj>
              </mc:Choice>
              <mc:Fallback>
                <p:oleObj name="Equation" r:id="rId6" imgW="317484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483078"/>
                        <a:ext cx="6738937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utoShape 52"/>
          <p:cNvSpPr>
            <a:spLocks noChangeArrowheads="1"/>
          </p:cNvSpPr>
          <p:nvPr/>
        </p:nvSpPr>
        <p:spPr bwMode="auto">
          <a:xfrm>
            <a:off x="381000" y="3593976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52"/>
          <p:cNvSpPr>
            <a:spLocks noChangeArrowheads="1"/>
          </p:cNvSpPr>
          <p:nvPr/>
        </p:nvSpPr>
        <p:spPr bwMode="auto">
          <a:xfrm>
            <a:off x="381000" y="4355976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2259093"/>
              </p:ext>
            </p:extLst>
          </p:nvPr>
        </p:nvGraphicFramePr>
        <p:xfrm>
          <a:off x="2743199" y="4069934"/>
          <a:ext cx="3048001" cy="806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0" name="Equation" r:id="rId8" imgW="1587240" imgH="419040" progId="Equation.DSMT4">
                  <p:embed/>
                </p:oleObj>
              </mc:Choice>
              <mc:Fallback>
                <p:oleObj name="Equation" r:id="rId8" imgW="1587240" imgH="419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199" y="4069934"/>
                        <a:ext cx="3048001" cy="80686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33"/>
          <p:cNvSpPr txBox="1">
            <a:spLocks noChangeArrowheads="1"/>
          </p:cNvSpPr>
          <p:nvPr/>
        </p:nvSpPr>
        <p:spPr bwMode="auto">
          <a:xfrm>
            <a:off x="304800" y="4800600"/>
            <a:ext cx="55867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So far we ignored particle-particle collisions </a:t>
            </a:r>
          </a:p>
        </p:txBody>
      </p:sp>
      <p:sp>
        <p:nvSpPr>
          <p:cNvPr id="13" name="AutoShape 52"/>
          <p:cNvSpPr>
            <a:spLocks noChangeArrowheads="1"/>
          </p:cNvSpPr>
          <p:nvPr/>
        </p:nvSpPr>
        <p:spPr bwMode="auto">
          <a:xfrm>
            <a:off x="457200" y="52578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33"/>
          <p:cNvSpPr txBox="1">
            <a:spLocks noChangeArrowheads="1"/>
          </p:cNvSpPr>
          <p:nvPr/>
        </p:nvSpPr>
        <p:spPr bwMode="auto">
          <a:xfrm>
            <a:off x="890214" y="5162490"/>
            <a:ext cx="35365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change of f due to collisions</a:t>
            </a:r>
          </a:p>
        </p:txBody>
      </p:sp>
      <p:sp>
        <p:nvSpPr>
          <p:cNvPr id="15" name="Oval 14"/>
          <p:cNvSpPr/>
          <p:nvPr/>
        </p:nvSpPr>
        <p:spPr>
          <a:xfrm>
            <a:off x="6934200" y="4876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934200" y="5791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2117725" y="5656263"/>
          <a:ext cx="4206875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1" name="Equation" r:id="rId10" imgW="1981080" imgH="457200" progId="Equation.DSMT4">
                  <p:embed/>
                </p:oleObj>
              </mc:Choice>
              <mc:Fallback>
                <p:oleObj name="Equation" r:id="rId10" imgW="1981080" imgH="457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7725" y="5656263"/>
                        <a:ext cx="4206875" cy="973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33"/>
          <p:cNvSpPr txBox="1">
            <a:spLocks noChangeArrowheads="1"/>
          </p:cNvSpPr>
          <p:nvPr/>
        </p:nvSpPr>
        <p:spPr bwMode="auto">
          <a:xfrm>
            <a:off x="6553200" y="6019800"/>
            <a:ext cx="207460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Celebrated  Boltzmann</a:t>
            </a:r>
          </a:p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transport equation.</a:t>
            </a:r>
          </a:p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Very useful in CMP.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89404" y="1441407"/>
                <a:ext cx="3802131" cy="12160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′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𝑞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𝑞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′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𝑝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′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𝑞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𝑝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′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𝑝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𝑑𝑞𝑑𝑝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𝐽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𝑑𝑞𝑑𝑝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404" y="1441407"/>
                <a:ext cx="3802131" cy="121603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V="1">
            <a:off x="3657600" y="2264384"/>
            <a:ext cx="0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657600" y="2416784"/>
            <a:ext cx="769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33"/>
          <p:cNvSpPr txBox="1">
            <a:spLocks noChangeArrowheads="1"/>
          </p:cNvSpPr>
          <p:nvPr/>
        </p:nvSpPr>
        <p:spPr bwMode="auto">
          <a:xfrm>
            <a:off x="483765" y="2821755"/>
            <a:ext cx="7954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Here:</a:t>
            </a:r>
            <a:endParaRPr lang="en-US" u="sng" dirty="0" smtClean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08610" y="2611253"/>
                <a:ext cx="2637902" cy="474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8610" y="2611253"/>
                <a:ext cx="2637902" cy="474361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/>
          <p:cNvCxnSpPr/>
          <p:nvPr/>
        </p:nvCxnSpPr>
        <p:spPr>
          <a:xfrm>
            <a:off x="4432739" y="2124391"/>
            <a:ext cx="0" cy="2999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308610" y="3051115"/>
                <a:ext cx="25419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8610" y="3051115"/>
                <a:ext cx="2541914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1918" r="-1679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ight Brace 29"/>
          <p:cNvSpPr/>
          <p:nvPr/>
        </p:nvSpPr>
        <p:spPr>
          <a:xfrm>
            <a:off x="4004469" y="2736067"/>
            <a:ext cx="144462" cy="58491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148931" y="2497680"/>
                <a:ext cx="2684389" cy="10075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den>
                              </m:f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 smtClean="0"/>
                  <a:t>=1</a:t>
                </a:r>
                <a:endParaRPr lang="en-US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8931" y="2497680"/>
                <a:ext cx="2684389" cy="1007520"/>
              </a:xfrm>
              <a:prstGeom prst="rect">
                <a:avLst/>
              </a:prstGeom>
              <a:blipFill rotWithShape="0">
                <a:blip r:embed="rId15"/>
                <a:stretch>
                  <a:fillRect r="-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408" name="Picture 17407"/>
          <p:cNvPicPr>
            <a:picLocks noChangeAspect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8000" y="1617677"/>
            <a:ext cx="2215192" cy="18616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535 0.03056 0.0507 0.06111 0.08872 0.05533 C 0.12674 0.04954 0.17743 0.00718 0.2283 -0.03518 " pathEditMode="relative" ptsTypes="aaA">
                                      <p:cBhvr>
                                        <p:cTn id="10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031 -0.01968 0.04063 -0.03936 0.0783 -0.03658 C 0.11597 -0.0338 0.17118 -0.0088 0.22656 0.0162 " pathEditMode="relative" ptsTypes="aaA">
                                      <p:cBhvr>
                                        <p:cTn id="10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8" grpId="0" animBg="1"/>
      <p:bldP spid="7" grpId="0" animBg="1"/>
      <p:bldP spid="6" grpId="0" animBg="1"/>
      <p:bldP spid="2" grpId="0"/>
      <p:bldP spid="3" grpId="0" animBg="1"/>
      <p:bldP spid="8" grpId="0"/>
      <p:bldP spid="9" grpId="0" animBg="1"/>
      <p:bldP spid="10" grpId="0" animBg="1"/>
      <p:bldP spid="12" grpId="0"/>
      <p:bldP spid="13" grpId="0" animBg="1"/>
      <p:bldP spid="14" grpId="0"/>
      <p:bldP spid="15" grpId="0" animBg="1"/>
      <p:bldP spid="15" grpId="1" animBg="1"/>
      <p:bldP spid="16" grpId="0" animBg="1"/>
      <p:bldP spid="16" grpId="1" animBg="1"/>
      <p:bldP spid="19" grpId="0"/>
      <p:bldP spid="4" grpId="0"/>
      <p:bldP spid="24" grpId="0"/>
      <p:bldP spid="5" grpId="0"/>
      <p:bldP spid="28" grpId="0"/>
      <p:bldP spid="30" grpId="0" animBg="1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4"/>
          <p:cNvSpPr>
            <a:spLocks noChangeArrowheads="1"/>
          </p:cNvSpPr>
          <p:nvPr/>
        </p:nvSpPr>
        <p:spPr bwMode="auto">
          <a:xfrm>
            <a:off x="5867400" y="4267200"/>
            <a:ext cx="3276600" cy="25908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800"/>
          </a:p>
        </p:txBody>
      </p:sp>
      <p:sp>
        <p:nvSpPr>
          <p:cNvPr id="2" name="Text Box 33"/>
          <p:cNvSpPr txBox="1">
            <a:spLocks noChangeArrowheads="1"/>
          </p:cNvSpPr>
          <p:nvPr/>
        </p:nvSpPr>
        <p:spPr bwMode="auto">
          <a:xfrm>
            <a:off x="662880" y="304800"/>
            <a:ext cx="833753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Detailed analysis of the transport equation is beyond the scope </a:t>
            </a:r>
          </a:p>
          <a:p>
            <a:r>
              <a:rPr lang="en-US" sz="2000" dirty="0" smtClean="0">
                <a:latin typeface="Comic Sans MS" pitchFamily="66" charset="0"/>
              </a:rPr>
              <a:t>of this course (</a:t>
            </a:r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see e.g., </a:t>
            </a:r>
            <a:r>
              <a:rPr lang="en-US" sz="1200" dirty="0" err="1" smtClean="0">
                <a:solidFill>
                  <a:srgbClr val="00B050"/>
                </a:solidFill>
                <a:latin typeface="Comic Sans MS" pitchFamily="66" charset="0"/>
              </a:rPr>
              <a:t>Kerson</a:t>
            </a:r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 Huang, Statistical Mechanics, John </a:t>
            </a:r>
            <a:r>
              <a:rPr lang="en-US" sz="1200" dirty="0" err="1" smtClean="0">
                <a:solidFill>
                  <a:srgbClr val="00B050"/>
                </a:solidFill>
                <a:latin typeface="Comic Sans MS" pitchFamily="66" charset="0"/>
              </a:rPr>
              <a:t>Wiley&amp;Sons,New</a:t>
            </a:r>
            <a:r>
              <a:rPr lang="en-US" sz="1200" dirty="0" smtClean="0">
                <a:solidFill>
                  <a:srgbClr val="00B050"/>
                </a:solidFill>
                <a:latin typeface="Comic Sans MS" pitchFamily="66" charset="0"/>
              </a:rPr>
              <a:t> York 1987, p. 60 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u="sng" dirty="0" smtClean="0">
              <a:latin typeface="Comic Sans MS" pitchFamily="66" charset="0"/>
            </a:endParaRPr>
          </a:p>
        </p:txBody>
      </p:sp>
      <p:sp>
        <p:nvSpPr>
          <p:cNvPr id="3" name="Oval 32"/>
          <p:cNvSpPr>
            <a:spLocks noChangeArrowheads="1"/>
          </p:cNvSpPr>
          <p:nvPr/>
        </p:nvSpPr>
        <p:spPr bwMode="auto">
          <a:xfrm rot="-2632602">
            <a:off x="275914" y="377992"/>
            <a:ext cx="228600" cy="2286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dist="107763" dir="18900000" algn="ctr" rotWithShape="0">
              <a:schemeClr val="bg2">
                <a:alpha val="5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sp3d extrusionH="57150">
              <a:bevelT w="38100" h="38100"/>
            </a:sp3d>
          </a:bodyPr>
          <a:lstStyle/>
          <a:p>
            <a:endParaRPr lang="en-US"/>
          </a:p>
        </p:txBody>
      </p:sp>
      <p:sp>
        <p:nvSpPr>
          <p:cNvPr id="4" name="Text Box 33"/>
          <p:cNvSpPr txBox="1">
            <a:spLocks noChangeArrowheads="1"/>
          </p:cNvSpPr>
          <p:nvPr/>
        </p:nvSpPr>
        <p:spPr bwMode="auto">
          <a:xfrm>
            <a:off x="762000" y="1219200"/>
            <a:ext cx="69605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We discuss briefly implications for statistical mechanics</a:t>
            </a:r>
            <a:endParaRPr lang="en-US" sz="2000" u="sng" dirty="0" smtClean="0">
              <a:latin typeface="Comic Sans MS" pitchFamily="66" charset="0"/>
            </a:endParaRPr>
          </a:p>
        </p:txBody>
      </p:sp>
      <p:sp>
        <p:nvSpPr>
          <p:cNvPr id="5" name="Text Box 33"/>
          <p:cNvSpPr txBox="1">
            <a:spLocks noChangeArrowheads="1"/>
          </p:cNvSpPr>
          <p:nvPr/>
        </p:nvSpPr>
        <p:spPr bwMode="auto">
          <a:xfrm>
            <a:off x="811840" y="1809690"/>
            <a:ext cx="383791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Equilibrium:</a:t>
            </a:r>
          </a:p>
          <a:p>
            <a:r>
              <a:rPr lang="en-US" sz="2000" dirty="0" smtClean="0">
                <a:latin typeface="Comic Sans MS" pitchFamily="66" charset="0"/>
              </a:rPr>
              <a:t> -absence of an external force</a:t>
            </a:r>
          </a:p>
          <a:p>
            <a:r>
              <a:rPr lang="en-US" sz="2000" dirty="0" smtClean="0">
                <a:latin typeface="Comic Sans MS" pitchFamily="66" charset="0"/>
              </a:rPr>
              <a:t> -homogenous density</a:t>
            </a:r>
            <a:endParaRPr lang="en-US" sz="2000" u="sng" dirty="0" smtClean="0">
              <a:latin typeface="Comic Sans MS" pitchFamily="66" charset="0"/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1066800" y="3048000"/>
          <a:ext cx="4206875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4" name="Equation" r:id="rId4" imgW="1981080" imgH="457200" progId="Equation.DSMT4">
                  <p:embed/>
                </p:oleObj>
              </mc:Choice>
              <mc:Fallback>
                <p:oleObj name="Equation" r:id="rId4" imgW="1981080" imgH="457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048000"/>
                        <a:ext cx="4206875" cy="973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1143000" y="3962400"/>
            <a:ext cx="2819400" cy="674132"/>
            <a:chOff x="1143000" y="3962400"/>
            <a:chExt cx="2819400" cy="674132"/>
          </a:xfrm>
        </p:grpSpPr>
        <p:sp>
          <p:nvSpPr>
            <p:cNvPr id="7" name="Left Brace 6"/>
            <p:cNvSpPr/>
            <p:nvPr/>
          </p:nvSpPr>
          <p:spPr>
            <a:xfrm rot="16200000">
              <a:off x="2400300" y="2705100"/>
              <a:ext cx="304800" cy="2819400"/>
            </a:xfrm>
            <a:prstGeom prst="leftBrace">
              <a:avLst>
                <a:gd name="adj1" fmla="val 107389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438400" y="4267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</p:grpSp>
      <p:sp>
        <p:nvSpPr>
          <p:cNvPr id="9" name="AutoShape 52"/>
          <p:cNvSpPr>
            <a:spLocks noChangeArrowheads="1"/>
          </p:cNvSpPr>
          <p:nvPr/>
        </p:nvSpPr>
        <p:spPr bwMode="auto">
          <a:xfrm>
            <a:off x="5562600" y="34290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6400800" y="3048000"/>
          <a:ext cx="1590675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5" name="Equation" r:id="rId6" imgW="749160" imgH="444240" progId="Equation.DSMT4">
                  <p:embed/>
                </p:oleObj>
              </mc:Choice>
              <mc:Fallback>
                <p:oleObj name="Equation" r:id="rId6" imgW="749160" imgH="4442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048000"/>
                        <a:ext cx="1590675" cy="94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33"/>
          <p:cNvSpPr txBox="1">
            <a:spLocks noChangeArrowheads="1"/>
          </p:cNvSpPr>
          <p:nvPr/>
        </p:nvSpPr>
        <p:spPr bwMode="auto">
          <a:xfrm>
            <a:off x="76200" y="4876800"/>
            <a:ext cx="11128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Solving </a:t>
            </a:r>
            <a:endParaRPr lang="en-US" sz="2000" u="sng" dirty="0" smtClean="0">
              <a:latin typeface="Comic Sans MS" pitchFamily="66" charset="0"/>
            </a:endParaRP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152401" y="5257800"/>
          <a:ext cx="1524000" cy="906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6" name="Equation" r:id="rId8" imgW="749160" imgH="444240" progId="Equation.DSMT4">
                  <p:embed/>
                </p:oleObj>
              </mc:Choice>
              <mc:Fallback>
                <p:oleObj name="Equation" r:id="rId8" imgW="749160" imgH="4442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1" y="5257800"/>
                        <a:ext cx="1524000" cy="9064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50966" y="6248400"/>
            <a:ext cx="2214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with assumptions</a:t>
            </a:r>
            <a:endParaRPr lang="en-US" sz="2000" dirty="0">
              <a:latin typeface="Comic Sans MS" pitchFamily="66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286000" y="4800600"/>
            <a:ext cx="3526928" cy="1676638"/>
            <a:chOff x="3200400" y="4800600"/>
            <a:chExt cx="3526928" cy="1676638"/>
          </a:xfrm>
        </p:grpSpPr>
        <p:sp>
          <p:nvSpPr>
            <p:cNvPr id="14" name="Rounded Rectangle 13"/>
            <p:cNvSpPr/>
            <p:nvPr/>
          </p:nvSpPr>
          <p:spPr>
            <a:xfrm>
              <a:off x="3200400" y="4800600"/>
              <a:ext cx="3429000" cy="1676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200400" y="4876800"/>
              <a:ext cx="3526928" cy="16004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FontTx/>
                <a:buChar char="-"/>
              </a:pPr>
              <a:r>
                <a:rPr lang="en-US" sz="1400" dirty="0" smtClean="0">
                  <a:latin typeface="Comic Sans MS" pitchFamily="66" charset="0"/>
                </a:rPr>
                <a:t>only binary collisions (dilute gas) </a:t>
              </a:r>
              <a:br>
                <a:rPr lang="en-US" sz="1400" dirty="0" smtClean="0">
                  <a:latin typeface="Comic Sans MS" pitchFamily="66" charset="0"/>
                </a:rPr>
              </a:br>
              <a:r>
                <a:rPr lang="en-US" sz="1400" dirty="0" smtClean="0">
                  <a:latin typeface="Comic Sans MS" pitchFamily="66" charset="0"/>
                </a:rPr>
                <a:t/>
              </a:r>
              <a:br>
                <a:rPr lang="en-US" sz="1400" dirty="0" smtClean="0">
                  <a:latin typeface="Comic Sans MS" pitchFamily="66" charset="0"/>
                </a:rPr>
              </a:br>
              <a:r>
                <a:rPr lang="en-US" sz="1400" dirty="0" smtClean="0">
                  <a:latin typeface="Comic Sans MS" pitchFamily="66" charset="0"/>
                </a:rPr>
                <a:t>- influence of container walls neglected</a:t>
              </a:r>
              <a:br>
                <a:rPr lang="en-US" sz="1400" dirty="0" smtClean="0">
                  <a:latin typeface="Comic Sans MS" pitchFamily="66" charset="0"/>
                </a:rPr>
              </a:br>
              <a:r>
                <a:rPr lang="en-US" sz="1400" dirty="0" smtClean="0">
                  <a:latin typeface="Comic Sans MS" pitchFamily="66" charset="0"/>
                </a:rPr>
                <a:t/>
              </a:r>
              <a:br>
                <a:rPr lang="en-US" sz="1400" dirty="0" smtClean="0">
                  <a:latin typeface="Comic Sans MS" pitchFamily="66" charset="0"/>
                </a:rPr>
              </a:br>
              <a:r>
                <a:rPr lang="en-US" sz="1400" dirty="0" smtClean="0">
                  <a:latin typeface="Comic Sans MS" pitchFamily="66" charset="0"/>
                </a:rPr>
                <a:t>- velocities of colliding particles are </a:t>
              </a:r>
            </a:p>
            <a:p>
              <a:r>
                <a:rPr lang="en-US" sz="1400" dirty="0">
                  <a:latin typeface="Comic Sans MS" pitchFamily="66" charset="0"/>
                </a:rPr>
                <a:t> </a:t>
              </a:r>
              <a:r>
                <a:rPr lang="en-US" sz="1400" dirty="0" smtClean="0">
                  <a:latin typeface="Comic Sans MS" pitchFamily="66" charset="0"/>
                </a:rPr>
                <a:t> uncorrelated &amp; independent of position</a:t>
              </a:r>
            </a:p>
            <a:p>
              <a:r>
                <a:rPr lang="en-US" sz="1400" dirty="0" smtClean="0">
                  <a:latin typeface="Comic Sans MS" pitchFamily="66" charset="0"/>
                </a:rPr>
                <a:t>(</a:t>
              </a:r>
              <a:r>
                <a:rPr lang="en-US" sz="1400" b="1" dirty="0" smtClean="0">
                  <a:latin typeface="Comic Sans MS" pitchFamily="66" charset="0"/>
                </a:rPr>
                <a:t>molecular chaos or </a:t>
              </a:r>
              <a:r>
                <a:rPr lang="en-US" sz="1400" b="1" dirty="0" err="1" smtClean="0">
                  <a:latin typeface="Comic Sans MS" pitchFamily="66" charset="0"/>
                </a:rPr>
                <a:t>Stosszahlansatz</a:t>
              </a:r>
              <a:r>
                <a:rPr lang="en-US" sz="1400" dirty="0" smtClean="0">
                  <a:latin typeface="Comic Sans MS" pitchFamily="66" charset="0"/>
                </a:rPr>
                <a:t>)</a:t>
              </a:r>
              <a:endParaRPr lang="en-US" sz="1400" dirty="0">
                <a:latin typeface="Comic Sans MS" pitchFamily="66" charset="0"/>
              </a:endParaRPr>
            </a:p>
          </p:txBody>
        </p:sp>
      </p:grpSp>
      <p:sp>
        <p:nvSpPr>
          <p:cNvPr id="17" name="AutoShape 52"/>
          <p:cNvSpPr>
            <a:spLocks noChangeArrowheads="1"/>
          </p:cNvSpPr>
          <p:nvPr/>
        </p:nvSpPr>
        <p:spPr bwMode="auto">
          <a:xfrm>
            <a:off x="5791200" y="5105400"/>
            <a:ext cx="432048" cy="216024"/>
          </a:xfrm>
          <a:prstGeom prst="rightArrow">
            <a:avLst>
              <a:gd name="adj1" fmla="val 50000"/>
              <a:gd name="adj2" fmla="val 458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6599198" y="5334000"/>
          <a:ext cx="2468601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7" name="Equation" r:id="rId10" imgW="1396800" imgH="647640" progId="Equation.DSMT4">
                  <p:embed/>
                </p:oleObj>
              </mc:Choice>
              <mc:Fallback>
                <p:oleObj name="Equation" r:id="rId10" imgW="1396800" imgH="6476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9198" y="5334000"/>
                        <a:ext cx="2468601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477000" y="47244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Boltzmann distribution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" grpId="0"/>
      <p:bldP spid="3" grpId="0" animBg="1"/>
      <p:bldP spid="4" grpId="0"/>
      <p:bldP spid="5" grpId="0"/>
      <p:bldP spid="9" grpId="0" animBg="1"/>
      <p:bldP spid="11" grpId="0"/>
      <p:bldP spid="13" grpId="0"/>
      <p:bldP spid="17" grpId="0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819400" y="228600"/>
            <a:ext cx="2949575" cy="576263"/>
            <a:chOff x="1419" y="288"/>
            <a:chExt cx="1858" cy="363"/>
          </a:xfrm>
        </p:grpSpPr>
        <p:sp>
          <p:nvSpPr>
            <p:cNvPr id="3" name="Rectangle 26"/>
            <p:cNvSpPr>
              <a:spLocks noChangeArrowheads="1"/>
            </p:cNvSpPr>
            <p:nvPr/>
          </p:nvSpPr>
          <p:spPr bwMode="auto">
            <a:xfrm>
              <a:off x="1419" y="288"/>
              <a:ext cx="1858" cy="3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4" name="Text Box 27"/>
            <p:cNvSpPr txBox="1">
              <a:spLocks noChangeArrowheads="1"/>
            </p:cNvSpPr>
            <p:nvPr/>
          </p:nvSpPr>
          <p:spPr bwMode="auto">
            <a:xfrm>
              <a:off x="1705" y="333"/>
              <a:ext cx="114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H-theorem</a:t>
              </a:r>
              <a:endParaRPr lang="de-DE" sz="2400" b="1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5" name="Text Box 33"/>
          <p:cNvSpPr txBox="1">
            <a:spLocks noChangeArrowheads="1"/>
          </p:cNvSpPr>
          <p:nvPr/>
        </p:nvSpPr>
        <p:spPr bwMode="auto">
          <a:xfrm>
            <a:off x="381000" y="1066800"/>
            <a:ext cx="41617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Boltzmann defined the functional</a:t>
            </a: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4495800" y="1016727"/>
          <a:ext cx="3509962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4" name="Equation" r:id="rId4" imgW="1917360" imgH="279360" progId="Equation.DSMT4">
                  <p:embed/>
                </p:oleObj>
              </mc:Choice>
              <mc:Fallback>
                <p:oleObj name="Equation" r:id="rId4" imgW="1917360" imgH="2793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016727"/>
                        <a:ext cx="3509962" cy="512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3"/>
          <p:cNvSpPr txBox="1">
            <a:spLocks noChangeArrowheads="1"/>
          </p:cNvSpPr>
          <p:nvPr/>
        </p:nvSpPr>
        <p:spPr bwMode="auto">
          <a:xfrm>
            <a:off x="381000" y="1657290"/>
            <a:ext cx="811632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H-theorem:</a:t>
            </a:r>
          </a:p>
          <a:p>
            <a:r>
              <a:rPr lang="en-US" sz="2000" dirty="0" smtClean="0">
                <a:latin typeface="Comic Sans MS" pitchFamily="66" charset="0"/>
              </a:rPr>
              <a:t>If at a given time t the state of a gas satisfies the assumption of </a:t>
            </a:r>
          </a:p>
          <a:p>
            <a:r>
              <a:rPr lang="en-US" sz="2000" b="1" u="sng" dirty="0" smtClean="0">
                <a:latin typeface="Comic Sans MS" pitchFamily="66" charset="0"/>
              </a:rPr>
              <a:t>molecular chaos</a:t>
            </a:r>
            <a:r>
              <a:rPr lang="en-US" sz="2000" dirty="0" smtClean="0">
                <a:latin typeface="Comic Sans MS" pitchFamily="66" charset="0"/>
              </a:rPr>
              <a:t>, then at t+</a:t>
            </a:r>
            <a:r>
              <a:rPr lang="en-US" sz="2000" dirty="0" smtClean="0">
                <a:latin typeface="Comic Sans MS" pitchFamily="66" charset="0"/>
                <a:sym typeface="Symbol"/>
              </a:rPr>
              <a:t> (-&gt;0) </a:t>
            </a:r>
            <a:endParaRPr lang="en-US" sz="2000" dirty="0" smtClean="0">
              <a:latin typeface="Comic Sans MS" pitchFamily="66" charset="0"/>
            </a:endParaRP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533400" y="2743200"/>
          <a:ext cx="914400" cy="710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5" name="Equation" r:id="rId6" imgW="507960" imgH="393480" progId="Equation.DSMT4">
                  <p:embed/>
                </p:oleObj>
              </mc:Choice>
              <mc:Fallback>
                <p:oleObj name="Equation" r:id="rId6" imgW="50796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743200"/>
                        <a:ext cx="914400" cy="7100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526872" y="3429000"/>
          <a:ext cx="91440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6" name="Equation" r:id="rId8" imgW="507960" imgH="393480" progId="Equation.DSMT4">
                  <p:embed/>
                </p:oleObj>
              </mc:Choice>
              <mc:Fallback>
                <p:oleObj name="Equation" r:id="rId8" imgW="50796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872" y="3429000"/>
                        <a:ext cx="914400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33"/>
          <p:cNvSpPr txBox="1">
            <a:spLocks noChangeArrowheads="1"/>
          </p:cNvSpPr>
          <p:nvPr/>
        </p:nvSpPr>
        <p:spPr bwMode="auto">
          <a:xfrm>
            <a:off x="1524000" y="3555273"/>
            <a:ext cx="70551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if and only if f(</a:t>
            </a:r>
            <a:r>
              <a:rPr lang="en-US" sz="2000" u="sng" dirty="0" err="1" smtClean="0">
                <a:latin typeface="Comic Sans MS" pitchFamily="66" charset="0"/>
              </a:rPr>
              <a:t>p</a:t>
            </a:r>
            <a:r>
              <a:rPr lang="en-US" sz="2000" dirty="0" err="1" smtClean="0">
                <a:latin typeface="Comic Sans MS" pitchFamily="66" charset="0"/>
              </a:rPr>
              <a:t>,t</a:t>
            </a:r>
            <a:r>
              <a:rPr lang="en-US" sz="2000" dirty="0" smtClean="0">
                <a:latin typeface="Comic Sans MS" pitchFamily="66" charset="0"/>
              </a:rPr>
              <a:t>) is the Maxwell-Boltzmann distribution</a:t>
            </a:r>
          </a:p>
        </p:txBody>
      </p:sp>
      <p:sp>
        <p:nvSpPr>
          <p:cNvPr id="16" name="Arc 15"/>
          <p:cNvSpPr/>
          <p:nvPr/>
        </p:nvSpPr>
        <p:spPr>
          <a:xfrm rot="11291883">
            <a:off x="594925" y="4568698"/>
            <a:ext cx="5395778" cy="1371756"/>
          </a:xfrm>
          <a:prstGeom prst="arc">
            <a:avLst>
              <a:gd name="adj1" fmla="val 15409311"/>
              <a:gd name="adj2" fmla="val 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304800" y="4267200"/>
            <a:ext cx="3197282" cy="2426732"/>
            <a:chOff x="304800" y="4267200"/>
            <a:chExt cx="3197282" cy="2426732"/>
          </a:xfrm>
        </p:grpSpPr>
        <p:cxnSp>
          <p:nvCxnSpPr>
            <p:cNvPr id="13" name="Straight Arrow Connector 12"/>
            <p:cNvCxnSpPr/>
            <p:nvPr/>
          </p:nvCxnSpPr>
          <p:spPr>
            <a:xfrm rot="5400000" flipH="1" flipV="1">
              <a:off x="-419100" y="5372100"/>
              <a:ext cx="20574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533400" y="6248400"/>
              <a:ext cx="2743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reeform 20"/>
            <p:cNvSpPr/>
            <p:nvPr/>
          </p:nvSpPr>
          <p:spPr>
            <a:xfrm>
              <a:off x="627017" y="4876800"/>
              <a:ext cx="2690949" cy="1114697"/>
            </a:xfrm>
            <a:custGeom>
              <a:avLst/>
              <a:gdLst>
                <a:gd name="connsiteX0" fmla="*/ 0 w 2690949"/>
                <a:gd name="connsiteY0" fmla="*/ 0 h 1114697"/>
                <a:gd name="connsiteX1" fmla="*/ 34834 w 2690949"/>
                <a:gd name="connsiteY1" fmla="*/ 339634 h 1114697"/>
                <a:gd name="connsiteX2" fmla="*/ 156754 w 2690949"/>
                <a:gd name="connsiteY2" fmla="*/ 200297 h 1114697"/>
                <a:gd name="connsiteX3" fmla="*/ 191589 w 2690949"/>
                <a:gd name="connsiteY3" fmla="*/ 261257 h 1114697"/>
                <a:gd name="connsiteX4" fmla="*/ 278674 w 2690949"/>
                <a:gd name="connsiteY4" fmla="*/ 252549 h 1114697"/>
                <a:gd name="connsiteX5" fmla="*/ 304800 w 2690949"/>
                <a:gd name="connsiteY5" fmla="*/ 487680 h 1114697"/>
                <a:gd name="connsiteX6" fmla="*/ 409303 w 2690949"/>
                <a:gd name="connsiteY6" fmla="*/ 409303 h 1114697"/>
                <a:gd name="connsiteX7" fmla="*/ 452846 w 2690949"/>
                <a:gd name="connsiteY7" fmla="*/ 478971 h 1114697"/>
                <a:gd name="connsiteX8" fmla="*/ 531223 w 2690949"/>
                <a:gd name="connsiteY8" fmla="*/ 609600 h 1114697"/>
                <a:gd name="connsiteX9" fmla="*/ 609600 w 2690949"/>
                <a:gd name="connsiteY9" fmla="*/ 618309 h 1114697"/>
                <a:gd name="connsiteX10" fmla="*/ 670560 w 2690949"/>
                <a:gd name="connsiteY10" fmla="*/ 653143 h 1114697"/>
                <a:gd name="connsiteX11" fmla="*/ 792480 w 2690949"/>
                <a:gd name="connsiteY11" fmla="*/ 548640 h 1114697"/>
                <a:gd name="connsiteX12" fmla="*/ 844732 w 2690949"/>
                <a:gd name="connsiteY12" fmla="*/ 679269 h 1114697"/>
                <a:gd name="connsiteX13" fmla="*/ 888274 w 2690949"/>
                <a:gd name="connsiteY13" fmla="*/ 705394 h 1114697"/>
                <a:gd name="connsiteX14" fmla="*/ 992777 w 2690949"/>
                <a:gd name="connsiteY14" fmla="*/ 670560 h 1114697"/>
                <a:gd name="connsiteX15" fmla="*/ 1045029 w 2690949"/>
                <a:gd name="connsiteY15" fmla="*/ 766354 h 1114697"/>
                <a:gd name="connsiteX16" fmla="*/ 1210492 w 2690949"/>
                <a:gd name="connsiteY16" fmla="*/ 687977 h 1114697"/>
                <a:gd name="connsiteX17" fmla="*/ 1236617 w 2690949"/>
                <a:gd name="connsiteY17" fmla="*/ 696686 h 1114697"/>
                <a:gd name="connsiteX18" fmla="*/ 1297577 w 2690949"/>
                <a:gd name="connsiteY18" fmla="*/ 714103 h 1114697"/>
                <a:gd name="connsiteX19" fmla="*/ 1288869 w 2690949"/>
                <a:gd name="connsiteY19" fmla="*/ 844731 h 1114697"/>
                <a:gd name="connsiteX20" fmla="*/ 1367246 w 2690949"/>
                <a:gd name="connsiteY20" fmla="*/ 853440 h 1114697"/>
                <a:gd name="connsiteX21" fmla="*/ 1402080 w 2690949"/>
                <a:gd name="connsiteY21" fmla="*/ 896983 h 1114697"/>
                <a:gd name="connsiteX22" fmla="*/ 1506583 w 2690949"/>
                <a:gd name="connsiteY22" fmla="*/ 827314 h 1114697"/>
                <a:gd name="connsiteX23" fmla="*/ 1541417 w 2690949"/>
                <a:gd name="connsiteY23" fmla="*/ 905691 h 1114697"/>
                <a:gd name="connsiteX24" fmla="*/ 1741714 w 2690949"/>
                <a:gd name="connsiteY24" fmla="*/ 827314 h 1114697"/>
                <a:gd name="connsiteX25" fmla="*/ 1776549 w 2690949"/>
                <a:gd name="connsiteY25" fmla="*/ 853440 h 1114697"/>
                <a:gd name="connsiteX26" fmla="*/ 1802674 w 2690949"/>
                <a:gd name="connsiteY26" fmla="*/ 862149 h 1114697"/>
                <a:gd name="connsiteX27" fmla="*/ 1872343 w 2690949"/>
                <a:gd name="connsiteY27" fmla="*/ 853440 h 1114697"/>
                <a:gd name="connsiteX28" fmla="*/ 1881052 w 2690949"/>
                <a:gd name="connsiteY28" fmla="*/ 975360 h 1114697"/>
                <a:gd name="connsiteX29" fmla="*/ 1950720 w 2690949"/>
                <a:gd name="connsiteY29" fmla="*/ 1018903 h 1114697"/>
                <a:gd name="connsiteX30" fmla="*/ 2011680 w 2690949"/>
                <a:gd name="connsiteY30" fmla="*/ 1018903 h 1114697"/>
                <a:gd name="connsiteX31" fmla="*/ 2116183 w 2690949"/>
                <a:gd name="connsiteY31" fmla="*/ 931817 h 1114697"/>
                <a:gd name="connsiteX32" fmla="*/ 2142309 w 2690949"/>
                <a:gd name="connsiteY32" fmla="*/ 1053737 h 1114697"/>
                <a:gd name="connsiteX33" fmla="*/ 2238103 w 2690949"/>
                <a:gd name="connsiteY33" fmla="*/ 966651 h 1114697"/>
                <a:gd name="connsiteX34" fmla="*/ 2307772 w 2690949"/>
                <a:gd name="connsiteY34" fmla="*/ 1079863 h 1114697"/>
                <a:gd name="connsiteX35" fmla="*/ 2429692 w 2690949"/>
                <a:gd name="connsiteY35" fmla="*/ 984069 h 1114697"/>
                <a:gd name="connsiteX36" fmla="*/ 2542903 w 2690949"/>
                <a:gd name="connsiteY36" fmla="*/ 975360 h 1114697"/>
                <a:gd name="connsiteX37" fmla="*/ 2586446 w 2690949"/>
                <a:gd name="connsiteY37" fmla="*/ 1097280 h 1114697"/>
                <a:gd name="connsiteX38" fmla="*/ 2603863 w 2690949"/>
                <a:gd name="connsiteY38" fmla="*/ 1114697 h 1114697"/>
                <a:gd name="connsiteX39" fmla="*/ 2690949 w 2690949"/>
                <a:gd name="connsiteY39" fmla="*/ 1053737 h 1114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2690949" h="1114697">
                  <a:moveTo>
                    <a:pt x="0" y="0"/>
                  </a:moveTo>
                  <a:lnTo>
                    <a:pt x="34834" y="339634"/>
                  </a:lnTo>
                  <a:lnTo>
                    <a:pt x="156754" y="200297"/>
                  </a:lnTo>
                  <a:lnTo>
                    <a:pt x="191589" y="261257"/>
                  </a:lnTo>
                  <a:lnTo>
                    <a:pt x="278674" y="252549"/>
                  </a:lnTo>
                  <a:lnTo>
                    <a:pt x="304800" y="487680"/>
                  </a:lnTo>
                  <a:lnTo>
                    <a:pt x="409303" y="409303"/>
                  </a:lnTo>
                  <a:lnTo>
                    <a:pt x="452846" y="478971"/>
                  </a:lnTo>
                  <a:lnTo>
                    <a:pt x="531223" y="609600"/>
                  </a:lnTo>
                  <a:lnTo>
                    <a:pt x="609600" y="618309"/>
                  </a:lnTo>
                  <a:lnTo>
                    <a:pt x="670560" y="653143"/>
                  </a:lnTo>
                  <a:lnTo>
                    <a:pt x="792480" y="548640"/>
                  </a:lnTo>
                  <a:lnTo>
                    <a:pt x="844732" y="679269"/>
                  </a:lnTo>
                  <a:lnTo>
                    <a:pt x="888274" y="705394"/>
                  </a:lnTo>
                  <a:lnTo>
                    <a:pt x="992777" y="670560"/>
                  </a:lnTo>
                  <a:lnTo>
                    <a:pt x="1045029" y="766354"/>
                  </a:lnTo>
                  <a:lnTo>
                    <a:pt x="1210492" y="687977"/>
                  </a:lnTo>
                  <a:lnTo>
                    <a:pt x="1236617" y="696686"/>
                  </a:lnTo>
                  <a:lnTo>
                    <a:pt x="1297577" y="714103"/>
                  </a:lnTo>
                  <a:lnTo>
                    <a:pt x="1288869" y="844731"/>
                  </a:lnTo>
                  <a:lnTo>
                    <a:pt x="1367246" y="853440"/>
                  </a:lnTo>
                  <a:lnTo>
                    <a:pt x="1402080" y="896983"/>
                  </a:lnTo>
                  <a:lnTo>
                    <a:pt x="1506583" y="827314"/>
                  </a:lnTo>
                  <a:lnTo>
                    <a:pt x="1541417" y="905691"/>
                  </a:lnTo>
                  <a:lnTo>
                    <a:pt x="1741714" y="827314"/>
                  </a:lnTo>
                  <a:lnTo>
                    <a:pt x="1776549" y="853440"/>
                  </a:lnTo>
                  <a:lnTo>
                    <a:pt x="1802674" y="862149"/>
                  </a:lnTo>
                  <a:lnTo>
                    <a:pt x="1872343" y="853440"/>
                  </a:lnTo>
                  <a:lnTo>
                    <a:pt x="1881052" y="975360"/>
                  </a:lnTo>
                  <a:lnTo>
                    <a:pt x="1950720" y="1018903"/>
                  </a:lnTo>
                  <a:lnTo>
                    <a:pt x="2011680" y="1018903"/>
                  </a:lnTo>
                  <a:lnTo>
                    <a:pt x="2116183" y="931817"/>
                  </a:lnTo>
                  <a:lnTo>
                    <a:pt x="2142309" y="1053737"/>
                  </a:lnTo>
                  <a:lnTo>
                    <a:pt x="2238103" y="966651"/>
                  </a:lnTo>
                  <a:lnTo>
                    <a:pt x="2307772" y="1079863"/>
                  </a:lnTo>
                  <a:lnTo>
                    <a:pt x="2429692" y="984069"/>
                  </a:lnTo>
                  <a:lnTo>
                    <a:pt x="2542903" y="975360"/>
                  </a:lnTo>
                  <a:lnTo>
                    <a:pt x="2586446" y="1097280"/>
                  </a:lnTo>
                  <a:lnTo>
                    <a:pt x="2603863" y="1114697"/>
                  </a:lnTo>
                  <a:lnTo>
                    <a:pt x="2690949" y="1053737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09600" y="48768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873036" y="5098872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1025436" y="5251272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Arrow Connector 25"/>
            <p:cNvCxnSpPr>
              <a:endCxn id="22" idx="7"/>
            </p:cNvCxnSpPr>
            <p:nvPr/>
          </p:nvCxnSpPr>
          <p:spPr>
            <a:xfrm rot="10800000" flipV="1">
              <a:off x="674642" y="4724399"/>
              <a:ext cx="315959" cy="16355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5400000">
              <a:off x="876300" y="4914900"/>
              <a:ext cx="304800" cy="76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rot="5400000">
              <a:off x="990600" y="5029200"/>
              <a:ext cx="304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 Box 33"/>
            <p:cNvSpPr txBox="1">
              <a:spLocks noChangeArrowheads="1"/>
            </p:cNvSpPr>
            <p:nvPr/>
          </p:nvSpPr>
          <p:spPr bwMode="auto">
            <a:xfrm>
              <a:off x="1066800" y="4267200"/>
              <a:ext cx="243528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latin typeface="Comic Sans MS" pitchFamily="66" charset="0"/>
                </a:rPr>
                <a:t>Points where molecular </a:t>
              </a:r>
            </a:p>
            <a:p>
              <a:r>
                <a:rPr lang="en-US" sz="1600" dirty="0" smtClean="0">
                  <a:latin typeface="Comic Sans MS" pitchFamily="66" charset="0"/>
                </a:rPr>
                <a:t>chaos is fulfilled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124200" y="632460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04800" y="4343400"/>
              <a:ext cx="328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endParaRPr lang="en-US" dirty="0"/>
            </a:p>
          </p:txBody>
        </p:sp>
      </p:grpSp>
      <p:sp>
        <p:nvSpPr>
          <p:cNvPr id="37" name="Text Box 33"/>
          <p:cNvSpPr txBox="1">
            <a:spLocks noChangeArrowheads="1"/>
          </p:cNvSpPr>
          <p:nvPr/>
        </p:nvSpPr>
        <p:spPr bwMode="auto">
          <a:xfrm>
            <a:off x="3886200" y="4191000"/>
            <a:ext cx="461055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Note: it seems as if the H-theorem</a:t>
            </a:r>
          </a:p>
          <a:p>
            <a:r>
              <a:rPr lang="en-US" sz="2000" dirty="0" smtClean="0">
                <a:latin typeface="Comic Sans MS" pitchFamily="66" charset="0"/>
              </a:rPr>
              <a:t>          explains the time asymmetry</a:t>
            </a:r>
          </a:p>
          <a:p>
            <a:r>
              <a:rPr lang="en-US" sz="2000" dirty="0" smtClean="0">
                <a:latin typeface="Comic Sans MS" pitchFamily="66" charset="0"/>
              </a:rPr>
              <a:t>          from time inversion symmetric</a:t>
            </a:r>
          </a:p>
          <a:p>
            <a:r>
              <a:rPr lang="en-US" sz="2000" dirty="0" smtClean="0">
                <a:latin typeface="Comic Sans MS" pitchFamily="66" charset="0"/>
              </a:rPr>
              <a:t>          microscopic descriptions. </a:t>
            </a:r>
          </a:p>
          <a:p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This </a:t>
            </a:r>
            <a:r>
              <a:rPr lang="en-US" sz="2000" u="sng" dirty="0" smtClean="0">
                <a:solidFill>
                  <a:srgbClr val="FF0000"/>
                </a:solidFill>
                <a:latin typeface="Comic Sans MS" pitchFamily="66" charset="0"/>
              </a:rPr>
              <a:t>is not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the case</a:t>
            </a:r>
            <a:r>
              <a:rPr lang="en-US" sz="2000" dirty="0" smtClean="0">
                <a:latin typeface="Comic Sans MS" pitchFamily="66" charset="0"/>
              </a:rPr>
              <a:t>, assumption of </a:t>
            </a:r>
          </a:p>
          <a:p>
            <a:r>
              <a:rPr lang="en-US" sz="2000" dirty="0" smtClean="0">
                <a:latin typeface="Comic Sans MS" pitchFamily="66" charset="0"/>
                <a:hlinkClick r:id="rId10"/>
              </a:rPr>
              <a:t>molecular chaos </a:t>
            </a:r>
            <a:r>
              <a:rPr lang="en-US" sz="2000" dirty="0" smtClean="0">
                <a:latin typeface="Comic Sans MS" pitchFamily="66" charset="0"/>
              </a:rPr>
              <a:t>is the origin of time</a:t>
            </a:r>
          </a:p>
          <a:p>
            <a:r>
              <a:rPr lang="en-US" sz="2000" dirty="0" smtClean="0">
                <a:latin typeface="Comic Sans MS" pitchFamily="66" charset="0"/>
              </a:rPr>
              <a:t>asymmetry.</a:t>
            </a:r>
          </a:p>
          <a:p>
            <a:r>
              <a:rPr lang="en-US" sz="2000" dirty="0" smtClean="0">
                <a:latin typeface="Comic Sans MS" pitchFamily="66" charset="0"/>
              </a:rPr>
              <a:t>          </a:t>
            </a:r>
          </a:p>
          <a:p>
            <a:endParaRPr lang="en-US" sz="2000" dirty="0" smtClean="0">
              <a:latin typeface="Comic Sans MS" pitchFamily="66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972491" y="5406936"/>
            <a:ext cx="489367" cy="26025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551394" y="4953000"/>
            <a:ext cx="2119491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Comic Sans MS" pitchFamily="66" charset="0"/>
              </a:rPr>
              <a:t>H(t) </a:t>
            </a:r>
            <a:r>
              <a:rPr lang="en-US" sz="1400" dirty="0" smtClean="0">
                <a:solidFill>
                  <a:schemeClr val="tx2"/>
                </a:solidFill>
                <a:latin typeface="Comic Sans MS" pitchFamily="66" charset="0"/>
              </a:rPr>
              <a:t>calculated with f</a:t>
            </a:r>
          </a:p>
          <a:p>
            <a:r>
              <a:rPr lang="en-US" sz="1400" dirty="0" smtClean="0">
                <a:solidFill>
                  <a:schemeClr val="tx2"/>
                </a:solidFill>
                <a:latin typeface="Comic Sans MS" pitchFamily="66" charset="0"/>
              </a:rPr>
              <a:t> solving Boltzmann</a:t>
            </a:r>
          </a:p>
          <a:p>
            <a:r>
              <a:rPr lang="en-US" sz="1400" dirty="0" smtClean="0">
                <a:solidFill>
                  <a:schemeClr val="tx2"/>
                </a:solidFill>
                <a:latin typeface="Comic Sans MS" pitchFamily="66" charset="0"/>
              </a:rPr>
              <a:t>Transport equation</a:t>
            </a:r>
            <a:endParaRPr lang="en-US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1" grpId="0"/>
      <p:bldP spid="16" grpId="0" animBg="1"/>
      <p:bldP spid="37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15&quot;&gt;&lt;object type=&quot;3&quot; unique_id=&quot;10016&quot;&gt;&lt;property id=&quot;20148&quot; value=&quot;5&quot;/&gt;&lt;property id=&quot;20300&quot; value=&quot;Slide 1&quot;/&gt;&lt;property id=&quot;20307&quot; value=&quot;258&quot;/&gt;&lt;/object&gt;&lt;object type=&quot;3&quot; unique_id=&quot;10017&quot;&gt;&lt;property id=&quot;20148&quot; value=&quot;5&quot;/&gt;&lt;property id=&quot;20300&quot; value=&quot;Slide 2&quot;/&gt;&lt;property id=&quot;20307&quot; value=&quot;257&quot;/&gt;&lt;/object&gt;&lt;object type=&quot;3&quot; unique_id=&quot;10018&quot;&gt;&lt;property id=&quot;20148&quot; value=&quot;5&quot;/&gt;&lt;property id=&quot;20300&quot; value=&quot;Slide 3&quot;/&gt;&lt;property id=&quot;20307&quot; value=&quot;259&quot;/&gt;&lt;/object&gt;&lt;object type=&quot;3&quot; unique_id=&quot;10019&quot;&gt;&lt;property id=&quot;20148&quot; value=&quot;5&quot;/&gt;&lt;property id=&quot;20300&quot; value=&quot;Slide 4&quot;/&gt;&lt;property id=&quot;20307&quot; value=&quot;260&quot;/&gt;&lt;/object&gt;&lt;object type=&quot;3&quot; unique_id=&quot;10020&quot;&gt;&lt;property id=&quot;20148&quot; value=&quot;5&quot;/&gt;&lt;property id=&quot;20300&quot; value=&quot;Slide 5&quot;/&gt;&lt;property id=&quot;20307&quot; value=&quot;261&quot;/&gt;&lt;/object&gt;&lt;/object&gt;&lt;object type=&quot;8&quot; unique_id=&quot;10027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8810</TotalTime>
  <Words>324</Words>
  <Application>Microsoft Office PowerPoint</Application>
  <PresentationFormat>On-screen Show (4:3)</PresentationFormat>
  <Paragraphs>78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Cambria Math</vt:lpstr>
      <vt:lpstr>Comic Sans MS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Binek</cp:lastModifiedBy>
  <cp:revision>55</cp:revision>
  <dcterms:created xsi:type="dcterms:W3CDTF">2010-07-13T20:43:25Z</dcterms:created>
  <dcterms:modified xsi:type="dcterms:W3CDTF">2014-09-16T13:52:48Z</dcterms:modified>
</cp:coreProperties>
</file>