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9144000" cy="6858000" type="screen4x3"/>
  <p:notesSz cx="6858000" cy="9144000"/>
  <p:custDataLst>
    <p:tags r:id="rId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7" d="100"/>
          <a:sy n="117" d="100"/>
        </p:scale>
        <p:origin x="133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629345-A4A5-49F6-B140-2576AF4ED579}" type="datetimeFigureOut">
              <a:rPr lang="en-US" smtClean="0"/>
              <a:t>4/6/2017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A5525B-8F52-4666-90A9-423BBE2B4F51}" type="slidenum">
              <a:rPr lang="en-US" smtClean="0"/>
              <a:t>‹#›</a:t>
            </a:fld>
            <a:endParaRPr lang="en-US"/>
          </a:p>
        </p:txBody>
      </p:sp>
    </p:spTree>
    <p:extLst>
      <p:ext uri="{BB962C8B-B14F-4D97-AF65-F5344CB8AC3E}">
        <p14:creationId xmlns:p14="http://schemas.microsoft.com/office/powerpoint/2010/main" val="2223078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4408C9-FED1-4E25-9635-FC524EB95CF3}" type="slidenum">
              <a:rPr lang="en-US" smtClean="0"/>
              <a:pPr/>
              <a:t>1</a:t>
            </a:fld>
            <a:endParaRPr lang="en-US"/>
          </a:p>
        </p:txBody>
      </p:sp>
    </p:spTree>
    <p:extLst>
      <p:ext uri="{BB962C8B-B14F-4D97-AF65-F5344CB8AC3E}">
        <p14:creationId xmlns:p14="http://schemas.microsoft.com/office/powerpoint/2010/main" val="3746395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4408C9-FED1-4E25-9635-FC524EB95CF3}" type="slidenum">
              <a:rPr lang="en-US" smtClean="0"/>
              <a:pPr/>
              <a:t>2</a:t>
            </a:fld>
            <a:endParaRPr lang="en-US"/>
          </a:p>
        </p:txBody>
      </p:sp>
    </p:spTree>
    <p:extLst>
      <p:ext uri="{BB962C8B-B14F-4D97-AF65-F5344CB8AC3E}">
        <p14:creationId xmlns:p14="http://schemas.microsoft.com/office/powerpoint/2010/main" val="1489153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B708AA-C074-44E8-AAE2-FA010715A73C}"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8277B-504B-4772-A818-2D43572C937F}" type="slidenum">
              <a:rPr lang="en-US" smtClean="0"/>
              <a:t>‹#›</a:t>
            </a:fld>
            <a:endParaRPr lang="en-US"/>
          </a:p>
        </p:txBody>
      </p:sp>
    </p:spTree>
    <p:extLst>
      <p:ext uri="{BB962C8B-B14F-4D97-AF65-F5344CB8AC3E}">
        <p14:creationId xmlns:p14="http://schemas.microsoft.com/office/powerpoint/2010/main" val="34363025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B708AA-C074-44E8-AAE2-FA010715A73C}"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8277B-504B-4772-A818-2D43572C937F}" type="slidenum">
              <a:rPr lang="en-US" smtClean="0"/>
              <a:t>‹#›</a:t>
            </a:fld>
            <a:endParaRPr lang="en-US"/>
          </a:p>
        </p:txBody>
      </p:sp>
    </p:spTree>
    <p:extLst>
      <p:ext uri="{BB962C8B-B14F-4D97-AF65-F5344CB8AC3E}">
        <p14:creationId xmlns:p14="http://schemas.microsoft.com/office/powerpoint/2010/main" val="355849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B708AA-C074-44E8-AAE2-FA010715A73C}"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8277B-504B-4772-A818-2D43572C937F}" type="slidenum">
              <a:rPr lang="en-US" smtClean="0"/>
              <a:t>‹#›</a:t>
            </a:fld>
            <a:endParaRPr lang="en-US"/>
          </a:p>
        </p:txBody>
      </p:sp>
    </p:spTree>
    <p:extLst>
      <p:ext uri="{BB962C8B-B14F-4D97-AF65-F5344CB8AC3E}">
        <p14:creationId xmlns:p14="http://schemas.microsoft.com/office/powerpoint/2010/main" val="2323265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B708AA-C074-44E8-AAE2-FA010715A73C}"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8277B-504B-4772-A818-2D43572C937F}" type="slidenum">
              <a:rPr lang="en-US" smtClean="0"/>
              <a:t>‹#›</a:t>
            </a:fld>
            <a:endParaRPr lang="en-US"/>
          </a:p>
        </p:txBody>
      </p:sp>
    </p:spTree>
    <p:extLst>
      <p:ext uri="{BB962C8B-B14F-4D97-AF65-F5344CB8AC3E}">
        <p14:creationId xmlns:p14="http://schemas.microsoft.com/office/powerpoint/2010/main" val="3858573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8B708AA-C074-44E8-AAE2-FA010715A73C}"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8277B-504B-4772-A818-2D43572C937F}" type="slidenum">
              <a:rPr lang="en-US" smtClean="0"/>
              <a:t>‹#›</a:t>
            </a:fld>
            <a:endParaRPr lang="en-US"/>
          </a:p>
        </p:txBody>
      </p:sp>
    </p:spTree>
    <p:extLst>
      <p:ext uri="{BB962C8B-B14F-4D97-AF65-F5344CB8AC3E}">
        <p14:creationId xmlns:p14="http://schemas.microsoft.com/office/powerpoint/2010/main" val="170516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B708AA-C074-44E8-AAE2-FA010715A73C}" type="datetimeFigureOut">
              <a:rPr lang="en-US" smtClean="0"/>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8277B-504B-4772-A818-2D43572C937F}" type="slidenum">
              <a:rPr lang="en-US" smtClean="0"/>
              <a:t>‹#›</a:t>
            </a:fld>
            <a:endParaRPr lang="en-US"/>
          </a:p>
        </p:txBody>
      </p:sp>
    </p:spTree>
    <p:extLst>
      <p:ext uri="{BB962C8B-B14F-4D97-AF65-F5344CB8AC3E}">
        <p14:creationId xmlns:p14="http://schemas.microsoft.com/office/powerpoint/2010/main" val="3844224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B708AA-C074-44E8-AAE2-FA010715A73C}" type="datetimeFigureOut">
              <a:rPr lang="en-US" smtClean="0"/>
              <a:t>4/6/2017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18277B-504B-4772-A818-2D43572C937F}" type="slidenum">
              <a:rPr lang="en-US" smtClean="0"/>
              <a:t>‹#›</a:t>
            </a:fld>
            <a:endParaRPr lang="en-US"/>
          </a:p>
        </p:txBody>
      </p:sp>
    </p:spTree>
    <p:extLst>
      <p:ext uri="{BB962C8B-B14F-4D97-AF65-F5344CB8AC3E}">
        <p14:creationId xmlns:p14="http://schemas.microsoft.com/office/powerpoint/2010/main" val="293591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8B708AA-C074-44E8-AAE2-FA010715A73C}" type="datetimeFigureOut">
              <a:rPr lang="en-US" smtClean="0"/>
              <a:t>4/6/2017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18277B-504B-4772-A818-2D43572C937F}" type="slidenum">
              <a:rPr lang="en-US" smtClean="0"/>
              <a:t>‹#›</a:t>
            </a:fld>
            <a:endParaRPr lang="en-US"/>
          </a:p>
        </p:txBody>
      </p:sp>
    </p:spTree>
    <p:extLst>
      <p:ext uri="{BB962C8B-B14F-4D97-AF65-F5344CB8AC3E}">
        <p14:creationId xmlns:p14="http://schemas.microsoft.com/office/powerpoint/2010/main" val="1436748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B708AA-C074-44E8-AAE2-FA010715A73C}" type="datetimeFigureOut">
              <a:rPr lang="en-US" smtClean="0"/>
              <a:t>4/6/2017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18277B-504B-4772-A818-2D43572C937F}" type="slidenum">
              <a:rPr lang="en-US" smtClean="0"/>
              <a:t>‹#›</a:t>
            </a:fld>
            <a:endParaRPr lang="en-US"/>
          </a:p>
        </p:txBody>
      </p:sp>
    </p:spTree>
    <p:extLst>
      <p:ext uri="{BB962C8B-B14F-4D97-AF65-F5344CB8AC3E}">
        <p14:creationId xmlns:p14="http://schemas.microsoft.com/office/powerpoint/2010/main" val="2865539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8B708AA-C074-44E8-AAE2-FA010715A73C}" type="datetimeFigureOut">
              <a:rPr lang="en-US" smtClean="0"/>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8277B-504B-4772-A818-2D43572C937F}" type="slidenum">
              <a:rPr lang="en-US" smtClean="0"/>
              <a:t>‹#›</a:t>
            </a:fld>
            <a:endParaRPr lang="en-US"/>
          </a:p>
        </p:txBody>
      </p:sp>
    </p:spTree>
    <p:extLst>
      <p:ext uri="{BB962C8B-B14F-4D97-AF65-F5344CB8AC3E}">
        <p14:creationId xmlns:p14="http://schemas.microsoft.com/office/powerpoint/2010/main" val="863914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8B708AA-C074-44E8-AAE2-FA010715A73C}" type="datetimeFigureOut">
              <a:rPr lang="en-US" smtClean="0"/>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8277B-504B-4772-A818-2D43572C937F}" type="slidenum">
              <a:rPr lang="en-US" smtClean="0"/>
              <a:t>‹#›</a:t>
            </a:fld>
            <a:endParaRPr lang="en-US"/>
          </a:p>
        </p:txBody>
      </p:sp>
    </p:spTree>
    <p:extLst>
      <p:ext uri="{BB962C8B-B14F-4D97-AF65-F5344CB8AC3E}">
        <p14:creationId xmlns:p14="http://schemas.microsoft.com/office/powerpoint/2010/main" val="3474996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B708AA-C074-44E8-AAE2-FA010715A73C}" type="datetimeFigureOut">
              <a:rPr lang="en-US" smtClean="0"/>
              <a:t>4/6/2017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8277B-504B-4772-A818-2D43572C937F}" type="slidenum">
              <a:rPr lang="en-US" smtClean="0"/>
              <a:t>‹#›</a:t>
            </a:fld>
            <a:endParaRPr lang="en-US"/>
          </a:p>
        </p:txBody>
      </p:sp>
    </p:spTree>
    <p:extLst>
      <p:ext uri="{BB962C8B-B14F-4D97-AF65-F5344CB8AC3E}">
        <p14:creationId xmlns:p14="http://schemas.microsoft.com/office/powerpoint/2010/main" val="42594283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feynmanlectures.caltech.edu/II_26.html" TargetMode="External"/><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image" Target="../media/image7.png"/><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Box 9"/>
          <p:cNvSpPr txBox="1">
            <a:spLocks noChangeArrowheads="1"/>
          </p:cNvSpPr>
          <p:nvPr/>
        </p:nvSpPr>
        <p:spPr bwMode="auto">
          <a:xfrm>
            <a:off x="1116083" y="224011"/>
            <a:ext cx="9296400" cy="400110"/>
          </a:xfrm>
          <a:prstGeom prst="rect">
            <a:avLst/>
          </a:prstGeom>
          <a:noFill/>
          <a:ln w="9525">
            <a:noFill/>
            <a:miter lim="800000"/>
            <a:headEnd/>
            <a:tailEnd/>
          </a:ln>
        </p:spPr>
        <p:txBody>
          <a:bodyPr wrap="square">
            <a:spAutoFit/>
          </a:bodyPr>
          <a:lstStyle/>
          <a:p>
            <a:r>
              <a:rPr lang="en-US" sz="2000" b="1" dirty="0" smtClean="0">
                <a:solidFill>
                  <a:srgbClr val="0070C0"/>
                </a:solidFill>
                <a:latin typeface="Comic Sans MS" pitchFamily="66" charset="0"/>
              </a:rPr>
              <a:t>Relativistic origin of B-field of a moving charge</a:t>
            </a:r>
            <a:endParaRPr lang="en-US" sz="2000" b="1" dirty="0">
              <a:solidFill>
                <a:srgbClr val="0070C0"/>
              </a:solidFill>
              <a:latin typeface="Comic Sans MS" pitchFamily="66" charset="0"/>
            </a:endParaRPr>
          </a:p>
        </p:txBody>
      </p:sp>
      <p:graphicFrame>
        <p:nvGraphicFramePr>
          <p:cNvPr id="13" name="Object 1"/>
          <p:cNvGraphicFramePr>
            <a:graphicFrameLocks noChangeAspect="1"/>
          </p:cNvGraphicFramePr>
          <p:nvPr>
            <p:extLst>
              <p:ext uri="{D42A27DB-BD31-4B8C-83A1-F6EECF244321}">
                <p14:modId xmlns:p14="http://schemas.microsoft.com/office/powerpoint/2010/main" val="74713487"/>
              </p:ext>
            </p:extLst>
          </p:nvPr>
        </p:nvGraphicFramePr>
        <p:xfrm>
          <a:off x="5653089" y="1145175"/>
          <a:ext cx="1474332" cy="652918"/>
        </p:xfrm>
        <a:graphic>
          <a:graphicData uri="http://schemas.openxmlformats.org/presentationml/2006/ole">
            <mc:AlternateContent xmlns:mc="http://schemas.openxmlformats.org/markup-compatibility/2006">
              <mc:Choice xmlns:v="urn:schemas-microsoft-com:vml" Requires="v">
                <p:oleObj spid="_x0000_s1067" name="Equation" r:id="rId4" imgW="888840" imgH="393480" progId="Equation.DSMT4">
                  <p:embed/>
                </p:oleObj>
              </mc:Choice>
              <mc:Fallback>
                <p:oleObj name="Equation" r:id="rId4" imgW="888840" imgH="393480" progId="Equation.DSMT4">
                  <p:embed/>
                  <p:pic>
                    <p:nvPicPr>
                      <p:cNvPr id="13"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3089" y="1145175"/>
                        <a:ext cx="1474332" cy="652918"/>
                      </a:xfrm>
                      <a:prstGeom prst="rect">
                        <a:avLst/>
                      </a:prstGeom>
                      <a:noFill/>
                      <a:extLst/>
                    </p:spPr>
                  </p:pic>
                </p:oleObj>
              </mc:Fallback>
            </mc:AlternateContent>
          </a:graphicData>
        </a:graphic>
      </p:graphicFrame>
      <p:sp>
        <p:nvSpPr>
          <p:cNvPr id="36" name="TextBox 35"/>
          <p:cNvSpPr txBox="1"/>
          <p:nvPr/>
        </p:nvSpPr>
        <p:spPr>
          <a:xfrm>
            <a:off x="533400" y="1295400"/>
            <a:ext cx="5291139" cy="369332"/>
          </a:xfrm>
          <a:prstGeom prst="rect">
            <a:avLst/>
          </a:prstGeom>
          <a:noFill/>
        </p:spPr>
        <p:txBody>
          <a:bodyPr wrap="square" rtlCol="0">
            <a:spAutoFit/>
          </a:bodyPr>
          <a:lstStyle/>
          <a:p>
            <a:pPr defTabSz="914400"/>
            <a:r>
              <a:rPr lang="en-US" dirty="0" smtClean="0">
                <a:solidFill>
                  <a:prstClr val="black"/>
                </a:solidFill>
                <a:latin typeface="Comic Sans MS" pitchFamily="66" charset="0"/>
              </a:rPr>
              <a:t>Our textbook states “experiments show” that</a:t>
            </a:r>
            <a:endParaRPr lang="en-US" baseline="-25000" dirty="0">
              <a:solidFill>
                <a:prstClr val="black"/>
              </a:solidFill>
              <a:latin typeface="Comic Sans MS" pitchFamily="66" charset="0"/>
            </a:endParaRPr>
          </a:p>
        </p:txBody>
      </p:sp>
      <p:sp>
        <p:nvSpPr>
          <p:cNvPr id="37" name="Oval 36"/>
          <p:cNvSpPr/>
          <p:nvPr/>
        </p:nvSpPr>
        <p:spPr>
          <a:xfrm>
            <a:off x="228600" y="1371600"/>
            <a:ext cx="228600" cy="228600"/>
          </a:xfrm>
          <a:prstGeom prst="ellipse">
            <a:avLst/>
          </a:prstGeom>
          <a:solidFill>
            <a:srgbClr val="F79646"/>
          </a:solidFill>
          <a:ln w="25400" cap="flat" cmpd="sng" algn="ctr">
            <a:solidFill>
              <a:srgbClr val="F79646">
                <a:shade val="50000"/>
              </a:srgbClr>
            </a:solidFill>
            <a:prstDash val="solid"/>
          </a:ln>
          <a:effectLst>
            <a:glow rad="101600">
              <a:srgbClr val="4BACC6">
                <a:satMod val="175000"/>
                <a:alpha val="40000"/>
              </a:srgbClr>
            </a:glow>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mc:AlternateContent xmlns:mc="http://schemas.openxmlformats.org/markup-compatibility/2006">
        <mc:Choice xmlns:a14="http://schemas.microsoft.com/office/drawing/2010/main" Requires="a14">
          <p:sp>
            <p:nvSpPr>
              <p:cNvPr id="3" name="Rectangle 2"/>
              <p:cNvSpPr/>
              <p:nvPr/>
            </p:nvSpPr>
            <p:spPr>
              <a:xfrm>
                <a:off x="533400" y="1960547"/>
                <a:ext cx="8180445" cy="762645"/>
              </a:xfrm>
              <a:prstGeom prst="rect">
                <a:avLst/>
              </a:prstGeom>
            </p:spPr>
            <p:txBody>
              <a:bodyPr wrap="none">
                <a:spAutoFit/>
              </a:bodyPr>
              <a:lstStyle/>
              <a:p>
                <a:r>
                  <a:rPr lang="en-US" dirty="0" smtClean="0">
                    <a:solidFill>
                      <a:prstClr val="black"/>
                    </a:solidFill>
                    <a:latin typeface="Comic Sans MS" pitchFamily="66" charset="0"/>
                  </a:rPr>
                  <a:t>We know already that special relativity explains that a current, I, flowing </a:t>
                </a:r>
              </a:p>
              <a:p>
                <a:r>
                  <a:rPr lang="en-US" dirty="0">
                    <a:solidFill>
                      <a:prstClr val="black"/>
                    </a:solidFill>
                    <a:latin typeface="Comic Sans MS" pitchFamily="66" charset="0"/>
                  </a:rPr>
                  <a:t>t</a:t>
                </a:r>
                <a:r>
                  <a:rPr lang="en-US" dirty="0" smtClean="0">
                    <a:solidFill>
                      <a:prstClr val="black"/>
                    </a:solidFill>
                    <a:latin typeface="Comic Sans MS" pitchFamily="66" charset="0"/>
                  </a:rPr>
                  <a:t>hrough a straight wire creates a B-field </a:t>
                </a:r>
                <a14:m>
                  <m:oMath xmlns:m="http://schemas.openxmlformats.org/officeDocument/2006/math">
                    <m:r>
                      <a:rPr lang="en-US" b="0" i="1" smtClean="0">
                        <a:solidFill>
                          <a:prstClr val="black"/>
                        </a:solidFill>
                        <a:latin typeface="Cambria Math" panose="02040503050406030204" pitchFamily="18" charset="0"/>
                      </a:rPr>
                      <m:t>𝐵</m:t>
                    </m:r>
                    <m:r>
                      <a:rPr lang="en-US" b="0" i="1" smtClean="0">
                        <a:solidFill>
                          <a:prstClr val="black"/>
                        </a:solidFill>
                        <a:latin typeface="Cambria Math" panose="02040503050406030204" pitchFamily="18" charset="0"/>
                      </a:rPr>
                      <m:t>=</m:t>
                    </m:r>
                    <m:f>
                      <m:fPr>
                        <m:ctrlPr>
                          <a:rPr lang="en-US" b="0" i="1" smtClean="0">
                            <a:solidFill>
                              <a:prstClr val="black"/>
                            </a:solidFill>
                            <a:latin typeface="Cambria Math" panose="02040503050406030204" pitchFamily="18" charset="0"/>
                          </a:rPr>
                        </m:ctrlPr>
                      </m:fPr>
                      <m:num>
                        <m:sSub>
                          <m:sSubPr>
                            <m:ctrlPr>
                              <a:rPr lang="en-US" b="0" i="1" smtClean="0">
                                <a:solidFill>
                                  <a:prstClr val="black"/>
                                </a:solidFill>
                                <a:latin typeface="Cambria Math" panose="02040503050406030204" pitchFamily="18" charset="0"/>
                              </a:rPr>
                            </m:ctrlPr>
                          </m:sSubPr>
                          <m:e>
                            <m:r>
                              <a:rPr lang="en-US" b="0" i="1" smtClean="0">
                                <a:solidFill>
                                  <a:prstClr val="black"/>
                                </a:solidFill>
                                <a:latin typeface="Cambria Math" panose="02040503050406030204" pitchFamily="18" charset="0"/>
                              </a:rPr>
                              <m:t>𝜇</m:t>
                            </m:r>
                          </m:e>
                          <m:sub>
                            <m:r>
                              <a:rPr lang="en-US" b="0" i="1" smtClean="0">
                                <a:solidFill>
                                  <a:prstClr val="black"/>
                                </a:solidFill>
                                <a:latin typeface="Cambria Math" panose="02040503050406030204" pitchFamily="18" charset="0"/>
                              </a:rPr>
                              <m:t>0</m:t>
                            </m:r>
                          </m:sub>
                        </m:sSub>
                        <m:r>
                          <a:rPr lang="en-US" b="0" i="1" smtClean="0">
                            <a:solidFill>
                              <a:prstClr val="black"/>
                            </a:solidFill>
                            <a:latin typeface="Cambria Math" panose="02040503050406030204" pitchFamily="18" charset="0"/>
                          </a:rPr>
                          <m:t>𝐼</m:t>
                        </m:r>
                      </m:num>
                      <m:den>
                        <m:r>
                          <a:rPr lang="en-US" b="0" i="1" smtClean="0">
                            <a:solidFill>
                              <a:prstClr val="black"/>
                            </a:solidFill>
                            <a:latin typeface="Cambria Math" panose="02040503050406030204" pitchFamily="18" charset="0"/>
                          </a:rPr>
                          <m:t>2</m:t>
                        </m:r>
                        <m:r>
                          <a:rPr lang="en-US" b="0" i="1" smtClean="0">
                            <a:solidFill>
                              <a:prstClr val="black"/>
                            </a:solidFill>
                            <a:latin typeface="Cambria Math" panose="02040503050406030204" pitchFamily="18" charset="0"/>
                          </a:rPr>
                          <m:t>𝜋</m:t>
                        </m:r>
                        <m:r>
                          <a:rPr lang="en-US" b="0" i="1" smtClean="0">
                            <a:solidFill>
                              <a:prstClr val="black"/>
                            </a:solidFill>
                            <a:latin typeface="Cambria Math" panose="02040503050406030204" pitchFamily="18" charset="0"/>
                          </a:rPr>
                          <m:t>𝑅</m:t>
                        </m:r>
                      </m:den>
                    </m:f>
                  </m:oMath>
                </a14:m>
                <a:endParaRPr lang="en-US" dirty="0"/>
              </a:p>
            </p:txBody>
          </p:sp>
        </mc:Choice>
        <mc:Fallback>
          <p:sp>
            <p:nvSpPr>
              <p:cNvPr id="3" name="Rectangle 2"/>
              <p:cNvSpPr>
                <a:spLocks noRot="1" noChangeAspect="1" noMove="1" noResize="1" noEditPoints="1" noAdjustHandles="1" noChangeArrowheads="1" noChangeShapeType="1" noTextEdit="1"/>
              </p:cNvSpPr>
              <p:nvPr/>
            </p:nvSpPr>
            <p:spPr>
              <a:xfrm>
                <a:off x="533400" y="1960547"/>
                <a:ext cx="8180445" cy="762645"/>
              </a:xfrm>
              <a:prstGeom prst="rect">
                <a:avLst/>
              </a:prstGeom>
              <a:blipFill>
                <a:blip r:embed="rId6"/>
                <a:stretch>
                  <a:fillRect l="-671" t="-4000" b="-48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Rectangle 3"/>
              <p:cNvSpPr/>
              <p:nvPr/>
            </p:nvSpPr>
            <p:spPr>
              <a:xfrm>
                <a:off x="533400" y="3057728"/>
                <a:ext cx="6989477" cy="485646"/>
              </a:xfrm>
              <a:prstGeom prst="rect">
                <a:avLst/>
              </a:prstGeom>
            </p:spPr>
            <p:txBody>
              <a:bodyPr wrap="none">
                <a:spAutoFit/>
              </a:bodyPr>
              <a:lstStyle/>
              <a:p>
                <a:r>
                  <a:rPr lang="en-US" dirty="0">
                    <a:solidFill>
                      <a:prstClr val="black"/>
                    </a:solidFill>
                    <a:latin typeface="Comic Sans MS" pitchFamily="66" charset="0"/>
                  </a:rPr>
                  <a:t>We </a:t>
                </a:r>
                <a:r>
                  <a:rPr lang="en-US" dirty="0" smtClean="0">
                    <a:solidFill>
                      <a:prstClr val="black"/>
                    </a:solidFill>
                    <a:latin typeface="Comic Sans MS" pitchFamily="66" charset="0"/>
                  </a:rPr>
                  <a:t>also showed that </a:t>
                </a:r>
                <a14:m>
                  <m:oMath xmlns:m="http://schemas.openxmlformats.org/officeDocument/2006/math">
                    <m:r>
                      <a:rPr lang="en-US" i="1">
                        <a:solidFill>
                          <a:prstClr val="black"/>
                        </a:solidFill>
                        <a:latin typeface="Cambria Math" panose="02040503050406030204" pitchFamily="18" charset="0"/>
                      </a:rPr>
                      <m:t>𝐵</m:t>
                    </m:r>
                    <m:r>
                      <a:rPr lang="en-US" i="1">
                        <a:solidFill>
                          <a:prstClr val="black"/>
                        </a:solidFill>
                        <a:latin typeface="Cambria Math" panose="02040503050406030204" pitchFamily="18" charset="0"/>
                      </a:rPr>
                      <m:t>=</m:t>
                    </m:r>
                    <m:f>
                      <m:fPr>
                        <m:ctrlPr>
                          <a:rPr lang="en-US" i="1">
                            <a:solidFill>
                              <a:prstClr val="black"/>
                            </a:solidFill>
                            <a:latin typeface="Cambria Math" panose="02040503050406030204" pitchFamily="18" charset="0"/>
                          </a:rPr>
                        </m:ctrlPr>
                      </m:fPr>
                      <m:num>
                        <m:sSub>
                          <m:sSubPr>
                            <m:ctrlPr>
                              <a:rPr lang="en-US" i="1">
                                <a:solidFill>
                                  <a:prstClr val="black"/>
                                </a:solidFill>
                                <a:latin typeface="Cambria Math" panose="02040503050406030204" pitchFamily="18" charset="0"/>
                              </a:rPr>
                            </m:ctrlPr>
                          </m:sSubPr>
                          <m:e>
                            <m:r>
                              <a:rPr lang="en-US" i="1">
                                <a:solidFill>
                                  <a:prstClr val="black"/>
                                </a:solidFill>
                                <a:latin typeface="Cambria Math" panose="02040503050406030204" pitchFamily="18" charset="0"/>
                              </a:rPr>
                              <m:t>𝜇</m:t>
                            </m:r>
                          </m:e>
                          <m:sub>
                            <m:r>
                              <a:rPr lang="en-US" i="1">
                                <a:solidFill>
                                  <a:prstClr val="black"/>
                                </a:solidFill>
                                <a:latin typeface="Cambria Math" panose="02040503050406030204" pitchFamily="18" charset="0"/>
                              </a:rPr>
                              <m:t>0</m:t>
                            </m:r>
                          </m:sub>
                        </m:sSub>
                        <m:r>
                          <a:rPr lang="en-US" i="1">
                            <a:solidFill>
                              <a:prstClr val="black"/>
                            </a:solidFill>
                            <a:latin typeface="Cambria Math" panose="02040503050406030204" pitchFamily="18" charset="0"/>
                          </a:rPr>
                          <m:t>𝐼</m:t>
                        </m:r>
                      </m:num>
                      <m:den>
                        <m:r>
                          <a:rPr lang="en-US" i="1">
                            <a:solidFill>
                              <a:prstClr val="black"/>
                            </a:solidFill>
                            <a:latin typeface="Cambria Math" panose="02040503050406030204" pitchFamily="18" charset="0"/>
                          </a:rPr>
                          <m:t>2</m:t>
                        </m:r>
                        <m:r>
                          <a:rPr lang="en-US" i="1">
                            <a:solidFill>
                              <a:prstClr val="black"/>
                            </a:solidFill>
                            <a:latin typeface="Cambria Math" panose="02040503050406030204" pitchFamily="18" charset="0"/>
                          </a:rPr>
                          <m:t>𝜋</m:t>
                        </m:r>
                        <m:r>
                          <a:rPr lang="en-US" i="1">
                            <a:solidFill>
                              <a:prstClr val="black"/>
                            </a:solidFill>
                            <a:latin typeface="Cambria Math" panose="02040503050406030204" pitchFamily="18" charset="0"/>
                          </a:rPr>
                          <m:t>𝑅</m:t>
                        </m:r>
                      </m:den>
                    </m:f>
                  </m:oMath>
                </a14:m>
                <a:r>
                  <a:rPr lang="en-US" dirty="0" smtClean="0">
                    <a:solidFill>
                      <a:prstClr val="black"/>
                    </a:solidFill>
                    <a:latin typeface="Comic Sans MS" pitchFamily="66" charset="0"/>
                  </a:rPr>
                  <a:t> can be derived via integration of  </a:t>
                </a:r>
                <a:endParaRPr lang="en-US" dirty="0"/>
              </a:p>
            </p:txBody>
          </p:sp>
        </mc:Choice>
        <mc:Fallback>
          <p:sp>
            <p:nvSpPr>
              <p:cNvPr id="4" name="Rectangle 3"/>
              <p:cNvSpPr>
                <a:spLocks noRot="1" noChangeAspect="1" noMove="1" noResize="1" noEditPoints="1" noAdjustHandles="1" noChangeArrowheads="1" noChangeShapeType="1" noTextEdit="1"/>
              </p:cNvSpPr>
              <p:nvPr/>
            </p:nvSpPr>
            <p:spPr>
              <a:xfrm>
                <a:off x="533400" y="3057728"/>
                <a:ext cx="6989477" cy="485646"/>
              </a:xfrm>
              <a:prstGeom prst="rect">
                <a:avLst/>
              </a:prstGeom>
              <a:blipFill>
                <a:blip r:embed="rId7"/>
                <a:stretch>
                  <a:fillRect l="-785" b="-8861"/>
                </a:stretch>
              </a:blipFill>
            </p:spPr>
            <p:txBody>
              <a:bodyPr/>
              <a:lstStyle/>
              <a:p>
                <a:r>
                  <a:rPr lang="en-US">
                    <a:noFill/>
                  </a:rPr>
                  <a:t> </a:t>
                </a:r>
              </a:p>
            </p:txBody>
          </p:sp>
        </mc:Fallback>
      </mc:AlternateContent>
      <p:graphicFrame>
        <p:nvGraphicFramePr>
          <p:cNvPr id="38" name="Object 1"/>
          <p:cNvGraphicFramePr>
            <a:graphicFrameLocks noChangeAspect="1"/>
          </p:cNvGraphicFramePr>
          <p:nvPr>
            <p:extLst>
              <p:ext uri="{D42A27DB-BD31-4B8C-83A1-F6EECF244321}">
                <p14:modId xmlns:p14="http://schemas.microsoft.com/office/powerpoint/2010/main" val="1244568452"/>
              </p:ext>
            </p:extLst>
          </p:nvPr>
        </p:nvGraphicFramePr>
        <p:xfrm>
          <a:off x="7342927" y="2982834"/>
          <a:ext cx="1370918" cy="607121"/>
        </p:xfrm>
        <a:graphic>
          <a:graphicData uri="http://schemas.openxmlformats.org/presentationml/2006/ole">
            <mc:AlternateContent xmlns:mc="http://schemas.openxmlformats.org/markup-compatibility/2006">
              <mc:Choice xmlns:v="urn:schemas-microsoft-com:vml" Requires="v">
                <p:oleObj spid="_x0000_s1068" name="Equation" r:id="rId4" imgW="888840" imgH="393480" progId="Equation.DSMT4">
                  <p:embed/>
                </p:oleObj>
              </mc:Choice>
              <mc:Fallback>
                <p:oleObj name="Equation" r:id="rId4" imgW="888840" imgH="393480" progId="Equation.DSMT4">
                  <p:embed/>
                  <p:pic>
                    <p:nvPicPr>
                      <p:cNvPr id="13"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42927" y="2982834"/>
                        <a:ext cx="1370918" cy="607121"/>
                      </a:xfrm>
                      <a:prstGeom prst="rect">
                        <a:avLst/>
                      </a:prstGeom>
                      <a:noFill/>
                      <a:extLst/>
                    </p:spPr>
                  </p:pic>
                </p:oleObj>
              </mc:Fallback>
            </mc:AlternateContent>
          </a:graphicData>
        </a:graphic>
      </p:graphicFrame>
      <p:sp>
        <p:nvSpPr>
          <p:cNvPr id="39" name="AutoShape 7"/>
          <p:cNvSpPr>
            <a:spLocks noChangeArrowheads="1"/>
          </p:cNvSpPr>
          <p:nvPr/>
        </p:nvSpPr>
        <p:spPr bwMode="auto">
          <a:xfrm>
            <a:off x="381000" y="4311027"/>
            <a:ext cx="304800" cy="152400"/>
          </a:xfrm>
          <a:prstGeom prst="rightArrow">
            <a:avLst>
              <a:gd name="adj1" fmla="val 50000"/>
              <a:gd name="adj2" fmla="val 33333"/>
            </a:avLst>
          </a:prstGeom>
          <a:solidFill>
            <a:srgbClr val="FF0000"/>
          </a:solidFill>
          <a:ln w="9525">
            <a:solidFill>
              <a:schemeClr val="tx1"/>
            </a:solidFill>
            <a:miter lim="800000"/>
            <a:headEnd/>
            <a:tailEnd/>
          </a:ln>
          <a:scene3d>
            <a:camera prst="orthographicFront"/>
            <a:lightRig rig="threePt" dir="t"/>
          </a:scene3d>
          <a:sp3d>
            <a:bevelT/>
          </a:sp3d>
        </p:spPr>
        <p:txBody>
          <a:bodyPr wrap="none" anchor="ctr"/>
          <a:lstStyle/>
          <a:p>
            <a:endParaRPr lang="en-US"/>
          </a:p>
        </p:txBody>
      </p:sp>
      <p:graphicFrame>
        <p:nvGraphicFramePr>
          <p:cNvPr id="40" name="Object 1"/>
          <p:cNvGraphicFramePr>
            <a:graphicFrameLocks noChangeAspect="1"/>
          </p:cNvGraphicFramePr>
          <p:nvPr>
            <p:extLst>
              <p:ext uri="{D42A27DB-BD31-4B8C-83A1-F6EECF244321}">
                <p14:modId xmlns:p14="http://schemas.microsoft.com/office/powerpoint/2010/main" val="1329672324"/>
              </p:ext>
            </p:extLst>
          </p:nvPr>
        </p:nvGraphicFramePr>
        <p:xfrm>
          <a:off x="853850" y="4055554"/>
          <a:ext cx="1474332" cy="652918"/>
        </p:xfrm>
        <a:graphic>
          <a:graphicData uri="http://schemas.openxmlformats.org/presentationml/2006/ole">
            <mc:AlternateContent xmlns:mc="http://schemas.openxmlformats.org/markup-compatibility/2006">
              <mc:Choice xmlns:v="urn:schemas-microsoft-com:vml" Requires="v">
                <p:oleObj spid="_x0000_s1069" name="Equation" r:id="rId4" imgW="888840" imgH="393480" progId="Equation.DSMT4">
                  <p:embed/>
                </p:oleObj>
              </mc:Choice>
              <mc:Fallback>
                <p:oleObj name="Equation" r:id="rId4" imgW="888840" imgH="393480" progId="Equation.DSMT4">
                  <p:embed/>
                  <p:pic>
                    <p:nvPicPr>
                      <p:cNvPr id="13"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3850" y="4055554"/>
                        <a:ext cx="1474332" cy="652918"/>
                      </a:xfrm>
                      <a:prstGeom prst="rect">
                        <a:avLst/>
                      </a:prstGeom>
                      <a:noFill/>
                      <a:extLst/>
                    </p:spPr>
                  </p:pic>
                </p:oleObj>
              </mc:Fallback>
            </mc:AlternateContent>
          </a:graphicData>
        </a:graphic>
      </p:graphicFrame>
      <p:sp>
        <p:nvSpPr>
          <p:cNvPr id="5" name="Rectangle 4"/>
          <p:cNvSpPr/>
          <p:nvPr/>
        </p:nvSpPr>
        <p:spPr>
          <a:xfrm>
            <a:off x="2405975" y="4074233"/>
            <a:ext cx="6837128" cy="923330"/>
          </a:xfrm>
          <a:prstGeom prst="rect">
            <a:avLst/>
          </a:prstGeom>
        </p:spPr>
        <p:txBody>
          <a:bodyPr wrap="none">
            <a:spAutoFit/>
          </a:bodyPr>
          <a:lstStyle/>
          <a:p>
            <a:r>
              <a:rPr lang="en-US" dirty="0">
                <a:solidFill>
                  <a:prstClr val="black"/>
                </a:solidFill>
                <a:latin typeface="Comic Sans MS" pitchFamily="66" charset="0"/>
              </a:rPr>
              <a:t>i</a:t>
            </a:r>
            <a:r>
              <a:rPr lang="en-US" dirty="0" smtClean="0">
                <a:solidFill>
                  <a:prstClr val="black"/>
                </a:solidFill>
                <a:latin typeface="Comic Sans MS" pitchFamily="66" charset="0"/>
              </a:rPr>
              <a:t>s expected to be the result of a transformation from a </a:t>
            </a:r>
          </a:p>
          <a:p>
            <a:r>
              <a:rPr lang="en-US" dirty="0" smtClean="0">
                <a:solidFill>
                  <a:prstClr val="black"/>
                </a:solidFill>
                <a:latin typeface="Comic Sans MS" pitchFamily="66" charset="0"/>
              </a:rPr>
              <a:t>frame of reference where there is only an  E-field to a frame</a:t>
            </a:r>
          </a:p>
          <a:p>
            <a:r>
              <a:rPr lang="en-US" dirty="0" smtClean="0">
                <a:solidFill>
                  <a:prstClr val="black"/>
                </a:solidFill>
                <a:latin typeface="Comic Sans MS" pitchFamily="66" charset="0"/>
              </a:rPr>
              <a:t> of reference where this field is experienced as a B-field</a:t>
            </a:r>
            <a:endParaRPr lang="en-US" dirty="0"/>
          </a:p>
        </p:txBody>
      </p:sp>
      <p:sp>
        <p:nvSpPr>
          <p:cNvPr id="6" name="Rectangle 5"/>
          <p:cNvSpPr/>
          <p:nvPr/>
        </p:nvSpPr>
        <p:spPr>
          <a:xfrm>
            <a:off x="228600" y="5946113"/>
            <a:ext cx="6701931" cy="369332"/>
          </a:xfrm>
          <a:prstGeom prst="rect">
            <a:avLst/>
          </a:prstGeom>
        </p:spPr>
        <p:txBody>
          <a:bodyPr wrap="square">
            <a:spAutoFit/>
          </a:bodyPr>
          <a:lstStyle/>
          <a:p>
            <a:r>
              <a:rPr lang="en-US" dirty="0">
                <a:hlinkClick r:id="rId8"/>
              </a:rPr>
              <a:t>http://www.feynmanlectures.caltech.edu/II_26.html</a:t>
            </a:r>
            <a:endParaRPr lang="en-US" dirty="0"/>
          </a:p>
        </p:txBody>
      </p:sp>
      <p:sp>
        <p:nvSpPr>
          <p:cNvPr id="7" name="Rectangle 6"/>
          <p:cNvSpPr/>
          <p:nvPr/>
        </p:nvSpPr>
        <p:spPr>
          <a:xfrm>
            <a:off x="112976" y="5232448"/>
            <a:ext cx="9155070" cy="369332"/>
          </a:xfrm>
          <a:prstGeom prst="rect">
            <a:avLst/>
          </a:prstGeom>
        </p:spPr>
        <p:txBody>
          <a:bodyPr wrap="none">
            <a:spAutoFit/>
          </a:bodyPr>
          <a:lstStyle/>
          <a:p>
            <a:r>
              <a:rPr lang="en-US" dirty="0" smtClean="0">
                <a:solidFill>
                  <a:prstClr val="black"/>
                </a:solidFill>
                <a:latin typeface="Comic Sans MS" pitchFamily="66" charset="0"/>
              </a:rPr>
              <a:t>The subsequent considerations are adopted from the celebrated Feynman Lectures</a:t>
            </a:r>
          </a:p>
        </p:txBody>
      </p:sp>
      <p:sp>
        <p:nvSpPr>
          <p:cNvPr id="8" name="Rectangle 7"/>
          <p:cNvSpPr/>
          <p:nvPr/>
        </p:nvSpPr>
        <p:spPr>
          <a:xfrm>
            <a:off x="590117" y="3542006"/>
            <a:ext cx="3110147" cy="369332"/>
          </a:xfrm>
          <a:prstGeom prst="rect">
            <a:avLst/>
          </a:prstGeom>
        </p:spPr>
        <p:txBody>
          <a:bodyPr wrap="none">
            <a:spAutoFit/>
          </a:bodyPr>
          <a:lstStyle/>
          <a:p>
            <a:r>
              <a:rPr lang="en-US" dirty="0">
                <a:solidFill>
                  <a:prstClr val="black"/>
                </a:solidFill>
                <a:latin typeface="Comic Sans MS" pitchFamily="66" charset="0"/>
              </a:rPr>
              <a:t>o</a:t>
            </a:r>
            <a:r>
              <a:rPr lang="en-US" dirty="0" smtClean="0">
                <a:solidFill>
                  <a:prstClr val="black"/>
                </a:solidFill>
                <a:latin typeface="Comic Sans MS" pitchFamily="66" charset="0"/>
              </a:rPr>
              <a:t>ver the length of the wire</a:t>
            </a:r>
            <a:endParaRPr lang="en-US" dirty="0"/>
          </a:p>
        </p:txBody>
      </p:sp>
    </p:spTree>
    <p:extLst>
      <p:ext uri="{BB962C8B-B14F-4D97-AF65-F5344CB8AC3E}">
        <p14:creationId xmlns:p14="http://schemas.microsoft.com/office/powerpoint/2010/main" val="192817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in)">
                                      <p:cBhvr>
                                        <p:cTn id="7" dur="500"/>
                                        <p:tgtEl>
                                          <p:spTgt spid="17"/>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box(in)">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15" presetClass="entr" presetSubtype="0" fill="hold" grpId="0" nodeType="clickEffect">
                                  <p:stCondLst>
                                    <p:cond delay="0"/>
                                  </p:stCondLst>
                                  <p:childTnLst>
                                    <p:set>
                                      <p:cBhvr>
                                        <p:cTn id="15" dur="1" fill="hold">
                                          <p:stCondLst>
                                            <p:cond delay="0"/>
                                          </p:stCondLst>
                                        </p:cTn>
                                        <p:tgtEl>
                                          <p:spTgt spid="37"/>
                                        </p:tgtEl>
                                        <p:attrNameLst>
                                          <p:attrName>style.visibility</p:attrName>
                                        </p:attrNameLst>
                                      </p:cBhvr>
                                      <p:to>
                                        <p:strVal val="visible"/>
                                      </p:to>
                                    </p:set>
                                    <p:anim calcmode="lin" valueType="num">
                                      <p:cBhvr>
                                        <p:cTn id="16" dur="1000" fill="hold"/>
                                        <p:tgtEl>
                                          <p:spTgt spid="37"/>
                                        </p:tgtEl>
                                        <p:attrNameLst>
                                          <p:attrName>ppt_w</p:attrName>
                                        </p:attrNameLst>
                                      </p:cBhvr>
                                      <p:tavLst>
                                        <p:tav tm="0">
                                          <p:val>
                                            <p:fltVal val="0"/>
                                          </p:val>
                                        </p:tav>
                                        <p:tav tm="100000">
                                          <p:val>
                                            <p:strVal val="#ppt_w"/>
                                          </p:val>
                                        </p:tav>
                                      </p:tavLst>
                                    </p:anim>
                                    <p:anim calcmode="lin" valueType="num">
                                      <p:cBhvr>
                                        <p:cTn id="17" dur="1000" fill="hold"/>
                                        <p:tgtEl>
                                          <p:spTgt spid="37"/>
                                        </p:tgtEl>
                                        <p:attrNameLst>
                                          <p:attrName>ppt_h</p:attrName>
                                        </p:attrNameLst>
                                      </p:cBhvr>
                                      <p:tavLst>
                                        <p:tav tm="0">
                                          <p:val>
                                            <p:fltVal val="0"/>
                                          </p:val>
                                        </p:tav>
                                        <p:tav tm="100000">
                                          <p:val>
                                            <p:strVal val="#ppt_h"/>
                                          </p:val>
                                        </p:tav>
                                      </p:tavLst>
                                    </p:anim>
                                    <p:anim calcmode="lin" valueType="num">
                                      <p:cBhvr>
                                        <p:cTn id="18" dur="1000" fill="hold"/>
                                        <p:tgtEl>
                                          <p:spTgt spid="37"/>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37"/>
                                        </p:tgtEl>
                                        <p:attrNameLst>
                                          <p:attrName>ppt_y</p:attrName>
                                        </p:attrNameLst>
                                      </p:cBhvr>
                                      <p:tavLst>
                                        <p:tav tm="0" fmla="#ppt_y+(sin(-2*pi*(1-$))*-#ppt_x+cos(-2*pi*(1-$))*(1-#ppt_y))*(1-$)">
                                          <p:val>
                                            <p:fltVal val="0"/>
                                          </p:val>
                                        </p:tav>
                                        <p:tav tm="100000">
                                          <p:val>
                                            <p:fltVal val="1"/>
                                          </p:val>
                                        </p:tav>
                                      </p:tavLst>
                                    </p:anim>
                                  </p:childTnLst>
                                </p:cTn>
                              </p:par>
                            </p:childTnLst>
                          </p:cTn>
                        </p:par>
                        <p:par>
                          <p:cTn id="20" fill="hold">
                            <p:stCondLst>
                              <p:cond delay="1000"/>
                            </p:stCondLst>
                            <p:childTnLst>
                              <p:par>
                                <p:cTn id="21" presetID="4" presetClass="entr" presetSubtype="16" fill="hold" grpId="0" nodeType="after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box(in)">
                                      <p:cBhvr>
                                        <p:cTn id="23" dur="500"/>
                                        <p:tgtEl>
                                          <p:spTgt spid="36"/>
                                        </p:tgtEl>
                                      </p:cBhvr>
                                    </p:animEffect>
                                  </p:childTnLst>
                                </p:cTn>
                              </p:par>
                            </p:childTnLst>
                          </p:cTn>
                        </p:par>
                        <p:par>
                          <p:cTn id="24" fill="hold">
                            <p:stCondLst>
                              <p:cond delay="1500"/>
                            </p:stCondLst>
                            <p:childTnLst>
                              <p:par>
                                <p:cTn id="25" presetID="4" presetClass="entr" presetSubtype="16" fill="hold" nodeType="after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box(in)">
                                      <p:cBhvr>
                                        <p:cTn id="27" dur="5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additive="base">
                                        <p:cTn id="32" dur="500" fill="hold"/>
                                        <p:tgtEl>
                                          <p:spTgt spid="39"/>
                                        </p:tgtEl>
                                        <p:attrNameLst>
                                          <p:attrName>ppt_x</p:attrName>
                                        </p:attrNameLst>
                                      </p:cBhvr>
                                      <p:tavLst>
                                        <p:tav tm="0">
                                          <p:val>
                                            <p:strVal val="0-#ppt_w/2"/>
                                          </p:val>
                                        </p:tav>
                                        <p:tav tm="100000">
                                          <p:val>
                                            <p:strVal val="#ppt_x"/>
                                          </p:val>
                                        </p:tav>
                                      </p:tavLst>
                                    </p:anim>
                                    <p:anim calcmode="lin" valueType="num">
                                      <p:cBhvr additive="base">
                                        <p:cTn id="33" dur="500" fill="hold"/>
                                        <p:tgtEl>
                                          <p:spTgt spid="39"/>
                                        </p:tgtEl>
                                        <p:attrNameLst>
                                          <p:attrName>ppt_y</p:attrName>
                                        </p:attrNameLst>
                                      </p:cBhvr>
                                      <p:tavLst>
                                        <p:tav tm="0">
                                          <p:val>
                                            <p:strVal val="#ppt_y"/>
                                          </p:val>
                                        </p:tav>
                                        <p:tav tm="100000">
                                          <p:val>
                                            <p:strVal val="#ppt_y"/>
                                          </p:val>
                                        </p:tav>
                                      </p:tavLst>
                                    </p:anim>
                                  </p:childTnLst>
                                </p:cTn>
                              </p:par>
                            </p:childTnLst>
                          </p:cTn>
                        </p:par>
                        <p:par>
                          <p:cTn id="34" fill="hold">
                            <p:stCondLst>
                              <p:cond delay="500"/>
                            </p:stCondLst>
                            <p:childTnLst>
                              <p:par>
                                <p:cTn id="35" presetID="4" presetClass="entr" presetSubtype="16"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box(in)">
                                      <p:cBhvr>
                                        <p:cTn id="3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36" grpId="0"/>
      <p:bldP spid="37" grpId="0" animBg="1"/>
      <p:bldP spid="39"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p:cNvSpPr txBox="1"/>
          <p:nvPr/>
        </p:nvSpPr>
        <p:spPr>
          <a:xfrm>
            <a:off x="533400" y="503665"/>
            <a:ext cx="8610600" cy="646331"/>
          </a:xfrm>
          <a:prstGeom prst="rect">
            <a:avLst/>
          </a:prstGeom>
          <a:noFill/>
        </p:spPr>
        <p:txBody>
          <a:bodyPr wrap="square" rtlCol="0">
            <a:spAutoFit/>
          </a:bodyPr>
          <a:lstStyle/>
          <a:p>
            <a:pPr defTabSz="914400"/>
            <a:r>
              <a:rPr lang="en-US" dirty="0" smtClean="0">
                <a:solidFill>
                  <a:prstClr val="black"/>
                </a:solidFill>
                <a:latin typeface="Comic Sans MS" pitchFamily="66" charset="0"/>
              </a:rPr>
              <a:t>We start to consider what happens to the electric field when the charge (source of the E-field) is moving</a:t>
            </a:r>
            <a:endParaRPr lang="en-US" baseline="-25000" dirty="0">
              <a:solidFill>
                <a:prstClr val="black"/>
              </a:solidFill>
              <a:latin typeface="Comic Sans MS" pitchFamily="66" charset="0"/>
            </a:endParaRPr>
          </a:p>
        </p:txBody>
      </p:sp>
      <p:sp>
        <p:nvSpPr>
          <p:cNvPr id="37" name="Oval 36"/>
          <p:cNvSpPr/>
          <p:nvPr/>
        </p:nvSpPr>
        <p:spPr>
          <a:xfrm>
            <a:off x="228600" y="579865"/>
            <a:ext cx="228600" cy="228600"/>
          </a:xfrm>
          <a:prstGeom prst="ellipse">
            <a:avLst/>
          </a:prstGeom>
          <a:solidFill>
            <a:srgbClr val="F79646"/>
          </a:solidFill>
          <a:ln w="25400" cap="flat" cmpd="sng" algn="ctr">
            <a:solidFill>
              <a:srgbClr val="F79646">
                <a:shade val="50000"/>
              </a:srgbClr>
            </a:solidFill>
            <a:prstDash val="solid"/>
          </a:ln>
          <a:effectLst>
            <a:glow rad="101600">
              <a:srgbClr val="4BACC6">
                <a:satMod val="175000"/>
                <a:alpha val="40000"/>
              </a:srgbClr>
            </a:glow>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5" name="Rectangle 4"/>
          <p:cNvSpPr/>
          <p:nvPr/>
        </p:nvSpPr>
        <p:spPr>
          <a:xfrm>
            <a:off x="78059" y="3930660"/>
            <a:ext cx="9065941" cy="1446550"/>
          </a:xfrm>
          <a:prstGeom prst="rect">
            <a:avLst/>
          </a:prstGeom>
        </p:spPr>
        <p:txBody>
          <a:bodyPr wrap="square">
            <a:spAutoFit/>
          </a:bodyPr>
          <a:lstStyle/>
          <a:p>
            <a:pPr algn="just"/>
            <a:r>
              <a:rPr lang="en-US" dirty="0" smtClean="0">
                <a:solidFill>
                  <a:prstClr val="black"/>
                </a:solidFill>
                <a:latin typeface="Comic Sans MS" pitchFamily="66" charset="0"/>
              </a:rPr>
              <a:t>It is interesting to note that there is a very easy way to remember the effect </a:t>
            </a:r>
          </a:p>
          <a:p>
            <a:pPr algn="just"/>
            <a:r>
              <a:rPr lang="en-US" dirty="0">
                <a:solidFill>
                  <a:prstClr val="black"/>
                </a:solidFill>
                <a:latin typeface="Comic Sans MS" pitchFamily="66" charset="0"/>
              </a:rPr>
              <a:t>o</a:t>
            </a:r>
            <a:r>
              <a:rPr lang="en-US" dirty="0" smtClean="0">
                <a:solidFill>
                  <a:prstClr val="black"/>
                </a:solidFill>
                <a:latin typeface="Comic Sans MS" pitchFamily="66" charset="0"/>
              </a:rPr>
              <a:t>f the transformation with the help of a thought experiment:</a:t>
            </a:r>
          </a:p>
          <a:p>
            <a:pPr algn="just"/>
            <a:r>
              <a:rPr lang="en-US" dirty="0" smtClean="0">
                <a:solidFill>
                  <a:prstClr val="black"/>
                </a:solidFill>
                <a:latin typeface="Comic Sans MS" pitchFamily="66" charset="0"/>
              </a:rPr>
              <a:t>“</a:t>
            </a:r>
            <a:r>
              <a:rPr lang="en-US" sz="1600" dirty="0" smtClean="0">
                <a:solidFill>
                  <a:srgbClr val="00B050"/>
                </a:solidFill>
                <a:latin typeface="Comic Sans MS" pitchFamily="66" charset="0"/>
              </a:rPr>
              <a:t>D</a:t>
            </a:r>
            <a:r>
              <a:rPr lang="en-US" altLang="en-US" sz="1600" dirty="0" smtClean="0">
                <a:solidFill>
                  <a:srgbClr val="00B050"/>
                </a:solidFill>
                <a:latin typeface="Comic Sans MS" pitchFamily="66" charset="0"/>
              </a:rPr>
              <a:t>raw </a:t>
            </a:r>
            <a:r>
              <a:rPr lang="en-US" altLang="en-US" sz="1600" dirty="0">
                <a:solidFill>
                  <a:srgbClr val="00B050"/>
                </a:solidFill>
                <a:latin typeface="Comic Sans MS" pitchFamily="66" charset="0"/>
              </a:rPr>
              <a:t>on a piece of paper the field lines for a charge at </a:t>
            </a:r>
            <a:r>
              <a:rPr lang="en-US" altLang="en-US" sz="1600" dirty="0">
                <a:solidFill>
                  <a:srgbClr val="00B050"/>
                </a:solidFill>
                <a:latin typeface="Comic Sans MS" pitchFamily="66" charset="0"/>
              </a:rPr>
              <a:t>rest. </a:t>
            </a:r>
            <a:r>
              <a:rPr lang="en-US" altLang="en-US" sz="1600" dirty="0" smtClean="0">
                <a:solidFill>
                  <a:srgbClr val="00B050"/>
                </a:solidFill>
                <a:latin typeface="Comic Sans MS" pitchFamily="66" charset="0"/>
              </a:rPr>
              <a:t>Then </a:t>
            </a:r>
            <a:r>
              <a:rPr lang="en-US" altLang="en-US" sz="1600" dirty="0">
                <a:solidFill>
                  <a:srgbClr val="00B050"/>
                </a:solidFill>
                <a:latin typeface="Comic Sans MS" pitchFamily="66" charset="0"/>
              </a:rPr>
              <a:t>set the picture to travelling with the speed </a:t>
            </a:r>
            <a:r>
              <a:rPr lang="en-US" altLang="en-US" sz="1600" dirty="0">
                <a:solidFill>
                  <a:srgbClr val="00B050"/>
                </a:solidFill>
                <a:latin typeface="Comic Sans MS" pitchFamily="66" charset="0"/>
              </a:rPr>
              <a:t>v. The </a:t>
            </a:r>
            <a:r>
              <a:rPr lang="en-US" altLang="en-US" sz="1600" dirty="0">
                <a:solidFill>
                  <a:srgbClr val="00B050"/>
                </a:solidFill>
                <a:latin typeface="Comic Sans MS" pitchFamily="66" charset="0"/>
              </a:rPr>
              <a:t>whole picture </a:t>
            </a:r>
            <a:r>
              <a:rPr lang="en-US" altLang="en-US" sz="1600" dirty="0">
                <a:solidFill>
                  <a:srgbClr val="00B050"/>
                </a:solidFill>
                <a:latin typeface="Comic Sans MS" pitchFamily="66" charset="0"/>
              </a:rPr>
              <a:t>is </a:t>
            </a:r>
            <a:r>
              <a:rPr lang="en-US" altLang="en-US" sz="1600" dirty="0" smtClean="0">
                <a:solidFill>
                  <a:srgbClr val="00B050"/>
                </a:solidFill>
                <a:latin typeface="Comic Sans MS" pitchFamily="66" charset="0"/>
              </a:rPr>
              <a:t>compressed by the </a:t>
            </a:r>
            <a:r>
              <a:rPr lang="en-US" altLang="en-US" sz="1600" dirty="0">
                <a:solidFill>
                  <a:srgbClr val="00B050"/>
                </a:solidFill>
                <a:latin typeface="Comic Sans MS" pitchFamily="66" charset="0"/>
              </a:rPr>
              <a:t>Lorentz </a:t>
            </a:r>
            <a:r>
              <a:rPr lang="en-US" altLang="en-US" sz="1600" dirty="0">
                <a:solidFill>
                  <a:srgbClr val="00B050"/>
                </a:solidFill>
                <a:latin typeface="Comic Sans MS" pitchFamily="66" charset="0"/>
              </a:rPr>
              <a:t>contraction. The compressed picture represents the </a:t>
            </a:r>
            <a:r>
              <a:rPr lang="en-US" altLang="en-US" sz="1600" dirty="0">
                <a:solidFill>
                  <a:srgbClr val="00B050"/>
                </a:solidFill>
                <a:latin typeface="Comic Sans MS" pitchFamily="66" charset="0"/>
              </a:rPr>
              <a:t>field lines of </a:t>
            </a:r>
            <a:r>
              <a:rPr lang="en-US" altLang="en-US" sz="1600" dirty="0" smtClean="0">
                <a:solidFill>
                  <a:srgbClr val="00B050"/>
                </a:solidFill>
                <a:latin typeface="Comic Sans MS" pitchFamily="66" charset="0"/>
              </a:rPr>
              <a:t>the  </a:t>
            </a:r>
            <a:r>
              <a:rPr lang="en-US" altLang="en-US" sz="1600" dirty="0">
                <a:solidFill>
                  <a:srgbClr val="00B050"/>
                </a:solidFill>
                <a:latin typeface="Comic Sans MS" pitchFamily="66" charset="0"/>
              </a:rPr>
              <a:t>moving </a:t>
            </a:r>
            <a:r>
              <a:rPr lang="en-US" altLang="en-US" sz="1600" dirty="0" smtClean="0">
                <a:solidFill>
                  <a:srgbClr val="00B050"/>
                </a:solidFill>
                <a:latin typeface="Comic Sans MS" pitchFamily="66" charset="0"/>
              </a:rPr>
              <a:t>charge</a:t>
            </a:r>
            <a:r>
              <a:rPr lang="en-US" altLang="en-US" dirty="0" smtClean="0">
                <a:solidFill>
                  <a:srgbClr val="070707"/>
                </a:solidFill>
                <a:latin typeface="Georgia" panose="02040502050405020303" pitchFamily="18" charset="0"/>
              </a:rPr>
              <a:t>.</a:t>
            </a:r>
            <a:r>
              <a:rPr lang="en-US" dirty="0" smtClean="0">
                <a:solidFill>
                  <a:prstClr val="black"/>
                </a:solidFill>
                <a:latin typeface="Comic Sans MS" pitchFamily="66" charset="0"/>
              </a:rPr>
              <a:t>”</a:t>
            </a:r>
            <a:endParaRPr lang="en-US" dirty="0"/>
          </a:p>
        </p:txBody>
      </p:sp>
      <p:pic>
        <p:nvPicPr>
          <p:cNvPr id="2" name="Picture 1"/>
          <p:cNvPicPr>
            <a:picLocks noChangeAspect="1"/>
          </p:cNvPicPr>
          <p:nvPr/>
        </p:nvPicPr>
        <p:blipFill>
          <a:blip r:embed="rId3"/>
          <a:stretch>
            <a:fillRect/>
          </a:stretch>
        </p:blipFill>
        <p:spPr>
          <a:xfrm>
            <a:off x="767576" y="1338274"/>
            <a:ext cx="2579430" cy="2339776"/>
          </a:xfrm>
          <a:prstGeom prst="rect">
            <a:avLst/>
          </a:prstGeom>
        </p:spPr>
      </p:pic>
      <p:pic>
        <p:nvPicPr>
          <p:cNvPr id="8" name="Picture 7"/>
          <p:cNvPicPr>
            <a:picLocks noChangeAspect="1"/>
          </p:cNvPicPr>
          <p:nvPr/>
        </p:nvPicPr>
        <p:blipFill>
          <a:blip r:embed="rId4"/>
          <a:stretch>
            <a:fillRect/>
          </a:stretch>
        </p:blipFill>
        <p:spPr>
          <a:xfrm>
            <a:off x="4971121" y="1202090"/>
            <a:ext cx="3229059" cy="2540292"/>
          </a:xfrm>
          <a:prstGeom prst="rect">
            <a:avLst/>
          </a:prstGeom>
        </p:spPr>
      </p:pic>
      <p:sp>
        <p:nvSpPr>
          <p:cNvPr id="18" name="TextBox 17"/>
          <p:cNvSpPr txBox="1"/>
          <p:nvPr/>
        </p:nvSpPr>
        <p:spPr>
          <a:xfrm>
            <a:off x="533400" y="5466787"/>
            <a:ext cx="8610600" cy="369332"/>
          </a:xfrm>
          <a:prstGeom prst="rect">
            <a:avLst/>
          </a:prstGeom>
          <a:noFill/>
        </p:spPr>
        <p:txBody>
          <a:bodyPr wrap="square" rtlCol="0">
            <a:spAutoFit/>
          </a:bodyPr>
          <a:lstStyle/>
          <a:p>
            <a:pPr defTabSz="914400"/>
            <a:r>
              <a:rPr lang="en-US" dirty="0" smtClean="0">
                <a:solidFill>
                  <a:prstClr val="black"/>
                </a:solidFill>
                <a:latin typeface="Comic Sans MS" pitchFamily="66" charset="0"/>
              </a:rPr>
              <a:t>Careful consideration of the Lorentz transformations of the fields shows</a:t>
            </a:r>
            <a:endParaRPr lang="en-US" baseline="-25000" dirty="0">
              <a:solidFill>
                <a:prstClr val="black"/>
              </a:solidFill>
              <a:latin typeface="Comic Sans MS" pitchFamily="66" charset="0"/>
            </a:endParaRPr>
          </a:p>
        </p:txBody>
      </p:sp>
      <p:sp>
        <p:nvSpPr>
          <p:cNvPr id="19" name="Oval 18"/>
          <p:cNvSpPr/>
          <p:nvPr/>
        </p:nvSpPr>
        <p:spPr>
          <a:xfrm>
            <a:off x="228600" y="5542987"/>
            <a:ext cx="228600" cy="228600"/>
          </a:xfrm>
          <a:prstGeom prst="ellipse">
            <a:avLst/>
          </a:prstGeom>
          <a:solidFill>
            <a:srgbClr val="F79646"/>
          </a:solidFill>
          <a:ln w="25400" cap="flat" cmpd="sng" algn="ctr">
            <a:solidFill>
              <a:srgbClr val="F79646">
                <a:shade val="50000"/>
              </a:srgbClr>
            </a:solidFill>
            <a:prstDash val="solid"/>
          </a:ln>
          <a:effectLst>
            <a:glow rad="101600">
              <a:srgbClr val="4BACC6">
                <a:satMod val="175000"/>
                <a:alpha val="40000"/>
              </a:srgbClr>
            </a:glow>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mc:AlternateContent xmlns:mc="http://schemas.openxmlformats.org/markup-compatibility/2006">
        <mc:Choice xmlns:a14="http://schemas.microsoft.com/office/drawing/2010/main" Requires="a14">
          <p:sp>
            <p:nvSpPr>
              <p:cNvPr id="11" name="TextBox 10"/>
              <p:cNvSpPr txBox="1"/>
              <p:nvPr/>
            </p:nvSpPr>
            <p:spPr>
              <a:xfrm>
                <a:off x="641195" y="6123098"/>
                <a:ext cx="1065548" cy="51860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𝐵</m:t>
                      </m:r>
                      <m:r>
                        <a:rPr lang="en-US" b="0" i="1" smtClean="0">
                          <a:latin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bar>
                            <m:barPr>
                              <m:ctrlPr>
                                <a:rPr lang="en-US" b="0" i="1" smtClean="0">
                                  <a:latin typeface="Cambria Math" panose="02040503050406030204" pitchFamily="18" charset="0"/>
                                </a:rPr>
                              </m:ctrlPr>
                            </m:barPr>
                            <m:e>
                              <m:r>
                                <a:rPr lang="en-US" b="0" i="1" smtClean="0">
                                  <a:latin typeface="Cambria Math" panose="02040503050406030204" pitchFamily="18" charset="0"/>
                                </a:rPr>
                                <m:t>𝑣</m:t>
                              </m:r>
                            </m:e>
                          </m:bar>
                          <m:r>
                            <a:rPr lang="en-US" b="0" i="1" smtClean="0">
                              <a:latin typeface="Cambria Math" panose="02040503050406030204" pitchFamily="18" charset="0"/>
                              <a:ea typeface="Cambria Math" panose="02040503050406030204" pitchFamily="18" charset="0"/>
                            </a:rPr>
                            <m:t>×</m:t>
                          </m:r>
                          <m:bar>
                            <m:barPr>
                              <m:ctrlPr>
                                <a:rPr lang="en-US" b="0" i="1" smtClean="0">
                                  <a:latin typeface="Cambria Math" panose="02040503050406030204" pitchFamily="18" charset="0"/>
                                  <a:ea typeface="Cambria Math" panose="02040503050406030204" pitchFamily="18" charset="0"/>
                                </a:rPr>
                              </m:ctrlPr>
                            </m:barPr>
                            <m:e>
                              <m:r>
                                <a:rPr lang="en-US" b="0" i="1" smtClean="0">
                                  <a:latin typeface="Cambria Math" panose="02040503050406030204" pitchFamily="18" charset="0"/>
                                  <a:ea typeface="Cambria Math" panose="02040503050406030204" pitchFamily="18" charset="0"/>
                                </a:rPr>
                                <m:t>𝐸</m:t>
                              </m:r>
                            </m:e>
                          </m:bar>
                        </m:num>
                        <m:den>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𝑐</m:t>
                              </m:r>
                            </m:e>
                            <m:sup>
                              <m:r>
                                <a:rPr lang="en-US" b="0" i="1" smtClean="0">
                                  <a:latin typeface="Cambria Math" panose="02040503050406030204" pitchFamily="18" charset="0"/>
                                  <a:ea typeface="Cambria Math" panose="02040503050406030204" pitchFamily="18" charset="0"/>
                                </a:rPr>
                                <m:t>2</m:t>
                              </m:r>
                            </m:sup>
                          </m:sSup>
                        </m:den>
                      </m:f>
                    </m:oMath>
                  </m:oMathPara>
                </a14:m>
                <a:endParaRPr lang="en-US" dirty="0"/>
              </a:p>
            </p:txBody>
          </p:sp>
        </mc:Choice>
        <mc:Fallback>
          <p:sp>
            <p:nvSpPr>
              <p:cNvPr id="11" name="TextBox 10"/>
              <p:cNvSpPr txBox="1">
                <a:spLocks noRot="1" noChangeAspect="1" noMove="1" noResize="1" noEditPoints="1" noAdjustHandles="1" noChangeArrowheads="1" noChangeShapeType="1" noTextEdit="1"/>
              </p:cNvSpPr>
              <p:nvPr/>
            </p:nvSpPr>
            <p:spPr>
              <a:xfrm>
                <a:off x="641195" y="6123098"/>
                <a:ext cx="1065548" cy="518604"/>
              </a:xfrm>
              <a:prstGeom prst="rect">
                <a:avLst/>
              </a:prstGeom>
              <a:blipFill>
                <a:blip r:embed="rId5"/>
                <a:stretch>
                  <a:fillRect/>
                </a:stretch>
              </a:blipFill>
            </p:spPr>
            <p:txBody>
              <a:bodyPr/>
              <a:lstStyle/>
              <a:p>
                <a:r>
                  <a:rPr lang="en-US">
                    <a:noFill/>
                  </a:rPr>
                  <a:t> </a:t>
                </a:r>
              </a:p>
            </p:txBody>
          </p:sp>
        </mc:Fallback>
      </mc:AlternateContent>
      <p:sp>
        <p:nvSpPr>
          <p:cNvPr id="12" name="Rectangle 11"/>
          <p:cNvSpPr/>
          <p:nvPr/>
        </p:nvSpPr>
        <p:spPr>
          <a:xfrm>
            <a:off x="2057291" y="6024397"/>
            <a:ext cx="4572000" cy="646331"/>
          </a:xfrm>
          <a:prstGeom prst="rect">
            <a:avLst/>
          </a:prstGeom>
        </p:spPr>
        <p:txBody>
          <a:bodyPr>
            <a:spAutoFit/>
          </a:bodyPr>
          <a:lstStyle/>
          <a:p>
            <a:r>
              <a:rPr lang="en-US" dirty="0" smtClean="0">
                <a:solidFill>
                  <a:prstClr val="black"/>
                </a:solidFill>
                <a:latin typeface="Comic Sans MS" pitchFamily="66" charset="0"/>
              </a:rPr>
              <a:t>Strictly speaking E should be the E-field of the moving charge from above!</a:t>
            </a:r>
            <a:endParaRPr lang="en-US" dirty="0"/>
          </a:p>
        </p:txBody>
      </p:sp>
    </p:spTree>
    <p:extLst>
      <p:ext uri="{BB962C8B-B14F-4D97-AF65-F5344CB8AC3E}">
        <p14:creationId xmlns:p14="http://schemas.microsoft.com/office/powerpoint/2010/main" val="353789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1000" fill="hold"/>
                                        <p:tgtEl>
                                          <p:spTgt spid="37"/>
                                        </p:tgtEl>
                                        <p:attrNameLst>
                                          <p:attrName>ppt_w</p:attrName>
                                        </p:attrNameLst>
                                      </p:cBhvr>
                                      <p:tavLst>
                                        <p:tav tm="0">
                                          <p:val>
                                            <p:fltVal val="0"/>
                                          </p:val>
                                        </p:tav>
                                        <p:tav tm="100000">
                                          <p:val>
                                            <p:strVal val="#ppt_w"/>
                                          </p:val>
                                        </p:tav>
                                      </p:tavLst>
                                    </p:anim>
                                    <p:anim calcmode="lin" valueType="num">
                                      <p:cBhvr>
                                        <p:cTn id="8" dur="1000" fill="hold"/>
                                        <p:tgtEl>
                                          <p:spTgt spid="37"/>
                                        </p:tgtEl>
                                        <p:attrNameLst>
                                          <p:attrName>ppt_h</p:attrName>
                                        </p:attrNameLst>
                                      </p:cBhvr>
                                      <p:tavLst>
                                        <p:tav tm="0">
                                          <p:val>
                                            <p:fltVal val="0"/>
                                          </p:val>
                                        </p:tav>
                                        <p:tav tm="100000">
                                          <p:val>
                                            <p:strVal val="#ppt_h"/>
                                          </p:val>
                                        </p:tav>
                                      </p:tavLst>
                                    </p:anim>
                                    <p:anim calcmode="lin" valueType="num">
                                      <p:cBhvr>
                                        <p:cTn id="9" dur="1000" fill="hold"/>
                                        <p:tgtEl>
                                          <p:spTgt spid="3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7"/>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4" presetClass="entr" presetSubtype="16" fill="hold" grpId="0" nodeType="afterEffect">
                                  <p:stCondLst>
                                    <p:cond delay="0"/>
                                  </p:stCondLst>
                                  <p:childTnLst>
                                    <p:set>
                                      <p:cBhvr>
                                        <p:cTn id="13" dur="1" fill="hold">
                                          <p:stCondLst>
                                            <p:cond delay="0"/>
                                          </p:stCondLst>
                                        </p:cTn>
                                        <p:tgtEl>
                                          <p:spTgt spid="36"/>
                                        </p:tgtEl>
                                        <p:attrNameLst>
                                          <p:attrName>style.visibility</p:attrName>
                                        </p:attrNameLst>
                                      </p:cBhvr>
                                      <p:to>
                                        <p:strVal val="visible"/>
                                      </p:to>
                                    </p:set>
                                    <p:animEffect transition="in" filter="box(in)">
                                      <p:cBhvr>
                                        <p:cTn id="14" dur="500"/>
                                        <p:tgtEl>
                                          <p:spTgt spid="36"/>
                                        </p:tgtEl>
                                      </p:cBhvr>
                                    </p:animEffect>
                                  </p:childTnLst>
                                </p:cTn>
                              </p:par>
                            </p:childTnLst>
                          </p:cTn>
                        </p:par>
                      </p:childTnLst>
                    </p:cTn>
                  </p:par>
                  <p:par>
                    <p:cTn id="15" fill="hold">
                      <p:stCondLst>
                        <p:cond delay="indefinite"/>
                      </p:stCondLst>
                      <p:childTnLst>
                        <p:par>
                          <p:cTn id="16" fill="hold">
                            <p:stCondLst>
                              <p:cond delay="0"/>
                            </p:stCondLst>
                            <p:childTnLst>
                              <p:par>
                                <p:cTn id="17" presetID="15"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1000" fill="hold"/>
                                        <p:tgtEl>
                                          <p:spTgt spid="19"/>
                                        </p:tgtEl>
                                        <p:attrNameLst>
                                          <p:attrName>ppt_w</p:attrName>
                                        </p:attrNameLst>
                                      </p:cBhvr>
                                      <p:tavLst>
                                        <p:tav tm="0">
                                          <p:val>
                                            <p:fltVal val="0"/>
                                          </p:val>
                                        </p:tav>
                                        <p:tav tm="100000">
                                          <p:val>
                                            <p:strVal val="#ppt_w"/>
                                          </p:val>
                                        </p:tav>
                                      </p:tavLst>
                                    </p:anim>
                                    <p:anim calcmode="lin" valueType="num">
                                      <p:cBhvr>
                                        <p:cTn id="20" dur="1000" fill="hold"/>
                                        <p:tgtEl>
                                          <p:spTgt spid="19"/>
                                        </p:tgtEl>
                                        <p:attrNameLst>
                                          <p:attrName>ppt_h</p:attrName>
                                        </p:attrNameLst>
                                      </p:cBhvr>
                                      <p:tavLst>
                                        <p:tav tm="0">
                                          <p:val>
                                            <p:fltVal val="0"/>
                                          </p:val>
                                        </p:tav>
                                        <p:tav tm="100000">
                                          <p:val>
                                            <p:strVal val="#ppt_h"/>
                                          </p:val>
                                        </p:tav>
                                      </p:tavLst>
                                    </p:anim>
                                    <p:anim calcmode="lin" valueType="num">
                                      <p:cBhvr>
                                        <p:cTn id="21" dur="1000" fill="hold"/>
                                        <p:tgtEl>
                                          <p:spTgt spid="19"/>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9"/>
                                        </p:tgtEl>
                                        <p:attrNameLst>
                                          <p:attrName>ppt_y</p:attrName>
                                        </p:attrNameLst>
                                      </p:cBhvr>
                                      <p:tavLst>
                                        <p:tav tm="0" fmla="#ppt_y+(sin(-2*pi*(1-$))*-#ppt_x+cos(-2*pi*(1-$))*(1-#ppt_y))*(1-$)">
                                          <p:val>
                                            <p:fltVal val="0"/>
                                          </p:val>
                                        </p:tav>
                                        <p:tav tm="100000">
                                          <p:val>
                                            <p:fltVal val="1"/>
                                          </p:val>
                                        </p:tav>
                                      </p:tavLst>
                                    </p:anim>
                                  </p:childTnLst>
                                </p:cTn>
                              </p:par>
                            </p:childTnLst>
                          </p:cTn>
                        </p:par>
                        <p:par>
                          <p:cTn id="23" fill="hold">
                            <p:stCondLst>
                              <p:cond delay="1000"/>
                            </p:stCondLst>
                            <p:childTnLst>
                              <p:par>
                                <p:cTn id="24" presetID="4" presetClass="entr" presetSubtype="16" fill="hold" grpId="0" nodeType="after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box(in)">
                                      <p:cBhvr>
                                        <p:cTn id="2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animBg="1"/>
      <p:bldP spid="18" grpId="0"/>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6"/>
          <p:cNvSpPr>
            <a:spLocks noChangeArrowheads="1"/>
          </p:cNvSpPr>
          <p:nvPr/>
        </p:nvSpPr>
        <p:spPr bwMode="auto">
          <a:xfrm>
            <a:off x="6218600" y="3106696"/>
            <a:ext cx="2209800" cy="914400"/>
          </a:xfrm>
          <a:prstGeom prst="rect">
            <a:avLst/>
          </a:prstGeom>
          <a:solidFill>
            <a:srgbClr val="FFC000"/>
          </a:solidFill>
          <a:ln w="9525">
            <a:solidFill>
              <a:schemeClr val="tx1"/>
            </a:solidFill>
            <a:miter lim="800000"/>
            <a:headEnd/>
            <a:tailEnd/>
          </a:ln>
          <a:effectLst>
            <a:glow rad="63500">
              <a:schemeClr val="accent5">
                <a:satMod val="175000"/>
                <a:alpha val="40000"/>
              </a:schemeClr>
            </a:glow>
            <a:reflection blurRad="6350" stA="50000" endA="300" endPos="55000" dir="5400000" sy="-100000" algn="bl" rotWithShape="0"/>
          </a:effectLst>
        </p:spPr>
        <p:txBody>
          <a:bodyPr wrap="none" anchor="ctr"/>
          <a:lstStyle/>
          <a:p>
            <a:endParaRPr lang="en-US" sz="1600">
              <a:latin typeface="Comic Sans MS" pitchFamily="66" charset="0"/>
            </a:endParaRPr>
          </a:p>
        </p:txBody>
      </p:sp>
      <p:sp>
        <p:nvSpPr>
          <p:cNvPr id="4" name="Rectangle 3"/>
          <p:cNvSpPr/>
          <p:nvPr/>
        </p:nvSpPr>
        <p:spPr>
          <a:xfrm>
            <a:off x="719144" y="426485"/>
            <a:ext cx="8190680" cy="1200329"/>
          </a:xfrm>
          <a:prstGeom prst="rect">
            <a:avLst/>
          </a:prstGeom>
        </p:spPr>
        <p:txBody>
          <a:bodyPr wrap="square">
            <a:spAutoFit/>
          </a:bodyPr>
          <a:lstStyle/>
          <a:p>
            <a:r>
              <a:rPr lang="en-US" dirty="0" smtClean="0">
                <a:solidFill>
                  <a:prstClr val="black"/>
                </a:solidFill>
                <a:latin typeface="Comic Sans MS" pitchFamily="66" charset="0"/>
              </a:rPr>
              <a:t>For a slow moving charge with v&lt;&lt;c (</a:t>
            </a:r>
            <a:r>
              <a:rPr lang="en-US" sz="1600" dirty="0" smtClean="0">
                <a:solidFill>
                  <a:srgbClr val="00B050"/>
                </a:solidFill>
                <a:latin typeface="Comic Sans MS" pitchFamily="66" charset="0"/>
              </a:rPr>
              <a:t>such as charge carriers moving in a metallic wire with drift velocity less than 1mm/s &lt;&lt;&lt;&lt;&lt; c </a:t>
            </a:r>
            <a:r>
              <a:rPr lang="en-US" dirty="0" smtClean="0">
                <a:solidFill>
                  <a:prstClr val="black"/>
                </a:solidFill>
                <a:latin typeface="Comic Sans MS" pitchFamily="66" charset="0"/>
              </a:rPr>
              <a:t>) we can take E as seen from the co-moving frame.</a:t>
            </a:r>
          </a:p>
          <a:p>
            <a:r>
              <a:rPr lang="en-US" dirty="0" smtClean="0">
                <a:solidFill>
                  <a:prstClr val="black"/>
                </a:solidFill>
                <a:latin typeface="Comic Sans MS" pitchFamily="66" charset="0"/>
              </a:rPr>
              <a:t>This is just the ordinary Coulomb field of a stationary point charge</a:t>
            </a:r>
            <a:endParaRPr lang="en-US" dirty="0"/>
          </a:p>
        </p:txBody>
      </p:sp>
      <p:sp>
        <p:nvSpPr>
          <p:cNvPr id="5" name="Oval 4"/>
          <p:cNvSpPr/>
          <p:nvPr/>
        </p:nvSpPr>
        <p:spPr>
          <a:xfrm>
            <a:off x="250903" y="542743"/>
            <a:ext cx="228600" cy="228600"/>
          </a:xfrm>
          <a:prstGeom prst="ellipse">
            <a:avLst/>
          </a:prstGeom>
          <a:solidFill>
            <a:srgbClr val="F79646"/>
          </a:solidFill>
          <a:ln w="25400" cap="flat" cmpd="sng" algn="ctr">
            <a:solidFill>
              <a:srgbClr val="F79646">
                <a:shade val="50000"/>
              </a:srgbClr>
            </a:solidFill>
            <a:prstDash val="solid"/>
          </a:ln>
          <a:effectLst>
            <a:glow rad="101600">
              <a:srgbClr val="4BACC6">
                <a:satMod val="175000"/>
                <a:alpha val="40000"/>
              </a:srgbClr>
            </a:glow>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mc:AlternateContent xmlns:mc="http://schemas.openxmlformats.org/markup-compatibility/2006">
        <mc:Choice xmlns:a14="http://schemas.microsoft.com/office/drawing/2010/main" Requires="a14">
          <p:sp>
            <p:nvSpPr>
              <p:cNvPr id="6" name="TextBox 5"/>
              <p:cNvSpPr txBox="1"/>
              <p:nvPr/>
            </p:nvSpPr>
            <p:spPr>
              <a:xfrm>
                <a:off x="719144" y="1845527"/>
                <a:ext cx="1416205" cy="521425"/>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𝑞</m:t>
                          </m:r>
                        </m:num>
                        <m:den>
                          <m:r>
                            <a:rPr lang="en-US" b="0" i="1" smtClean="0">
                              <a:latin typeface="Cambria Math" panose="02040503050406030204" pitchFamily="18" charset="0"/>
                            </a:rPr>
                            <m:t>4</m:t>
                          </m:r>
                          <m:r>
                            <a:rPr lang="en-US" b="0" i="1" smtClean="0">
                              <a:latin typeface="Cambria Math" panose="02040503050406030204" pitchFamily="18" charset="0"/>
                            </a:rPr>
                            <m:t>𝜋</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𝜖</m:t>
                              </m:r>
                            </m:e>
                            <m:sub>
                              <m:r>
                                <a:rPr lang="en-US" b="0" i="1" smtClean="0">
                                  <a:latin typeface="Cambria Math" panose="02040503050406030204" pitchFamily="18" charset="0"/>
                                </a:rPr>
                                <m:t>0</m:t>
                              </m:r>
                            </m:sub>
                          </m:sSub>
                        </m:den>
                      </m:f>
                      <m:f>
                        <m:fPr>
                          <m:ctrlPr>
                            <a:rPr lang="en-US" b="0" i="1" smtClean="0">
                              <a:latin typeface="Cambria Math" panose="02040503050406030204" pitchFamily="18" charset="0"/>
                            </a:rPr>
                          </m:ctrlPr>
                        </m:fPr>
                        <m:num>
                          <m:bar>
                            <m:barPr>
                              <m:ctrlPr>
                                <a:rPr lang="en-US" b="0" i="1" smtClean="0">
                                  <a:latin typeface="Cambria Math" panose="02040503050406030204" pitchFamily="18" charset="0"/>
                                </a:rPr>
                              </m:ctrlPr>
                            </m:barPr>
                            <m:e>
                              <m:r>
                                <a:rPr lang="en-US" b="0" i="1" smtClean="0">
                                  <a:latin typeface="Cambria Math" panose="02040503050406030204" pitchFamily="18" charset="0"/>
                                </a:rPr>
                                <m:t>𝑟</m:t>
                              </m:r>
                            </m:e>
                          </m:bar>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𝑟</m:t>
                              </m:r>
                            </m:e>
                            <m:sup>
                              <m:r>
                                <a:rPr lang="en-US" b="0" i="1" smtClean="0">
                                  <a:latin typeface="Cambria Math" panose="02040503050406030204" pitchFamily="18" charset="0"/>
                                </a:rPr>
                                <m:t>3</m:t>
                              </m:r>
                            </m:sup>
                          </m:sSup>
                        </m:den>
                      </m:f>
                      <m:r>
                        <a:rPr lang="en-US" b="0" i="1" smtClean="0">
                          <a:latin typeface="Cambria Math" panose="02040503050406030204" pitchFamily="18" charset="0"/>
                        </a:rPr>
                        <m:t> </m:t>
                      </m:r>
                    </m:oMath>
                  </m:oMathPara>
                </a14:m>
                <a:endParaRPr lang="en-US" dirty="0"/>
              </a:p>
            </p:txBody>
          </p:sp>
        </mc:Choice>
        <mc:Fallback>
          <p:sp>
            <p:nvSpPr>
              <p:cNvPr id="6" name="TextBox 5"/>
              <p:cNvSpPr txBox="1">
                <a:spLocks noRot="1" noChangeAspect="1" noMove="1" noResize="1" noEditPoints="1" noAdjustHandles="1" noChangeArrowheads="1" noChangeShapeType="1" noTextEdit="1"/>
              </p:cNvSpPr>
              <p:nvPr/>
            </p:nvSpPr>
            <p:spPr>
              <a:xfrm>
                <a:off x="719144" y="1845527"/>
                <a:ext cx="1416205" cy="521425"/>
              </a:xfrm>
              <a:prstGeom prst="rect">
                <a:avLst/>
              </a:prstGeom>
              <a:blipFill>
                <a:blip r:embed="rId3"/>
                <a:stretch>
                  <a:fillRect b="-1176"/>
                </a:stretch>
              </a:blipFill>
            </p:spPr>
            <p:txBody>
              <a:bodyPr/>
              <a:lstStyle/>
              <a:p>
                <a:r>
                  <a:rPr lang="en-US">
                    <a:noFill/>
                  </a:rPr>
                  <a:t> </a:t>
                </a:r>
              </a:p>
            </p:txBody>
          </p:sp>
        </mc:Fallback>
      </mc:AlternateContent>
      <p:sp>
        <p:nvSpPr>
          <p:cNvPr id="7" name="AutoShape 7"/>
          <p:cNvSpPr>
            <a:spLocks noChangeArrowheads="1"/>
          </p:cNvSpPr>
          <p:nvPr/>
        </p:nvSpPr>
        <p:spPr bwMode="auto">
          <a:xfrm>
            <a:off x="966853" y="3563896"/>
            <a:ext cx="304800" cy="152400"/>
          </a:xfrm>
          <a:prstGeom prst="rightArrow">
            <a:avLst>
              <a:gd name="adj1" fmla="val 50000"/>
              <a:gd name="adj2" fmla="val 33333"/>
            </a:avLst>
          </a:prstGeom>
          <a:solidFill>
            <a:srgbClr val="FF0000"/>
          </a:solidFill>
          <a:ln w="9525">
            <a:solidFill>
              <a:schemeClr val="tx1"/>
            </a:solidFill>
            <a:miter lim="800000"/>
            <a:headEnd/>
            <a:tailEnd/>
          </a:ln>
          <a:scene3d>
            <a:camera prst="orthographicFront"/>
            <a:lightRig rig="threePt" dir="t"/>
          </a:scene3d>
          <a:sp3d>
            <a:bevelT/>
          </a:sp3d>
        </p:spPr>
        <p:txBody>
          <a:bodyPr wrap="none" anchor="ctr"/>
          <a:lstStyle/>
          <a:p>
            <a:endParaRPr lang="en-US"/>
          </a:p>
        </p:txBody>
      </p:sp>
      <mc:AlternateContent xmlns:mc="http://schemas.openxmlformats.org/markup-compatibility/2006">
        <mc:Choice xmlns:a14="http://schemas.microsoft.com/office/drawing/2010/main" Requires="a14">
          <p:sp>
            <p:nvSpPr>
              <p:cNvPr id="8" name="TextBox 7"/>
              <p:cNvSpPr txBox="1"/>
              <p:nvPr/>
            </p:nvSpPr>
            <p:spPr>
              <a:xfrm>
                <a:off x="1519363" y="2527703"/>
                <a:ext cx="1065548" cy="518604"/>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𝐵</m:t>
                      </m:r>
                      <m:r>
                        <a:rPr lang="en-US" b="0" i="1" smtClean="0">
                          <a:latin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bar>
                            <m:barPr>
                              <m:ctrlPr>
                                <a:rPr lang="en-US" b="0" i="1" smtClean="0">
                                  <a:latin typeface="Cambria Math" panose="02040503050406030204" pitchFamily="18" charset="0"/>
                                </a:rPr>
                              </m:ctrlPr>
                            </m:barPr>
                            <m:e>
                              <m:r>
                                <a:rPr lang="en-US" b="0" i="1" smtClean="0">
                                  <a:latin typeface="Cambria Math" panose="02040503050406030204" pitchFamily="18" charset="0"/>
                                </a:rPr>
                                <m:t>𝑣</m:t>
                              </m:r>
                            </m:e>
                          </m:bar>
                          <m:r>
                            <a:rPr lang="en-US" b="0" i="1" smtClean="0">
                              <a:latin typeface="Cambria Math" panose="02040503050406030204" pitchFamily="18" charset="0"/>
                              <a:ea typeface="Cambria Math" panose="02040503050406030204" pitchFamily="18" charset="0"/>
                            </a:rPr>
                            <m:t>×</m:t>
                          </m:r>
                          <m:bar>
                            <m:barPr>
                              <m:ctrlPr>
                                <a:rPr lang="en-US" b="0" i="1" smtClean="0">
                                  <a:latin typeface="Cambria Math" panose="02040503050406030204" pitchFamily="18" charset="0"/>
                                  <a:ea typeface="Cambria Math" panose="02040503050406030204" pitchFamily="18" charset="0"/>
                                </a:rPr>
                              </m:ctrlPr>
                            </m:barPr>
                            <m:e>
                              <m:r>
                                <a:rPr lang="en-US" b="0" i="1" smtClean="0">
                                  <a:latin typeface="Cambria Math" panose="02040503050406030204" pitchFamily="18" charset="0"/>
                                  <a:ea typeface="Cambria Math" panose="02040503050406030204" pitchFamily="18" charset="0"/>
                                </a:rPr>
                                <m:t>𝐸</m:t>
                              </m:r>
                            </m:e>
                          </m:bar>
                        </m:num>
                        <m:den>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𝑐</m:t>
                              </m:r>
                            </m:e>
                            <m:sup>
                              <m:r>
                                <a:rPr lang="en-US" b="0" i="1" smtClean="0">
                                  <a:latin typeface="Cambria Math" panose="02040503050406030204" pitchFamily="18" charset="0"/>
                                  <a:ea typeface="Cambria Math" panose="02040503050406030204" pitchFamily="18" charset="0"/>
                                </a:rPr>
                                <m:t>2</m:t>
                              </m:r>
                            </m:sup>
                          </m:sSup>
                        </m:den>
                      </m:f>
                    </m:oMath>
                  </m:oMathPara>
                </a14:m>
                <a:endParaRPr lang="en-US" dirty="0"/>
              </a:p>
            </p:txBody>
          </p:sp>
        </mc:Choice>
        <mc:Fallback>
          <p:sp>
            <p:nvSpPr>
              <p:cNvPr id="8" name="TextBox 7"/>
              <p:cNvSpPr txBox="1">
                <a:spLocks noRot="1" noChangeAspect="1" noMove="1" noResize="1" noEditPoints="1" noAdjustHandles="1" noChangeArrowheads="1" noChangeShapeType="1" noTextEdit="1"/>
              </p:cNvSpPr>
              <p:nvPr/>
            </p:nvSpPr>
            <p:spPr>
              <a:xfrm>
                <a:off x="1519363" y="2527703"/>
                <a:ext cx="1065548" cy="518604"/>
              </a:xfrm>
              <a:prstGeom prst="rect">
                <a:avLst/>
              </a:prstGeom>
              <a:blipFill>
                <a:blip r:embed="rId4"/>
                <a:stretch>
                  <a:fillRect/>
                </a:stretch>
              </a:blipFill>
            </p:spPr>
            <p:txBody>
              <a:bodyPr/>
              <a:lstStyle/>
              <a:p>
                <a:r>
                  <a:rPr lang="en-US">
                    <a:noFill/>
                  </a:rPr>
                  <a:t> </a:t>
                </a:r>
              </a:p>
            </p:txBody>
          </p:sp>
        </mc:Fallback>
      </mc:AlternateContent>
      <p:sp>
        <p:nvSpPr>
          <p:cNvPr id="9" name="Rectangle 8"/>
          <p:cNvSpPr/>
          <p:nvPr/>
        </p:nvSpPr>
        <p:spPr>
          <a:xfrm>
            <a:off x="719144" y="2658094"/>
            <a:ext cx="800219" cy="369332"/>
          </a:xfrm>
          <a:prstGeom prst="rect">
            <a:avLst/>
          </a:prstGeom>
        </p:spPr>
        <p:txBody>
          <a:bodyPr wrap="none">
            <a:spAutoFit/>
          </a:bodyPr>
          <a:lstStyle/>
          <a:p>
            <a:r>
              <a:rPr lang="en-US" dirty="0" smtClean="0">
                <a:solidFill>
                  <a:prstClr val="black"/>
                </a:solidFill>
                <a:latin typeface="Comic Sans MS" pitchFamily="66" charset="0"/>
              </a:rPr>
              <a:t>With </a:t>
            </a:r>
            <a:endParaRPr lang="en-US" dirty="0"/>
          </a:p>
        </p:txBody>
      </p:sp>
      <mc:AlternateContent xmlns:mc="http://schemas.openxmlformats.org/markup-compatibility/2006">
        <mc:Choice xmlns:a14="http://schemas.microsoft.com/office/drawing/2010/main" Requires="a14">
          <p:sp>
            <p:nvSpPr>
              <p:cNvPr id="10" name="TextBox 9"/>
              <p:cNvSpPr txBox="1"/>
              <p:nvPr/>
            </p:nvSpPr>
            <p:spPr>
              <a:xfrm>
                <a:off x="1519363" y="3337449"/>
                <a:ext cx="1548950" cy="53950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𝐵</m:t>
                      </m:r>
                      <m:r>
                        <a:rPr lang="en-US" b="0" i="1" smtClean="0">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𝑞</m:t>
                          </m:r>
                        </m:num>
                        <m:den>
                          <m:r>
                            <a:rPr lang="en-US" i="1">
                              <a:latin typeface="Cambria Math" panose="02040503050406030204" pitchFamily="18" charset="0"/>
                            </a:rPr>
                            <m:t>4</m:t>
                          </m:r>
                          <m:r>
                            <a:rPr lang="en-US" i="1">
                              <a:latin typeface="Cambria Math" panose="02040503050406030204" pitchFamily="18" charset="0"/>
                            </a:rPr>
                            <m:t>𝜋</m:t>
                          </m:r>
                          <m:sSub>
                            <m:sSubPr>
                              <m:ctrlPr>
                                <a:rPr lang="en-US" i="1">
                                  <a:latin typeface="Cambria Math" panose="02040503050406030204" pitchFamily="18" charset="0"/>
                                </a:rPr>
                              </m:ctrlPr>
                            </m:sSubPr>
                            <m:e>
                              <m:r>
                                <a:rPr lang="en-US" i="1">
                                  <a:latin typeface="Cambria Math" panose="02040503050406030204" pitchFamily="18" charset="0"/>
                                </a:rPr>
                                <m:t>𝜖</m:t>
                              </m:r>
                            </m:e>
                            <m:sub>
                              <m:r>
                                <a:rPr lang="en-US" i="1">
                                  <a:latin typeface="Cambria Math" panose="02040503050406030204" pitchFamily="18" charset="0"/>
                                </a:rPr>
                                <m:t>0</m:t>
                              </m:r>
                            </m:sub>
                          </m:sSub>
                        </m:den>
                      </m:f>
                      <m:f>
                        <m:fPr>
                          <m:ctrlPr>
                            <a:rPr lang="en-US" b="0" i="1" smtClean="0">
                              <a:latin typeface="Cambria Math" panose="02040503050406030204" pitchFamily="18" charset="0"/>
                              <a:ea typeface="Cambria Math" panose="02040503050406030204" pitchFamily="18" charset="0"/>
                            </a:rPr>
                          </m:ctrlPr>
                        </m:fPr>
                        <m:num>
                          <m:bar>
                            <m:barPr>
                              <m:ctrlPr>
                                <a:rPr lang="en-US" b="0" i="1" smtClean="0">
                                  <a:latin typeface="Cambria Math" panose="02040503050406030204" pitchFamily="18" charset="0"/>
                                </a:rPr>
                              </m:ctrlPr>
                            </m:barPr>
                            <m:e>
                              <m:r>
                                <a:rPr lang="en-US" b="0" i="1" smtClean="0">
                                  <a:latin typeface="Cambria Math" panose="02040503050406030204" pitchFamily="18" charset="0"/>
                                </a:rPr>
                                <m:t>𝑣</m:t>
                              </m:r>
                            </m:e>
                          </m:bar>
                          <m:r>
                            <a:rPr lang="en-US" b="0" i="1" smtClean="0">
                              <a:latin typeface="Cambria Math" panose="02040503050406030204" pitchFamily="18" charset="0"/>
                              <a:ea typeface="Cambria Math" panose="02040503050406030204" pitchFamily="18" charset="0"/>
                            </a:rPr>
                            <m:t>×</m:t>
                          </m:r>
                          <m:bar>
                            <m:barPr>
                              <m:ctrlPr>
                                <a:rPr lang="en-US" b="0" i="1" smtClean="0">
                                  <a:latin typeface="Cambria Math" panose="02040503050406030204" pitchFamily="18" charset="0"/>
                                  <a:ea typeface="Cambria Math" panose="02040503050406030204" pitchFamily="18" charset="0"/>
                                </a:rPr>
                              </m:ctrlPr>
                            </m:barPr>
                            <m:e>
                              <m:r>
                                <a:rPr lang="en-US" b="0" i="1" smtClean="0">
                                  <a:latin typeface="Cambria Math" panose="02040503050406030204" pitchFamily="18" charset="0"/>
                                  <a:ea typeface="Cambria Math" panose="02040503050406030204" pitchFamily="18" charset="0"/>
                                </a:rPr>
                                <m:t>𝑟</m:t>
                              </m:r>
                            </m:e>
                          </m:bar>
                        </m:num>
                        <m:den>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𝑐</m:t>
                              </m:r>
                            </m:e>
                            <m:sup>
                              <m:r>
                                <a:rPr lang="en-US" b="0" i="1" smtClean="0">
                                  <a:latin typeface="Cambria Math" panose="02040503050406030204" pitchFamily="18" charset="0"/>
                                  <a:ea typeface="Cambria Math" panose="02040503050406030204" pitchFamily="18" charset="0"/>
                                </a:rPr>
                                <m:t>2</m:t>
                              </m:r>
                            </m:sup>
                          </m:sSup>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𝑟</m:t>
                              </m:r>
                            </m:e>
                            <m:sup>
                              <m:r>
                                <a:rPr lang="en-US" b="0" i="1" smtClean="0">
                                  <a:latin typeface="Cambria Math" panose="02040503050406030204" pitchFamily="18" charset="0"/>
                                  <a:ea typeface="Cambria Math" panose="02040503050406030204" pitchFamily="18" charset="0"/>
                                </a:rPr>
                                <m:t>3</m:t>
                              </m:r>
                            </m:sup>
                          </m:sSup>
                        </m:den>
                      </m:f>
                    </m:oMath>
                  </m:oMathPara>
                </a14:m>
                <a:endParaRPr lang="en-US" dirty="0"/>
              </a:p>
            </p:txBody>
          </p:sp>
        </mc:Choice>
        <mc:Fallback>
          <p:sp>
            <p:nvSpPr>
              <p:cNvPr id="10" name="TextBox 9"/>
              <p:cNvSpPr txBox="1">
                <a:spLocks noRot="1" noChangeAspect="1" noMove="1" noResize="1" noEditPoints="1" noAdjustHandles="1" noChangeArrowheads="1" noChangeShapeType="1" noTextEdit="1"/>
              </p:cNvSpPr>
              <p:nvPr/>
            </p:nvSpPr>
            <p:spPr>
              <a:xfrm>
                <a:off x="1519363" y="3337449"/>
                <a:ext cx="1548950" cy="539507"/>
              </a:xfrm>
              <a:prstGeom prst="rect">
                <a:avLst/>
              </a:prstGeom>
              <a:blipFill>
                <a:blip r:embed="rId5"/>
                <a:stretch>
                  <a:fillRect/>
                </a:stretch>
              </a:blipFill>
            </p:spPr>
            <p:txBody>
              <a:bodyPr/>
              <a:lstStyle/>
              <a:p>
                <a:r>
                  <a:rPr lang="en-US">
                    <a:noFill/>
                  </a:rPr>
                  <a:t> </a:t>
                </a:r>
              </a:p>
            </p:txBody>
          </p:sp>
        </mc:Fallback>
      </mc:AlternateContent>
      <p:sp>
        <p:nvSpPr>
          <p:cNvPr id="11" name="Rectangle 10"/>
          <p:cNvSpPr/>
          <p:nvPr/>
        </p:nvSpPr>
        <p:spPr>
          <a:xfrm>
            <a:off x="3462419" y="3379230"/>
            <a:ext cx="861133" cy="369332"/>
          </a:xfrm>
          <a:prstGeom prst="rect">
            <a:avLst/>
          </a:prstGeom>
        </p:spPr>
        <p:txBody>
          <a:bodyPr wrap="none">
            <a:spAutoFit/>
          </a:bodyPr>
          <a:lstStyle/>
          <a:p>
            <a:r>
              <a:rPr lang="en-US" dirty="0">
                <a:solidFill>
                  <a:prstClr val="black"/>
                </a:solidFill>
                <a:latin typeface="Comic Sans MS" pitchFamily="66" charset="0"/>
              </a:rPr>
              <a:t>u</a:t>
            </a:r>
            <a:r>
              <a:rPr lang="en-US" dirty="0" smtClean="0">
                <a:solidFill>
                  <a:prstClr val="black"/>
                </a:solidFill>
                <a:latin typeface="Comic Sans MS" pitchFamily="66" charset="0"/>
              </a:rPr>
              <a:t>sing  </a:t>
            </a:r>
            <a:endParaRPr lang="en-US" dirty="0"/>
          </a:p>
        </p:txBody>
      </p:sp>
      <mc:AlternateContent xmlns:mc="http://schemas.openxmlformats.org/markup-compatibility/2006">
        <mc:Choice xmlns:a14="http://schemas.microsoft.com/office/drawing/2010/main" Requires="a14">
          <p:sp>
            <p:nvSpPr>
              <p:cNvPr id="12" name="Rectangle 11"/>
              <p:cNvSpPr/>
              <p:nvPr/>
            </p:nvSpPr>
            <p:spPr>
              <a:xfrm>
                <a:off x="4323552" y="3277304"/>
                <a:ext cx="1212062" cy="659796"/>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p>
                        <m:sSupPr>
                          <m:ctrlPr>
                            <a:rPr lang="en-US" i="1" smtClean="0">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𝑐</m:t>
                          </m:r>
                        </m:e>
                        <m:sup>
                          <m:r>
                            <a:rPr lang="en-US" i="1">
                              <a:latin typeface="Cambria Math" panose="02040503050406030204" pitchFamily="18" charset="0"/>
                              <a:ea typeface="Cambria Math" panose="02040503050406030204" pitchFamily="18" charset="0"/>
                            </a:rPr>
                            <m:t>2</m:t>
                          </m:r>
                        </m:sup>
                      </m:sSup>
                      <m:r>
                        <a:rPr lang="en-US" b="0" i="0" smtClean="0">
                          <a:latin typeface="Cambria Math" panose="02040503050406030204" pitchFamily="18" charset="0"/>
                          <a:ea typeface="Cambria Math" panose="02040503050406030204" pitchFamily="18" charset="0"/>
                        </a:rPr>
                        <m:t>=</m:t>
                      </m:r>
                      <m:f>
                        <m:fPr>
                          <m:ctrlPr>
                            <a:rPr lang="en-US" b="0" i="0" smtClean="0">
                              <a:latin typeface="Cambria Math" panose="02040503050406030204" pitchFamily="18" charset="0"/>
                              <a:ea typeface="Cambria Math" panose="02040503050406030204" pitchFamily="18" charset="0"/>
                            </a:rPr>
                          </m:ctrlPr>
                        </m:fPr>
                        <m:num>
                          <m:r>
                            <a:rPr lang="en-US" b="0" i="0" smtClean="0">
                              <a:latin typeface="Cambria Math" panose="02040503050406030204" pitchFamily="18" charset="0"/>
                              <a:ea typeface="Cambria Math" panose="02040503050406030204" pitchFamily="18" charset="0"/>
                            </a:rPr>
                            <m:t>1</m:t>
                          </m:r>
                        </m:num>
                        <m:den>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𝜖</m:t>
                              </m:r>
                            </m:e>
                            <m:sub>
                              <m:r>
                                <a:rPr lang="en-US" b="0" i="1" smtClean="0">
                                  <a:latin typeface="Cambria Math" panose="02040503050406030204" pitchFamily="18" charset="0"/>
                                  <a:ea typeface="Cambria Math" panose="02040503050406030204" pitchFamily="18" charset="0"/>
                                </a:rPr>
                                <m:t>0</m:t>
                              </m:r>
                            </m:sub>
                          </m:sSub>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𝜇</m:t>
                              </m:r>
                            </m:e>
                            <m:sub>
                              <m:r>
                                <a:rPr lang="en-US" b="0" i="1" smtClean="0">
                                  <a:latin typeface="Cambria Math" panose="02040503050406030204" pitchFamily="18" charset="0"/>
                                  <a:ea typeface="Cambria Math" panose="02040503050406030204" pitchFamily="18" charset="0"/>
                                </a:rPr>
                                <m:t>0</m:t>
                              </m:r>
                            </m:sub>
                          </m:sSub>
                        </m:den>
                      </m:f>
                    </m:oMath>
                  </m:oMathPara>
                </a14:m>
                <a:endParaRPr lang="en-US" dirty="0"/>
              </a:p>
            </p:txBody>
          </p:sp>
        </mc:Choice>
        <mc:Fallback>
          <p:sp>
            <p:nvSpPr>
              <p:cNvPr id="12" name="Rectangle 11"/>
              <p:cNvSpPr>
                <a:spLocks noRot="1" noChangeAspect="1" noMove="1" noResize="1" noEditPoints="1" noAdjustHandles="1" noChangeArrowheads="1" noChangeShapeType="1" noTextEdit="1"/>
              </p:cNvSpPr>
              <p:nvPr/>
            </p:nvSpPr>
            <p:spPr>
              <a:xfrm>
                <a:off x="4323552" y="3277304"/>
                <a:ext cx="1212062" cy="659796"/>
              </a:xfrm>
              <a:prstGeom prst="rect">
                <a:avLst/>
              </a:prstGeom>
              <a:blipFill>
                <a:blip r:embed="rId6"/>
                <a:stretch>
                  <a:fillRect/>
                </a:stretch>
              </a:blipFill>
            </p:spPr>
            <p:txBody>
              <a:bodyPr/>
              <a:lstStyle/>
              <a:p>
                <a:r>
                  <a:rPr lang="en-US">
                    <a:noFill/>
                  </a:rPr>
                  <a:t> </a:t>
                </a:r>
              </a:p>
            </p:txBody>
          </p:sp>
        </mc:Fallback>
      </mc:AlternateContent>
      <p:sp>
        <p:nvSpPr>
          <p:cNvPr id="13" name="AutoShape 7"/>
          <p:cNvSpPr>
            <a:spLocks noChangeArrowheads="1"/>
          </p:cNvSpPr>
          <p:nvPr/>
        </p:nvSpPr>
        <p:spPr bwMode="auto">
          <a:xfrm>
            <a:off x="5724707" y="3531002"/>
            <a:ext cx="304800" cy="152400"/>
          </a:xfrm>
          <a:prstGeom prst="rightArrow">
            <a:avLst>
              <a:gd name="adj1" fmla="val 50000"/>
              <a:gd name="adj2" fmla="val 33333"/>
            </a:avLst>
          </a:prstGeom>
          <a:solidFill>
            <a:srgbClr val="FF0000"/>
          </a:solidFill>
          <a:ln w="9525">
            <a:solidFill>
              <a:schemeClr val="tx1"/>
            </a:solidFill>
            <a:miter lim="800000"/>
            <a:headEnd/>
            <a:tailEnd/>
          </a:ln>
          <a:scene3d>
            <a:camera prst="orthographicFront"/>
            <a:lightRig rig="threePt" dir="t"/>
          </a:scene3d>
          <a:sp3d>
            <a:bevelT/>
          </a:sp3d>
        </p:spPr>
        <p:txBody>
          <a:bodyPr wrap="none" anchor="ctr"/>
          <a:lstStyle/>
          <a:p>
            <a:endParaRPr lang="en-US"/>
          </a:p>
        </p:txBody>
      </p:sp>
      <p:graphicFrame>
        <p:nvGraphicFramePr>
          <p:cNvPr id="14" name="Object 1"/>
          <p:cNvGraphicFramePr>
            <a:graphicFrameLocks noChangeAspect="1"/>
          </p:cNvGraphicFramePr>
          <p:nvPr>
            <p:extLst>
              <p:ext uri="{D42A27DB-BD31-4B8C-83A1-F6EECF244321}">
                <p14:modId xmlns:p14="http://schemas.microsoft.com/office/powerpoint/2010/main" val="206342814"/>
              </p:ext>
            </p:extLst>
          </p:nvPr>
        </p:nvGraphicFramePr>
        <p:xfrm>
          <a:off x="6518670" y="3237437"/>
          <a:ext cx="1474332" cy="652918"/>
        </p:xfrm>
        <a:graphic>
          <a:graphicData uri="http://schemas.openxmlformats.org/presentationml/2006/ole">
            <mc:AlternateContent xmlns:mc="http://schemas.openxmlformats.org/markup-compatibility/2006">
              <mc:Choice xmlns:v="urn:schemas-microsoft-com:vml" Requires="v">
                <p:oleObj spid="_x0000_s3081" name="Equation" r:id="rId7" imgW="888840" imgH="393480" progId="Equation.DSMT4">
                  <p:embed/>
                </p:oleObj>
              </mc:Choice>
              <mc:Fallback>
                <p:oleObj name="Equation" r:id="rId7" imgW="888840" imgH="393480" progId="Equation.DSMT4">
                  <p:embed/>
                  <p:pic>
                    <p:nvPicPr>
                      <p:cNvPr id="4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18670" y="3237437"/>
                        <a:ext cx="1474332" cy="652918"/>
                      </a:xfrm>
                      <a:prstGeom prst="rect">
                        <a:avLst/>
                      </a:prstGeom>
                      <a:noFill/>
                      <a:extLst/>
                    </p:spPr>
                  </p:pic>
                </p:oleObj>
              </mc:Fallback>
            </mc:AlternateContent>
          </a:graphicData>
        </a:graphic>
      </p:graphicFrame>
      <p:sp>
        <p:nvSpPr>
          <p:cNvPr id="16" name="Rectangle 15"/>
          <p:cNvSpPr/>
          <p:nvPr/>
        </p:nvSpPr>
        <p:spPr>
          <a:xfrm>
            <a:off x="719144" y="4489187"/>
            <a:ext cx="8190680" cy="1754326"/>
          </a:xfrm>
          <a:prstGeom prst="rect">
            <a:avLst/>
          </a:prstGeom>
        </p:spPr>
        <p:txBody>
          <a:bodyPr wrap="square">
            <a:spAutoFit/>
          </a:bodyPr>
          <a:lstStyle/>
          <a:p>
            <a:r>
              <a:rPr lang="en-US" dirty="0" smtClean="0">
                <a:solidFill>
                  <a:prstClr val="black"/>
                </a:solidFill>
                <a:latin typeface="Comic Sans MS" pitchFamily="66" charset="0"/>
              </a:rPr>
              <a:t>Strictly speaking the above expression for the B-field is an approximation and therefore the </a:t>
            </a:r>
            <a:r>
              <a:rPr lang="en-US" dirty="0" err="1" smtClean="0">
                <a:solidFill>
                  <a:prstClr val="black"/>
                </a:solidFill>
                <a:latin typeface="Comic Sans MS" pitchFamily="66" charset="0"/>
              </a:rPr>
              <a:t>Biot</a:t>
            </a:r>
            <a:r>
              <a:rPr lang="en-US" dirty="0" smtClean="0">
                <a:solidFill>
                  <a:prstClr val="black"/>
                </a:solidFill>
                <a:latin typeface="Comic Sans MS" pitchFamily="66" charset="0"/>
              </a:rPr>
              <a:t>-Savart law based on it is an approximation.</a:t>
            </a:r>
          </a:p>
          <a:p>
            <a:endParaRPr lang="en-US" dirty="0" smtClean="0">
              <a:solidFill>
                <a:prstClr val="black"/>
              </a:solidFill>
              <a:latin typeface="Comic Sans MS" pitchFamily="66" charset="0"/>
            </a:endParaRPr>
          </a:p>
          <a:p>
            <a:r>
              <a:rPr lang="en-US" dirty="0" smtClean="0">
                <a:solidFill>
                  <a:prstClr val="black"/>
                </a:solidFill>
                <a:latin typeface="Comic Sans MS" pitchFamily="66" charset="0"/>
              </a:rPr>
              <a:t>However, because the drift velocity of electrons is so much lower than the speed of light, the approximation is extremely good, so good, that virtually no text ever mentions that it is an approximation.</a:t>
            </a:r>
            <a:endParaRPr lang="en-US" dirty="0"/>
          </a:p>
        </p:txBody>
      </p:sp>
      <p:sp>
        <p:nvSpPr>
          <p:cNvPr id="17" name="Oval 16"/>
          <p:cNvSpPr/>
          <p:nvPr/>
        </p:nvSpPr>
        <p:spPr>
          <a:xfrm>
            <a:off x="250903" y="4605445"/>
            <a:ext cx="228600" cy="228600"/>
          </a:xfrm>
          <a:prstGeom prst="ellipse">
            <a:avLst/>
          </a:prstGeom>
          <a:solidFill>
            <a:srgbClr val="F79646"/>
          </a:solidFill>
          <a:ln w="25400" cap="flat" cmpd="sng" algn="ctr">
            <a:solidFill>
              <a:srgbClr val="F79646">
                <a:shade val="50000"/>
              </a:srgbClr>
            </a:solidFill>
            <a:prstDash val="solid"/>
          </a:ln>
          <a:effectLst>
            <a:glow rad="101600">
              <a:srgbClr val="4BACC6">
                <a:satMod val="175000"/>
                <a:alpha val="40000"/>
              </a:srgbClr>
            </a:glow>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64562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0-#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0-#ppt_w/2"/>
                                          </p:val>
                                        </p:tav>
                                        <p:tav tm="100000">
                                          <p:val>
                                            <p:strVal val="#ppt_x"/>
                                          </p:val>
                                        </p:tav>
                                      </p:tavLst>
                                    </p:anim>
                                    <p:anim calcmode="lin" valueType="num">
                                      <p:cBhvr additive="base">
                                        <p:cTn id="22" dur="500" fill="hold"/>
                                        <p:tgtEl>
                                          <p:spTgt spid="13"/>
                                        </p:tgtEl>
                                        <p:attrNameLst>
                                          <p:attrName>ppt_y</p:attrName>
                                        </p:attrNameLst>
                                      </p:cBhvr>
                                      <p:tavLst>
                                        <p:tav tm="0">
                                          <p:val>
                                            <p:strVal val="#ppt_y"/>
                                          </p:val>
                                        </p:tav>
                                        <p:tav tm="100000">
                                          <p:val>
                                            <p:strVal val="#ppt_y"/>
                                          </p:val>
                                        </p:tav>
                                      </p:tavLst>
                                    </p:anim>
                                  </p:childTnLst>
                                </p:cTn>
                              </p:par>
                            </p:childTnLst>
                          </p:cTn>
                        </p:par>
                        <p:par>
                          <p:cTn id="23" fill="hold">
                            <p:stCondLst>
                              <p:cond delay="500"/>
                            </p:stCondLst>
                            <p:childTnLst>
                              <p:par>
                                <p:cTn id="24" presetID="4" presetClass="entr" presetSubtype="16"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box(in)">
                                      <p:cBhvr>
                                        <p:cTn id="26" dur="500"/>
                                        <p:tgtEl>
                                          <p:spTgt spid="14"/>
                                        </p:tgtEl>
                                      </p:cBhvr>
                                    </p:animEffect>
                                  </p:childTnLst>
                                </p:cTn>
                              </p:par>
                            </p:childTnLst>
                          </p:cTn>
                        </p:par>
                        <p:par>
                          <p:cTn id="27" fill="hold">
                            <p:stCondLst>
                              <p:cond delay="1000"/>
                            </p:stCondLst>
                            <p:childTnLst>
                              <p:par>
                                <p:cTn id="28" presetID="4" presetClass="entr" presetSubtype="32" fill="hold" grpId="0"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box(out)">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15"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1000" fill="hold"/>
                                        <p:tgtEl>
                                          <p:spTgt spid="17"/>
                                        </p:tgtEl>
                                        <p:attrNameLst>
                                          <p:attrName>ppt_w</p:attrName>
                                        </p:attrNameLst>
                                      </p:cBhvr>
                                      <p:tavLst>
                                        <p:tav tm="0">
                                          <p:val>
                                            <p:fltVal val="0"/>
                                          </p:val>
                                        </p:tav>
                                        <p:tav tm="100000">
                                          <p:val>
                                            <p:strVal val="#ppt_w"/>
                                          </p:val>
                                        </p:tav>
                                      </p:tavLst>
                                    </p:anim>
                                    <p:anim calcmode="lin" valueType="num">
                                      <p:cBhvr>
                                        <p:cTn id="36" dur="1000" fill="hold"/>
                                        <p:tgtEl>
                                          <p:spTgt spid="17"/>
                                        </p:tgtEl>
                                        <p:attrNameLst>
                                          <p:attrName>ppt_h</p:attrName>
                                        </p:attrNameLst>
                                      </p:cBhvr>
                                      <p:tavLst>
                                        <p:tav tm="0">
                                          <p:val>
                                            <p:fltVal val="0"/>
                                          </p:val>
                                        </p:tav>
                                        <p:tav tm="100000">
                                          <p:val>
                                            <p:strVal val="#ppt_h"/>
                                          </p:val>
                                        </p:tav>
                                      </p:tavLst>
                                    </p:anim>
                                    <p:anim calcmode="lin" valueType="num">
                                      <p:cBhvr>
                                        <p:cTn id="37" dur="1000" fill="hold"/>
                                        <p:tgtEl>
                                          <p:spTgt spid="17"/>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1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5" grpId="0" animBg="1"/>
      <p:bldP spid="7" grpId="0" animBg="1" autoUpdateAnimBg="0"/>
      <p:bldP spid="13" grpId="0" animBg="1" autoUpdateAnimBg="0"/>
      <p:bldP spid="1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8.0&quot;&gt;&lt;object type=&quot;1&quot; unique_id=&quot;10001&quot;&gt;&lt;object type=&quot;8&quot; unique_id=&quot;93483&quot;&gt;&lt;/object&gt;&lt;object type=&quot;2&quot; unique_id=&quot;93484&quot;&gt;&lt;object type=&quot;3&quot; unique_id=&quot;93485&quot;&gt;&lt;property id=&quot;20148&quot; value=&quot;5&quot;/&gt;&lt;property id=&quot;20300&quot; value=&quot;Slide 1&quot;/&gt;&lt;property id=&quot;20307&quot; value=&quot;257&quot;/&gt;&lt;/object&gt;&lt;object type=&quot;3&quot; unique_id=&quot;93507&quot;&gt;&lt;property id=&quot;20148&quot; value=&quot;5&quot;/&gt;&lt;property id=&quot;20300&quot; value=&quot;Slide 2&quot;/&gt;&lt;property id=&quot;20307&quot; value=&quot;258&quot;/&gt;&lt;/object&gt;&lt;object type=&quot;3&quot; unique_id=&quot;93520&quot;&gt;&lt;property id=&quot;20148&quot; value=&quot;5&quot;/&gt;&lt;property id=&quot;20300&quot; value=&quot;Slide 3&quot;/&gt;&lt;property id=&quot;20307&quot; value=&quot;259&quot;/&gt;&lt;/object&gt;&lt;/object&gt;&lt;/object&gt;&lt;/database&gt;"/>
  <p:tag name="SECTOMILLISECCONVERTED"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346</TotalTime>
  <Words>328</Words>
  <Application>Microsoft Office PowerPoint</Application>
  <PresentationFormat>On-screen Show (4:3)</PresentationFormat>
  <Paragraphs>31</Paragraphs>
  <Slides>3</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11" baseType="lpstr">
      <vt:lpstr>Arial</vt:lpstr>
      <vt:lpstr>Calibri</vt:lpstr>
      <vt:lpstr>Calibri Light</vt:lpstr>
      <vt:lpstr>Cambria Math</vt:lpstr>
      <vt:lpstr>Comic Sans MS</vt:lpstr>
      <vt:lpstr>Georgia</vt:lpstr>
      <vt:lpstr>Office Theme</vt:lpstr>
      <vt:lpstr>Equation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Binek</dc:creator>
  <cp:lastModifiedBy>Christian Binek</cp:lastModifiedBy>
  <cp:revision>15</cp:revision>
  <dcterms:created xsi:type="dcterms:W3CDTF">2017-04-06T16:25:23Z</dcterms:created>
  <dcterms:modified xsi:type="dcterms:W3CDTF">2017-04-06T22:11:37Z</dcterms:modified>
</cp:coreProperties>
</file>