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56" r:id="rId4"/>
    <p:sldId id="258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476F7-9178-4257-9C22-7D531C755D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48C68-F52C-4645-91FD-BF542678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5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3293B-498C-4DE9-895F-457CC7F1F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11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45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78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8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6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9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2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8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79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74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4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1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5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8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3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EB30-C1C7-4242-A0E6-15F53B9B607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2AB1-FCDE-4317-95AE-6099DF75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7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162" y="201286"/>
            <a:ext cx="9121735" cy="576263"/>
            <a:chOff x="1495234" y="304800"/>
            <a:chExt cx="4942132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14317" y="304800"/>
              <a:ext cx="487162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495234" y="362716"/>
              <a:ext cx="49421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white"/>
                  </a:solidFill>
                  <a:latin typeface="Comic Sans MS" pitchFamily="66" charset="0"/>
                </a:rPr>
                <a:t>Insights from electric current applied in Theory of Traffic</a:t>
              </a:r>
              <a:endPara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162" y="979245"/>
            <a:ext cx="9130341" cy="753151"/>
            <a:chOff x="107158" y="1143000"/>
            <a:chExt cx="7353972" cy="753151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07158" y="1143000"/>
              <a:ext cx="7203432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96831" y="1188265"/>
              <a:ext cx="696429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white"/>
                  </a:solidFill>
                  <a:latin typeface="Comic Sans MS" pitchFamily="66" charset="0"/>
                </a:rPr>
                <a:t>Simple model of traffic flow on long crowded roads*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64384" y="2111418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Rather than electrons flowing in a wire we look at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flow of cars on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road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7826" name="AutoShape 2" descr="data:image/jpg;base64,/9j/4AAQSkZJRgABAQAAAQABAAD/2wCEAAkGBhQPEBIQDxIQDhAQERAUEBUSGREUEBATFBAWFBUUFhgXJyYeFxkjGRUSHy8gJScpLCwsFh4xNTAqNSYsLCkBCQoKDgwOGg8PGTUkHiIsLCsqLSw1Mik1KioqNi0wLTApNSkpLCwpKSopLykvLCopKiwpKSwsNSwsLCwsKTUsLP/AABEIANEA8QMBIgACEQEDEQH/xAAcAAEAAgMBAQEAAAAAAAAAAAAABAYDBQcBCAL/xABMEAABAwIBBwcHCgQEBAcAAAABAAIDBBEFBgcSITFRkRMUFUFSU5IiM2FxcqHRCCMyNHOBsbKzwRc1QoNDVIKTFmJ00hgkY6Lh4vH/xAAbAQEAAgMBAQAAAAAAAAAAAAAAAQMCBAUHBv/EACoRAQACAQQABAUFAQAAAAAAAAABAgMEERIhEzFhgTM0UbHwIkFEkaEy/9oADAMBAAIRAxEAPwDuKIsM1Yxhs97WnbYkA2QZkUXpSLvI/EE6Ui7yPxBBKRRelIu8j8QTpSLvI/EEEpFF6Ui7yPxBOlIu8j8QQSkUXpSLvY/EE6Ui7yPxBBKRRelIu8j8QTpSLvI/EEEpFF6Ui7yPxBOlIu8j8QQSkUXpSLvY/EE6Ui7yPxBBKRRelIu8j8QTpSLvI/EEEpFF6Ui7yPxBOlIu8j8QQSkUXpSLvI/EE6Ui72PxBBKRRelIu8j8QTpSLvI/EEEpFF6Ui7yPxBOlIu8j8QQSkUXpSLvI/EE6Ti7yPxBBKREQEREBa9zQah1wD8yzb7blsFAP1h32LPzuQSOSG4cAnJDc3gFTM4ucNuGsEUIE1bNqhjGuxP8AU4fsq3VYhlDFzYPloGuq5BGxuhrY4sc+ztWrU07LoOr8kNw4BOSG4cAqXk5lDWQTikxnkeUm108sI0YnEbYzs8rUSrsgxShrWlzg0AC51DYtJh+U8NS4xtimic6N74+VjDBKwai5h6xrHFb6UkNOiATbUDsJVKoqaaSs5waepgIjkbKahzXQhp2tp7EltyAdg2JHnsT5brbh8Q5KPUPoM6h2QpHJDcOAWHDvMx+wz8qkIPzyQ3DgE5IbhwC/SIPzyQ3DgE5IbhwC/SIIU8Y5eLUNkvUNwUvkhuHAKNUefi9Uv4BabLnLeLCqcySEOldqhjH0nu+CCxckNzeATkhuHALkM2PY+KRtc59FFFIY9GNzPnWiWRrGXFv+YdasGG49iVDMwYyaZ8E7tBksA0WxP6tPUNR1D70F+5IbhwCckNw4Betddeu2IK/T5VxSVDqeOCoeWvcx0gjbyIc3bd1/RuWywqMcnsH05eod4VT6bJ/RqfmqKWCo5w+R1W4tcxzS4kgPvpWI6rarq5YV5v8AuS/qFI8oJ80rkhuHAJyQ3DgF+kQfnkhuHAJyQ3DgF+kQfnkhuHAKJiEY+a1DzzOoelTVExD/AAvtmfug2CIiAiIgKm5wcqDhkE9U1um5sUTWDq0nyOaCfQCrkud54sKlqqKeKnY6WQimcGtF3ENnJNgg4rkll2yHEnYhiLJKt9nFttG7HnYRpahZXjG8+1NUSUj209S0U1SJnXMXlNET2WFjtu8cFTsZxx2ESMoqeKIciG86MkbHunkIu4EuBLRaw1W61FygyHnkkbPQ0k7qeoiimaGMc5rDI3SLARttsQXvKXPfRVsDonUtUHjyoX3ivHINbXAg3Guy8wH5RGgxjKync8tABfGRpOt1kOO1czjyAryQOZVQuQLmOSwvv1KbXY+aOU0sUUfIR6LZWPY0vldYaek4jSGu41EIPozIzL+nxYPNNpB0WjyjXCxbpXt6DsKsU/0Xey78FyvMpk6+knr3cm9kEopzA5wIDx5ROieu111Sf6LvZd+CDFh/mY/YZ+UKQo+H+Zj9hn5QpCAiIgIiINJlRiwo43VJBeIIKiQgbTotBsvmsZdc5xRldiLHVETH35JtrNaNjWg6ty+iM4FG+akniiaXySUtU1jRtc4sFgFwKvqH4LBBCyJkdXM0TVDpY2ve1p+hGA8ED+q+q+xBcsqM+lLV0xgjp6lhMkDgXGO1o5mPI1Hc0qZiufuhqonwzUdS+OQEOF4uI17VzzGsmpcQjgrqKkkPOGycu2Fpcxskb9AkW2aWs2Wo/wCA6/8AyVX/ALcnwQdDyaz+upmCGeF00bCQx9xyuhfyQ65tcDUumZGZ0aXFpDDAJGShheWPGvRFgTcausL5/rq2TCuTpo42xy6AdU8qxjnucSfJ8sHRAFtmvWV0HM/gjhiba2OF0dNPROcSAeSbI9zbsafuQdwUPCvN/wByX9QqaoWFeb/uS/qFBMREQEREBRMQ/wAL7Zn7qWomIf4X2zP3QbBERAREQFBP1h32LPzuU5ayoqWx1BLzYGJoGon+t25BTMs8zsGJ1baoyOhOoTNaLiQA9W4+lXrD6FlPFHDENGOJjWMG5oFgFj6Wi7fud8E6Wi7fud8EEtcyyizHQVlcavlTGx7g6WMC+kevRPVf710LpaLt+53wTpaLt+53wQZ6eARsaxos1jQ0D0AWXs/0Xey78FH6Wi7fud8F+JcUjLXAO1lp6nbvUgzYf5mP2GflCkLXUWJxtjYC6xDGg6naiB6lm6Wi7fud8EEtFE6Wi7fud8E6Wi7fud8EEtFE6Wi7fud8E6Wi7fud8ECfz8Xql/AKqZws18WMGN7nmCWPVpAXDmm2ojfq1KxTYjGZY3B2pokubO1XAt1KT0tF2/c74II+TeT8eH00dLALMjH3ucdbnH0k61s1E6Wi7fud8E6Wi7fud8EFHy8zPxYrUNqRKad9gJLDSDwD7j6VdcDwZlHTxU0NwyJoa2+026yv30tF2/c74J0tF2/c74IJihYV5v8AuS/qFe9LRdv3O+Ci4diLGss51jpyHY7YXkjqQbVFE6Wi7fud8E6Wi7fud8EEtFE6Wi7fud8E6Wi7fud8EEtRMQ/wvtmfunS0Xb9zvgo1ZiMbuTs69pWE6nahr17EG5RAiAiIgL8STNb9ItbfZcgfiv2tfXxh0sIcAR85qOsfRCCTzyPts8TU55H22eJqx8zZ2GcGpzNnYZwagyc8j7bPE1OeR9tniasfM2dhnBqczZ2GcGoMnPI+2zxNTnkfbZ4mrHzNnYZwanM2dhnBqDJzyPts8TU55H22eJqgYbSsLHXYw/OS9Q7ZUvmbOwzg1Bk55H22eJqc8j7bPE1Y+Zs7DODU5mzsM4NQZOeR9tnianPI+2zxNWPmbOwzg1eOpYwLljAB6GoMvPI+2zxNTnkfbZ4mrSRV1PUsZJT6D2CoYwkNABIOsekLb8zZ2GeFqDJzyPts8TU55H22eJqx8zZ2GcGpzNnYZwagyc8j7bPE1OeR9tniasfM2dhnBqczZ2GcGoMnPI+2zxNTnkfbZ4mrHzNnYZwaotJSsMk3kM1PZbUNXzYQTueR9tnianPI+2zxNWPmbOwzg1OZs7DODUGTnkfbZ4mpzyPts8TVj5mzsM4NTmbOwzg1Bk55H22eJqc8j7bPE1Y+Zs7DODVFxSlYIXkMYCG6tQvtCDaovAvUBERAUGs89D/d/IFOUGs89D/d/IEElERAREQF6vF6ghYX9B32sv5yqLlXnJm54zDsHZHU1V/nC+5iYBtBt+K1mdXOBJh1OKanBbNUunOn2GCUtNvSqbmsziUOFxyvqo531Uz/ACpGNa67N1yR13KC7x5Q5QOqJKYQ4aZYo45H63W0ZHODbG+s+Q5XTJHKU1bHMnaIauA6FRHud2m/8p12XN6XPdRMxCoqiyp5OWnpo2jRZpaUb5C640tlnhQco88dIZ4q2gjnbVMOjKHhrWTw9bXEE6wQLIO7LUZT4XNVQGKnlZAXFukXNLw5oOthAINiLg6+tUHCvlCUclhPHNA47gHMHrNx+C6Tg+MRVkDKindykUgJa7fY2PvBUTG6YnZWMlcMnp4nMqOTtzxnJhjHRi1gLgEnVqVzUPEtkf20f4qYpYxGwiIiRERAKiUfnJ/bZ+mFLKiUfnJ/bZ+mEEtERAREQFExbzMns/uFLUTFvMyez+4QTwvV4F6gIiICg1nnof7v5Apyg1nnof7v5AgkoiICIiAvV4vUHE86WTT62torseadoqjM9oNmtbM6RwuNhLQVR6LH4ayp5i6lp2U0zhDAY42CeNxOjHIZLaTtdiQSvpWgiD4ntcLtc+YOG8F5BC55guYyKmxHnhlMkLJOUijtZzX30hc7LA7PUg4TU5KVTHuaKaoIa5wB5OTXYkX2KTg+S0plDqmCeOBgL5C5j2iwGy5G+y+v7qNiVC2oifDJrZI0td6iEHyrRYmMQeaV8EEYc1/IGJjWyMcxhcAXNF5L2tr3r6DzSUj4cHpY5Wuje0S3a4EOF5XEXB9CreRuZBtBWiqknEzYyTC0Aggm4u7fqPUupoIeJbI/to/xUxQ8S2R/bR/ipiAiIgIiIBUSj85P7bP0wpZUSj85P7bP0wgloiICIiAomLeZk9n9wpaiYt5mT2f3CCeF6vAvUBERAWvxGUMkhc4hovJrOz6K2C8IughdKRd4zinSkXeM4qZoDcE0BuCCH0pF3jOKdKRd4zipmgNwTQG4IIfSkXeM4p0pF3jOKmaA3BNAbgg1GHYhG1pBe0fOSHb1F5IUvpSLvGcVM0BuCaA3BBD6Ui7xnFOlIu8ZxUzQG4JoDcEEPpSLvGcU6Ui7xnFTNAbgmgNwQamvxCMhlntNpYybHYAdZUnpSLvGcVN0BuCaA3BBD6Ui7xnFOlIu8ZxUzQG4JoDcEEPpSLvGcU6Ui7xnFTNAbgmgNwQQuk4u8ZxUalxCMSTEvaA5zSNe3yAFttAbgmgNwQQ+lIu8ZxTpSLvGcVM0BuCaA3BBD6Ui7xnFOlIu8ZxUzQG4JoDcEEPpSLvGcVFxLEI3RPa17SSNQB1nWFttAbgmgNwQeheoiAiIgIiICIiAiIgIiICIiAiIgIiICIiAiIgIiICIiAiIgIiXQES6XQEREBERAWKpqWxMdJI4MYwEucdQaBtJWVcb+ULlW6GKKhjcWmYF8ttpYDZo4goImWHyhCx7osNja9rbjlZL2d7LRZU92fbEu3GP9K02b3IKTGKgxsPJxRgGWS19EHYAOsmx4LsTfk70VheWoJ6/KAugrubTOxXV+J09NUPYYpOU0gBY+TE5w94C6jl1l5BhEHKTeXI64ijH0nkfgPStNkxmZpMOqo6uF8zpItLRDiC3ymlpvq3FcIzm5SOr8Sne4nQjeY429TWsNjb7wT96DbY1nxxGd5MUopW31NjA2ekuuvcEz5YjTvBmkFWy+sSAXt6C21irTmvzLRVNMysr9Jwl8qKNpsNHqLt99epY86eZmKkp3VtBpBseuaNxv5OzSaeq270oOr5EZcw4tAJYTovGqWMnyoz8PSuRZeZ3q+jxGop4XsEcbwGgi5tog/uqdmpyldQ4lCQfm5nCKQdTg82H/uIK7rjuZegraiSpm5xykpu7RkAbcADULatiDjn8dcS7yPwr1mfTEiR85HtH9Kp2UeHtp6ueGO+hHI5rb6zYbyu2ZG5lKCroKWpl5zys0Mcj9GQBukRc2FtQQXyqyxbTUEFRL5cs0Mbg0f1OcwE+oKjT5zqtziW6DB1AD4r9ZyafkZYIG35OKBrY76zYWH3lQ8k8OopWvNdNyRBGgL6NxbbfWuPnzZLZZpWdtnG1GbJfLOOs7bezL/Ems7beCyU+cerL2gubYuaDq3kBbfoHB/8ANH/c/wDhT8NyJw2Yh0Er5S0g+TJfYb7ljXHnmerx/aK488z/AN/63eWuLyUtKZYiA8OA1qpZJ5cVNRVxxSOaWO0r2G4XVgzmfUT7TVz/ACB+vw/6vylXajJeuetYnrpbqMt66itYnrp1HKnKllBHpO8qR19BnWfSfQuY1ucKskcS2Xkgf6WAW99yvc4Va6Svla7ZFZjfVYH91vshshYqiDl6i79MkMaNQAHWd6ryZMufLNKTtsryZMufLNKTtENZg+cuoicOXPLs672Dh6iF+sZzmVErjzf/AMuzqtYvPrJ1KLl3ks2hlZyRPJygkA7WkHWLrHkPky2uncJCRHG3SdbUXa7AKjnn5eDv2o56jl4O/byjzg1kbgTKZQP6Xhtjwsum5KZWMr47jyJW202fuPQqrltkHDDTmenuwx20mk3Dh8VWcha4xV0NjYSO0Heo/wD4rqZMuDLFLzvErseTLp8sUvO8SuuXmcptA7kIWiWe1zf6Md9l7bVz52duuJvpMH3LTZayF2IVekSbTyAX3BxACsuTuAYRJTRvq6osnIOm3T0dE32WsVuTe1rTES9Hx6bT6bDW16cpn03Qv4tV3bZwVkzf5f1VZWthnc0sLHnULG4ssYyYwH/OH/d/+qtOSeRNDBIKqikfKQCAS8ObY+iw3LKtb7+bW1ObSeFaIxTE7dTx27XNERbb5sREQF86/KNjPSMDrajStF+q4lfqX0Uue548hDidIJIReop9JzANsjba2+vd60FU+TfXR6FVDqEt2O6rubr2b7fuu2r4tw7E58PnEkLn088ZIPURvDgdo9BV7jz/AGIgAHknEDWS0XPpQfSVT9B3su/BfFuMfWZ/tpf1CuxZBZ4KzEK+Kln5Pk5WzaWiLHyYXOHvC47jH1mf7aX9QoOkYTn+qKaCOBtPE4RMDQS43IH3LzGM/lRVQSQOp4WtlYWkhxJF/uWywX5P3OaeKfnWjyrA61tl+rYvzjnyf+a00s/OtLkmF1rbbIOV4C61XTkbRPD+o1faERu0E9YH4L4uwP61T/bw/qBfaMH0G+yPwQfHmWv8xqvtnL6hza/yig/6WH8q+Xstf5jVfbOX1Dm1/lFB/wBLD+VB+ct8kufRh0ZAmjvo32OHZXL5skqpji0wPuN1iPcus5Z40+jpjLFbS0gNexc//ijVf+nwXJ1dcPP9UzE+jk6yuHn+reJ9Gj/4Yqe4k4KJBPJTShzS6ORh9III6lZ/4oVW6PgqxXVj6iV0j9b5HXNusncufeMcfDmd3Pv4cbeHM7ujZU4pzrCGTHUXFul7Q1H3qo5BfX4f9X5SrNjdA6DBI2P1Ou1xHWNLXZVnIL6/D/q/KVt5Zmc1N/PaGzlmZzUmfPpjy5/mNT7Y/I1dNze/UIvv/Zcyy5/mNT7Y/I1dNze/UIvv/ZWaX5i3v912k+Yt7/dW87m2n9T/AMVjzR+cn9hv4rJnc20/qf8AiseaPzk/sN/FR/M/PoifnPz6LZl59Qm9S5Lkt9dp/tW/uutZd/UJvUuS5LfXaf7Vv7prPjV9ka349fZac4+bd88hq6Qab3ecj2EntBc7OR9Z/l5eC6lnIy5nw6aJkGhZ7HE6QvrBCp/8YqzdFwW3kjHy7eiaG+s8GvGImP23lWZslapjS50Eoa3WTbYFJyPynkoKlj2OPJucBKzqc2/4rcVWduskY5h5MB7SDqGwhVjBsOfVVEcUY0nvePu13J9Sr6iY4OlHO+O0aiIiPTt9PRv0gCNhF1+ljp49FrW7gBwWRdF8HPn0IiIgREQVHKrNbQ4kdOaLk5Ttkis159fUeCq3/hyoe/rPFF/2rq6IOeZNZk6TD6llVDLUufGHgB5j0TpMLDezR1ErX1PyeqGR7pDNVgvc5xsYrXcb9n0rqaIIuF4e2mhjgYSWxNDWl1rkDfZeYthramGSB5IbK0tcW20gDuupaIOW0nye6GKRkjZqsmN7XC7o7XaQRfyfQuoNZYAbhZfpEHMsUzB0VTNJO+aqDpXFzg0x2BO67VfsDwhtHTQ00Zc5kEbY2l1tIhosL261PRBrcewNlbFyMhc1twbttfV61Wf4T03eT8WfBXhFTfBjvO9o3U3wY7zvaN1H/hPTd5PxZ8FscGzf01K8PAdK4a2mSx0fuCs6KK6bFWd4qiumxVneKtbjuBsrIjDIXNaSDdtr6vWtNhGbuClmbMx8znMvYOLbaxbqCtaLK2KlrcpjtlbDS1uUx2qWLZuYKmZ873zB0huQ0t0RqA1XHoW/wXCW0kLYYy5zW7C61/cpyKa4qVnlEdpripWeUR20WUmSUVfocq6RvJ3toW699wV5k3khFQF7onSO0wAdMjqPVYLfInhU5c9u0eFTlz27QsXwttVC6F5cGvGsttf3quYfmzp4JWStkmLo3BwBLbEjfqVwRRbFS872jsviped7R2q+VWQEOJPZJM+VhY0tGgWgWJ67grR/wTpO9qeLP+1dERZTjrPcw6FNbqMdYrS+0Q53/BOk72p4s+CsuTWRNNh9+RYS87Xv1vI/Zb9EilY7iEZNZnyV43vMwIiLNqiIiAi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73025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381000" y="2441797"/>
                <a:ext cx="8610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-It makes sense to introduce again a </a:t>
                </a:r>
                <a:r>
                  <a:rPr kumimoji="0" lang="en-US" sz="1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flow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𝑗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𝑣</m:t>
                    </m:r>
                  </m:oMath>
                </a14:m>
                <a:r>
                  <a:rPr kumimoji="0" lang="en-US" sz="1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</a:t>
                </a:r>
              </a:p>
              <a:p>
                <a:pPr lvl="0" defTabSz="914400"/>
                <a:r>
                  <a:rPr lang="en-US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kumimoji="0" lang="en-US" sz="1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where </a:t>
                </a:r>
                <a:r>
                  <a:rPr kumimoji="0" lang="en-US" sz="1800" b="0" i="1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n</a:t>
                </a:r>
                <a:r>
                  <a:rPr kumimoji="0" lang="en-US" sz="1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 is the concentration of cars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1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is the space-mean speed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441797"/>
                <a:ext cx="8610600" cy="646331"/>
              </a:xfrm>
              <a:prstGeom prst="rect">
                <a:avLst/>
              </a:prstGeom>
              <a:blipFill>
                <a:blip r:embed="rId3"/>
                <a:stretch>
                  <a:fillRect l="-637" t="-4717" b="-150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52400" y="2180124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0465" y="1559924"/>
            <a:ext cx="7293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</a:rPr>
              <a:t>*M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</a:rPr>
              <a:t>. J.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</a:rPr>
              <a:t>Lighthill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</a:rPr>
              <a:t> and G. B.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</a:rPr>
              <a:t>Whitham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00B050"/>
                </a:solidFill>
              </a:rPr>
              <a:t>Proc. R. Soc. </a:t>
            </a:r>
            <a:r>
              <a:rPr lang="en-US" i="1" dirty="0" err="1">
                <a:solidFill>
                  <a:srgbClr val="00B050"/>
                </a:solidFill>
              </a:rPr>
              <a:t>Lond</a:t>
            </a:r>
            <a:r>
              <a:rPr lang="en-US" i="1" dirty="0">
                <a:solidFill>
                  <a:srgbClr val="00B050"/>
                </a:solidFill>
              </a:rPr>
              <a:t>. A </a:t>
            </a:r>
            <a:r>
              <a:rPr lang="en-US" dirty="0">
                <a:solidFill>
                  <a:srgbClr val="00B050"/>
                </a:solidFill>
              </a:rPr>
              <a:t>1955 </a:t>
            </a:r>
            <a:r>
              <a:rPr lang="en-US" b="1" dirty="0" smtClean="0">
                <a:solidFill>
                  <a:srgbClr val="00B050"/>
                </a:solidFill>
              </a:rPr>
              <a:t>229</a:t>
            </a:r>
            <a:r>
              <a:rPr lang="en-US" dirty="0" smtClean="0">
                <a:solidFill>
                  <a:srgbClr val="00B050"/>
                </a:solidFill>
              </a:rPr>
              <a:t>, (1955)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9605" y="3118324"/>
            <a:ext cx="5646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Let’s have a closer look how to measure </a:t>
            </a:r>
            <a:r>
              <a:rPr lang="en-US" i="1" dirty="0" smtClean="0">
                <a:solidFill>
                  <a:prstClr val="black"/>
                </a:solidFill>
                <a:latin typeface="Comic Sans MS" pitchFamily="66" charset="0"/>
              </a:rPr>
              <a:t>j, n,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and </a:t>
            </a:r>
            <a:r>
              <a:rPr lang="en-US" i="1" dirty="0" smtClean="0">
                <a:solidFill>
                  <a:prstClr val="black"/>
                </a:solidFill>
                <a:latin typeface="Comic Sans MS" pitchFamily="66" charset="0"/>
              </a:rPr>
              <a:t>v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890" y="4154879"/>
            <a:ext cx="790575" cy="7048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12475" y="5011950"/>
            <a:ext cx="6978770" cy="86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2475" y="3956471"/>
            <a:ext cx="6978770" cy="86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3917" y="3847384"/>
            <a:ext cx="8626" cy="1397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77674" y="3847383"/>
            <a:ext cx="8626" cy="1397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9500" y="3533953"/>
                <a:ext cx="321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500" y="3533953"/>
                <a:ext cx="321178" cy="276999"/>
              </a:xfrm>
              <a:prstGeom prst="rect">
                <a:avLst/>
              </a:prstGeom>
              <a:blipFill>
                <a:blip r:embed="rId5"/>
                <a:stretch>
                  <a:fillRect l="-17308" r="-1153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3459192" y="3847383"/>
            <a:ext cx="106068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220787" y="3204445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089" y="5172797"/>
            <a:ext cx="683425" cy="1000730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68171" y="5172797"/>
                <a:ext cx="37081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Wait a long time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Comic Sans MS" pitchFamily="66" charset="0"/>
                  </a:rPr>
                  <a:t>for </a:t>
                </a:r>
                <a:r>
                  <a:rPr lang="en-US" i="1" dirty="0">
                    <a:solidFill>
                      <a:prstClr val="black"/>
                    </a:solidFill>
                    <a:latin typeface="Comic Sans MS" pitchFamily="66" charset="0"/>
                  </a:rPr>
                  <a:t>N</a:t>
                </a:r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Comic Sans MS" pitchFamily="66" charset="0"/>
                  </a:rPr>
                  <a:t>vehicles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to </a:t>
                </a:r>
                <a:r>
                  <a:rPr lang="en-US" dirty="0">
                    <a:solidFill>
                      <a:prstClr val="black"/>
                    </a:solidFill>
                    <a:latin typeface="Comic Sans MS" pitchFamily="66" charset="0"/>
                  </a:rPr>
                  <a:t>pass through </a:t>
                </a:r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slice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171" y="5172797"/>
                <a:ext cx="3708195" cy="646331"/>
              </a:xfrm>
              <a:prstGeom prst="rect">
                <a:avLst/>
              </a:prstGeom>
              <a:blipFill>
                <a:blip r:embed="rId7"/>
                <a:stretch>
                  <a:fillRect l="-1480" t="-5660" r="-8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71439" y="5536778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How </a:t>
            </a:r>
            <a:r>
              <a:rPr lang="en-US" dirty="0">
                <a:solidFill>
                  <a:prstClr val="black"/>
                </a:solidFill>
                <a:latin typeface="Comic Sans MS" pitchFamily="66" charset="0"/>
              </a:rPr>
              <a:t>to measure </a:t>
            </a:r>
            <a:r>
              <a:rPr lang="en-US" i="1" dirty="0">
                <a:solidFill>
                  <a:prstClr val="black"/>
                </a:solidFill>
                <a:latin typeface="Comic Sans MS" pitchFamily="66" charset="0"/>
              </a:rPr>
              <a:t>j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04861" y="5856455"/>
                <a:ext cx="8401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61" y="5856455"/>
                <a:ext cx="840102" cy="276999"/>
              </a:xfrm>
              <a:prstGeom prst="rect">
                <a:avLst/>
              </a:prstGeom>
              <a:blipFill>
                <a:blip r:embed="rId8"/>
                <a:stretch>
                  <a:fillRect l="-9420" t="-4444" r="-2899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/>
          <p:cNvSpPr/>
          <p:nvPr/>
        </p:nvSpPr>
        <p:spPr>
          <a:xfrm>
            <a:off x="530092" y="5558862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82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71337 -0.0106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60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1" grpId="0"/>
      <p:bldP spid="23" grpId="0" animBg="1"/>
      <p:bldP spid="2" grpId="0"/>
      <p:bldP spid="3" grpId="0"/>
      <p:bldP spid="13" grpId="0"/>
      <p:bldP spid="33" grpId="0" animBg="1"/>
      <p:bldP spid="17" grpId="0"/>
      <p:bldP spid="18" grpId="0"/>
      <p:bldP spid="25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08" y="1092505"/>
            <a:ext cx="790575" cy="7048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22693" y="1949576"/>
            <a:ext cx="6978770" cy="86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22693" y="894097"/>
            <a:ext cx="6978770" cy="86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14135" y="785010"/>
            <a:ext cx="8626" cy="1397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87892" y="785009"/>
            <a:ext cx="8626" cy="1397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29718" y="471579"/>
                <a:ext cx="321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718" y="471579"/>
                <a:ext cx="321178" cy="276999"/>
              </a:xfrm>
              <a:prstGeom prst="rect">
                <a:avLst/>
              </a:prstGeom>
              <a:blipFill>
                <a:blip r:embed="rId3"/>
                <a:stretch>
                  <a:fillRect l="-15094" r="-9434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269410" y="785009"/>
            <a:ext cx="106068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307" y="2110423"/>
            <a:ext cx="683425" cy="1000730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78389" y="2110423"/>
                <a:ext cx="389414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be the time it takes for a 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omic Sans MS" pitchFamily="66" charset="0"/>
                  </a:rPr>
                  <a:t>c</a:t>
                </a:r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ar </a:t>
                </a:r>
                <a:r>
                  <a:rPr lang="en-US" i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i</a:t>
                </a:r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 to cross the slice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389" y="2110423"/>
                <a:ext cx="3894143" cy="646331"/>
              </a:xfrm>
              <a:prstGeom prst="rect">
                <a:avLst/>
              </a:prstGeom>
              <a:blipFill>
                <a:blip r:embed="rId5"/>
                <a:stretch>
                  <a:fillRect l="-1252" t="-377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7755" y="300478"/>
                <a:ext cx="18910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Concentration</a:t>
                </a:r>
                <a:r>
                  <a:rPr lang="en-US" i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55" y="300478"/>
                <a:ext cx="1891030" cy="369332"/>
              </a:xfrm>
              <a:prstGeom prst="rect">
                <a:avLst/>
              </a:prstGeom>
              <a:blipFill>
                <a:blip r:embed="rId6"/>
                <a:stretch>
                  <a:fillRect l="-290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47241" y="3111153"/>
                <a:ext cx="8721307" cy="384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is the time cars have been present in the slice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during observation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41" y="3111153"/>
                <a:ext cx="8721307" cy="384464"/>
              </a:xfrm>
              <a:prstGeom prst="rect">
                <a:avLst/>
              </a:prstGeom>
              <a:blipFill>
                <a:blip r:embed="rId7"/>
                <a:stretch>
                  <a:fillRect l="-3145" t="-111111" b="-179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22693" y="3495617"/>
                <a:ext cx="5696046" cy="549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en-US" dirty="0" smtClean="0"/>
                  <a:t> average number of vehicle on the slice of the road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93" y="3495617"/>
                <a:ext cx="5696046" cy="549125"/>
              </a:xfrm>
              <a:prstGeom prst="rect">
                <a:avLst/>
              </a:prstGeom>
              <a:blipFill>
                <a:blip r:embed="rId8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7673" y="4066015"/>
                <a:ext cx="7179273" cy="549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Concentration</a:t>
                </a:r>
                <a:r>
                  <a:rPr lang="en-US" i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 number of vehicle per unit length of the road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73" y="4066015"/>
                <a:ext cx="7179273" cy="549125"/>
              </a:xfrm>
              <a:prstGeom prst="rect">
                <a:avLst/>
              </a:prstGeom>
              <a:blipFill>
                <a:blip r:embed="rId9"/>
                <a:stretch>
                  <a:fillRect l="-765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6441" y="5000872"/>
                <a:ext cx="2429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Space-mean speed</a:t>
                </a:r>
                <a:r>
                  <a:rPr lang="en-US" i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" y="5000872"/>
                <a:ext cx="2429191" cy="369332"/>
              </a:xfrm>
              <a:prstGeom prst="rect">
                <a:avLst/>
              </a:prstGeom>
              <a:blipFill>
                <a:blip r:embed="rId10"/>
                <a:stretch>
                  <a:fillRect l="-2005" t="-8197" r="-10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194093" y="370844"/>
            <a:ext cx="228600" cy="228600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>
            <a:glow rad="101600">
              <a:srgbClr val="4BACC6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2941" y="5071238"/>
            <a:ext cx="228600" cy="228600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>
            <a:glow rad="101600">
              <a:srgbClr val="4BACC6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06441" y="5513201"/>
                <a:ext cx="3196901" cy="835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ba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41" y="5513201"/>
                <a:ext cx="3196901" cy="835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966709" y="5622862"/>
            <a:ext cx="3383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ame transport equation </a:t>
            </a:r>
          </a:p>
          <a:p>
            <a:r>
              <a:rPr lang="en-US" dirty="0" smtClean="0"/>
              <a:t>we use for electric current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7" grpId="0"/>
      <p:bldP spid="18" grpId="0"/>
      <p:bldP spid="19" grpId="0"/>
      <p:bldP spid="21" grpId="1" animBg="1"/>
      <p:bldP spid="22" grpId="0" animBg="1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0177" y="168361"/>
            <a:ext cx="8943438" cy="1047964"/>
            <a:chOff x="257698" y="332117"/>
            <a:chExt cx="7203432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257698" y="332117"/>
              <a:ext cx="7203432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377264" y="403743"/>
              <a:ext cx="6964299" cy="433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white"/>
                  </a:solidFill>
                  <a:latin typeface="Comic Sans MS" pitchFamily="66" charset="0"/>
                </a:rPr>
                <a:t>How does flow depend on concentration?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white"/>
                  </a:solidFill>
                  <a:latin typeface="Comic Sans MS" pitchFamily="66" charset="0"/>
                </a:rPr>
                <a:t>Is there a maximum flow? If so, how to get there?</a:t>
              </a:r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3400" y="1473067"/>
            <a:ext cx="72907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Simple minded driver may think: 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If everyone just drives faster, flow is  increased</a:t>
            </a:r>
          </a:p>
        </p:txBody>
      </p:sp>
      <p:sp>
        <p:nvSpPr>
          <p:cNvPr id="10" name="Oval 9"/>
          <p:cNvSpPr/>
          <p:nvPr/>
        </p:nvSpPr>
        <p:spPr>
          <a:xfrm>
            <a:off x="221416" y="1541773"/>
            <a:ext cx="228600" cy="228600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>
            <a:glow rad="101600">
              <a:srgbClr val="4BACC6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3400" y="2235324"/>
            <a:ext cx="5246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That would be true if concentration, </a:t>
            </a:r>
            <a:r>
              <a:rPr lang="en-US" i="1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</a:t>
            </a:r>
          </a:p>
          <a:p>
            <a:pPr defTabSz="914400"/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is independent of speed, but it is not.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0016" y="3233994"/>
            <a:ext cx="8323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The faster you drive the more distance to the car in front of you is needed</a:t>
            </a:r>
          </a:p>
          <a:p>
            <a:pPr defTabSz="914400"/>
            <a:r>
              <a:rPr lang="en-US" dirty="0">
                <a:solidFill>
                  <a:prstClr val="black"/>
                </a:solidFill>
                <a:latin typeface="Comic Sans MS" pitchFamily="66" charset="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ecause the faster you drive the more path it takes to slow down or stop.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50015" y="4030000"/>
                <a:ext cx="863359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Empirical data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vs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showing how drivers behave </a:t>
                </a:r>
              </a:p>
              <a:p>
                <a:pPr defTabSz="914400"/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(not even close to safe driving)</a:t>
                </a:r>
              </a:p>
            </p:txBody>
          </p:sp>
        </mc:Choice>
        <mc:Fallback xmlns="">
          <p:sp>
            <p:nvSpPr>
              <p:cNvPr id="1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015" y="4030000"/>
                <a:ext cx="8633599" cy="646331"/>
              </a:xfrm>
              <a:prstGeom prst="rect">
                <a:avLst/>
              </a:prstGeom>
              <a:blipFill>
                <a:blip r:embed="rId2"/>
                <a:stretch>
                  <a:fillRect l="-636" t="-3774" b="-150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859128" y="1227177"/>
            <a:ext cx="3307871" cy="2169400"/>
            <a:chOff x="1393526" y="4237287"/>
            <a:chExt cx="3307871" cy="21694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3526" y="4237287"/>
              <a:ext cx="3307871" cy="2169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50" name="Picture 2" descr="Image result for smili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688" y="4735390"/>
              <a:ext cx="414068" cy="31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831" y="4379306"/>
            <a:ext cx="4354839" cy="244959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08469" y="5596077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Data from: </a:t>
            </a:r>
          </a:p>
          <a:p>
            <a:r>
              <a:rPr lang="en-US" sz="1600" dirty="0" err="1">
                <a:solidFill>
                  <a:srgbClr val="00B050"/>
                </a:solidFill>
                <a:latin typeface="Comic Sans MS" pitchFamily="66" charset="0"/>
              </a:rPr>
              <a:t>Greenshields</a:t>
            </a:r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, B. D.  1935 </a:t>
            </a:r>
          </a:p>
          <a:p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A study of traffic capacity. </a:t>
            </a:r>
            <a:endParaRPr lang="en-US" sz="16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Proc</a:t>
            </a:r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. </a:t>
            </a:r>
            <a:r>
              <a:rPr lang="en-US" sz="1600" dirty="0" err="1">
                <a:solidFill>
                  <a:srgbClr val="00B050"/>
                </a:solidFill>
                <a:latin typeface="Comic Sans MS" pitchFamily="66" charset="0"/>
              </a:rPr>
              <a:t>Highw</a:t>
            </a:r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. Res. Ed, Wash., 14, 448.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443932" y="4873925"/>
            <a:ext cx="612476" cy="27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1446" y="4663392"/>
                <a:ext cx="164500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𝑓𝑟𝑒𝑒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446" y="4663392"/>
                <a:ext cx="1645002" cy="299249"/>
              </a:xfrm>
              <a:prstGeom prst="rect">
                <a:avLst/>
              </a:prstGeom>
              <a:blipFill>
                <a:blip r:embed="rId6"/>
                <a:stretch>
                  <a:fillRect l="-1481" r="-148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140177" y="4102372"/>
            <a:ext cx="228600" cy="228600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>
            <a:glow rad="101600">
              <a:srgbClr val="4BACC6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9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7" grpId="0"/>
      <p:bldP spid="20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65084" y="6249807"/>
            <a:ext cx="6538305" cy="48583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3227" y="358811"/>
                <a:ext cx="164500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𝑓𝑟𝑒𝑒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27" y="358811"/>
                <a:ext cx="1645002" cy="299249"/>
              </a:xfrm>
              <a:prstGeom prst="rect">
                <a:avLst/>
              </a:prstGeom>
              <a:blipFill>
                <a:blip r:embed="rId3"/>
                <a:stretch>
                  <a:fillRect l="-1481" r="-148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/>
              <p:cNvSpPr txBox="1">
                <a:spLocks noChangeArrowheads="1"/>
              </p:cNvSpPr>
              <p:nvPr/>
            </p:nvSpPr>
            <p:spPr bwMode="auto">
              <a:xfrm>
                <a:off x="429883" y="924113"/>
                <a:ext cx="1367276" cy="770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defTabSz="914400"/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883" y="924113"/>
                <a:ext cx="1367276" cy="770788"/>
              </a:xfrm>
              <a:prstGeom prst="rect">
                <a:avLst/>
              </a:prstGeom>
              <a:blipFill>
                <a:blip r:embed="rId4"/>
                <a:stretch>
                  <a:fillRect l="-401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1455" y="1001150"/>
                <a:ext cx="192995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𝑓𝑟𝑒𝑒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455" y="1001150"/>
                <a:ext cx="1929952" cy="299249"/>
              </a:xfrm>
              <a:prstGeom prst="rect">
                <a:avLst/>
              </a:prstGeom>
              <a:blipFill>
                <a:blip r:embed="rId5"/>
                <a:stretch>
                  <a:fillRect l="-3797" r="-411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1797159" y="1026548"/>
            <a:ext cx="439947" cy="248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227" y="1696209"/>
                <a:ext cx="1985865" cy="318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27" y="1696209"/>
                <a:ext cx="1985865" cy="318998"/>
              </a:xfrm>
              <a:prstGeom prst="rect">
                <a:avLst/>
              </a:prstGeom>
              <a:blipFill>
                <a:blip r:embed="rId6"/>
                <a:stretch>
                  <a:fillRect l="-1227" r="-2454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2803574" y="1747003"/>
            <a:ext cx="439947" cy="248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62343" y="1543213"/>
                <a:ext cx="1475084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jam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43" y="1543213"/>
                <a:ext cx="1475084" cy="5732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470214" y="1671042"/>
                <a:ext cx="8041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214" y="1671042"/>
                <a:ext cx="80419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425054" y="167104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9140" y="2456139"/>
                <a:ext cx="228588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𝑑𝑗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𝑓𝑟𝑒𝑒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40" y="2456139"/>
                <a:ext cx="2285882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030267" y="2612119"/>
            <a:ext cx="439947" cy="248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72311" y="2432478"/>
                <a:ext cx="1545295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𝑓𝑟𝑒𝑒</m:t>
                              </m:r>
                            </m:sub>
                          </m:sSub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311" y="2432478"/>
                <a:ext cx="1545295" cy="5732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599140" y="6353621"/>
            <a:ext cx="439947" cy="248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165084" y="6255638"/>
                <a:ext cx="6678175" cy="4800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Regulating  speed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𝑓𝑟𝑒𝑒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omic Sans MS" pitchFamily="66" charset="0"/>
                  </a:rPr>
                  <a:t> can maximize the flow. 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84" y="6255638"/>
                <a:ext cx="6678175" cy="480003"/>
              </a:xfrm>
              <a:prstGeom prst="rect">
                <a:avLst/>
              </a:prstGeom>
              <a:blipFill>
                <a:blip r:embed="rId11"/>
                <a:stretch>
                  <a:fillRect l="-730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114453"/>
              </p:ext>
            </p:extLst>
          </p:nvPr>
        </p:nvGraphicFramePr>
        <p:xfrm>
          <a:off x="1405651" y="2896475"/>
          <a:ext cx="4351135" cy="335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Graph" r:id="rId12" imgW="3876840" imgH="2986920" progId="Origin50.Graph">
                  <p:embed/>
                </p:oleObj>
              </mc:Choice>
              <mc:Fallback>
                <p:oleObj name="Graph" r:id="rId12" imgW="3876840" imgH="29869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05651" y="2896475"/>
                        <a:ext cx="4351135" cy="3353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62343" y="3547817"/>
                <a:ext cx="3413691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𝑚𝑖𝑙𝑒𝑠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𝑚𝑖𝑙𝑒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𝑣𝑒h𝑖𝑐𝑙𝑒𝑠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343" y="3547817"/>
                <a:ext cx="3413691" cy="62799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H="1">
            <a:off x="4045789" y="3925019"/>
            <a:ext cx="765909" cy="310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339087" y="5900468"/>
            <a:ext cx="0" cy="18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85619" y="5854762"/>
                <a:ext cx="676724" cy="395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jam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619" y="5854762"/>
                <a:ext cx="676724" cy="395045"/>
              </a:xfrm>
              <a:prstGeom prst="rect">
                <a:avLst/>
              </a:prstGeom>
              <a:blipFill>
                <a:blip r:embed="rId1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3250240" y="5348377"/>
            <a:ext cx="0" cy="250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096746" y="4979045"/>
                <a:ext cx="7469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46" y="4979045"/>
                <a:ext cx="74693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8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22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43424&quot;&gt;&lt;/object&gt;&lt;object type=&quot;2&quot; unique_id=&quot;43425&quot;&gt;&lt;object type=&quot;3&quot; unique_id=&quot;43426&quot;&gt;&lt;property id=&quot;20148&quot; value=&quot;5&quot;/&gt;&lt;property id=&quot;20300&quot; value=&quot;Slide 1&quot;/&gt;&lt;property id=&quot;20307&quot; value=&quot;257&quot;/&gt;&lt;/object&gt;&lt;object type=&quot;3&quot; unique_id=&quot;43427&quot;&gt;&lt;property id=&quot;20148&quot; value=&quot;5&quot;/&gt;&lt;property id=&quot;20300&quot; value=&quot;Slide 2&quot;/&gt;&lt;property id=&quot;20307&quot; value=&quot;256&quot;/&gt;&lt;/object&gt;&lt;object type=&quot;3&quot; unique_id=&quot;43472&quot;&gt;&lt;property id=&quot;20148&quot; value=&quot;5&quot;/&gt;&lt;property id=&quot;20300&quot; value=&quot;Slide 3&quot;/&gt;&lt;property id=&quot;20307&quot; value=&quot;258&quot;/&gt;&lt;/object&gt;&lt;object type=&quot;3&quot; unique_id=&quot;43488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326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Office Theme</vt:lpstr>
      <vt:lpstr>1_Office Theme</vt:lpstr>
      <vt:lpstr>Graph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Binek</dc:creator>
  <cp:lastModifiedBy>Christian Binek</cp:lastModifiedBy>
  <cp:revision>28</cp:revision>
  <dcterms:created xsi:type="dcterms:W3CDTF">2017-03-02T16:57:34Z</dcterms:created>
  <dcterms:modified xsi:type="dcterms:W3CDTF">2017-03-03T23:36:52Z</dcterms:modified>
</cp:coreProperties>
</file>