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3.xml" ContentType="application/vnd.openxmlformats-officedocument.presentationml.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7" r:id="rId2"/>
  </p:sldMasterIdLst>
  <p:notesMasterIdLst>
    <p:notesMasterId r:id="rId47"/>
  </p:notesMasterIdLst>
  <p:handoutMasterIdLst>
    <p:handoutMasterId r:id="rId48"/>
  </p:handoutMasterIdLst>
  <p:sldIdLst>
    <p:sldId id="401" r:id="rId3"/>
    <p:sldId id="409" r:id="rId4"/>
    <p:sldId id="410" r:id="rId5"/>
    <p:sldId id="368" r:id="rId6"/>
    <p:sldId id="369" r:id="rId7"/>
    <p:sldId id="298" r:id="rId8"/>
    <p:sldId id="262" r:id="rId9"/>
    <p:sldId id="354" r:id="rId10"/>
    <p:sldId id="259" r:id="rId11"/>
    <p:sldId id="606" r:id="rId12"/>
    <p:sldId id="263" r:id="rId13"/>
    <p:sldId id="607" r:id="rId14"/>
    <p:sldId id="373" r:id="rId15"/>
    <p:sldId id="343" r:id="rId16"/>
    <p:sldId id="344" r:id="rId17"/>
    <p:sldId id="346" r:id="rId18"/>
    <p:sldId id="407" r:id="rId19"/>
    <p:sldId id="376" r:id="rId20"/>
    <p:sldId id="380" r:id="rId21"/>
    <p:sldId id="355" r:id="rId22"/>
    <p:sldId id="270" r:id="rId23"/>
    <p:sldId id="608" r:id="rId24"/>
    <p:sldId id="609" r:id="rId25"/>
    <p:sldId id="272" r:id="rId26"/>
    <p:sldId id="378" r:id="rId27"/>
    <p:sldId id="311" r:id="rId28"/>
    <p:sldId id="356" r:id="rId29"/>
    <p:sldId id="610" r:id="rId30"/>
    <p:sldId id="385" r:id="rId31"/>
    <p:sldId id="365" r:id="rId32"/>
    <p:sldId id="387" r:id="rId33"/>
    <p:sldId id="611" r:id="rId34"/>
    <p:sldId id="381" r:id="rId35"/>
    <p:sldId id="357" r:id="rId36"/>
    <p:sldId id="275" r:id="rId37"/>
    <p:sldId id="597" r:id="rId38"/>
    <p:sldId id="612" r:id="rId39"/>
    <p:sldId id="367" r:id="rId40"/>
    <p:sldId id="613" r:id="rId41"/>
    <p:sldId id="382" r:id="rId42"/>
    <p:sldId id="404" r:id="rId43"/>
    <p:sldId id="405" r:id="rId44"/>
    <p:sldId id="284" r:id="rId45"/>
    <p:sldId id="383" r:id="rId46"/>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3F8359"/>
    <a:srgbClr val="E9EDF4"/>
    <a:srgbClr val="D0D8E8"/>
    <a:srgbClr val="F9E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96173" autoAdjust="0"/>
  </p:normalViewPr>
  <p:slideViewPr>
    <p:cSldViewPr snapToGrid="0">
      <p:cViewPr varScale="1">
        <p:scale>
          <a:sx n="64" d="100"/>
          <a:sy n="64" d="100"/>
        </p:scale>
        <p:origin x="762" y="72"/>
      </p:cViewPr>
      <p:guideLst/>
    </p:cSldViewPr>
  </p:slideViewPr>
  <p:notesTextViewPr>
    <p:cViewPr>
      <p:scale>
        <a:sx n="100" d="100"/>
        <a:sy n="100" d="100"/>
      </p:scale>
      <p:origin x="0" y="0"/>
    </p:cViewPr>
  </p:notesTextViewPr>
  <p:notesViewPr>
    <p:cSldViewPr snapToGrid="0">
      <p:cViewPr varScale="1">
        <p:scale>
          <a:sx n="35" d="100"/>
          <a:sy n="35" d="100"/>
        </p:scale>
        <p:origin x="142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3407"/>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772671"/>
            <a:ext cx="3037840" cy="46340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772671"/>
            <a:ext cx="3037840" cy="463405"/>
          </a:xfrm>
          <a:prstGeom prst="rect">
            <a:avLst/>
          </a:prstGeom>
        </p:spPr>
        <p:txBody>
          <a:bodyPr vert="horz" lIns="91440" tIns="45720" rIns="91440" bIns="45720" rtlCol="0" anchor="b"/>
          <a:lstStyle>
            <a:lvl1pPr algn="r">
              <a:defRPr sz="1200"/>
            </a:lvl1pPr>
          </a:lstStyle>
          <a:p>
            <a:fld id="{CACA39D8-C7FE-413B-B0DC-677ED7CBADEC}" type="slidenum">
              <a:rPr lang="en-US" smtClean="0"/>
              <a:t>‹#›</a:t>
            </a:fld>
            <a:endParaRPr lang="en-US" dirty="0"/>
          </a:p>
        </p:txBody>
      </p:sp>
    </p:spTree>
    <p:extLst>
      <p:ext uri="{BB962C8B-B14F-4D97-AF65-F5344CB8AC3E}">
        <p14:creationId xmlns:p14="http://schemas.microsoft.com/office/powerpoint/2010/main" val="12722102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7840"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40" y="3"/>
            <a:ext cx="3037840" cy="463696"/>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549"/>
            <a:ext cx="5608320" cy="363701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379"/>
            <a:ext cx="3037840"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772379"/>
            <a:ext cx="3037840" cy="463696"/>
          </a:xfrm>
          <a:prstGeom prst="rect">
            <a:avLst/>
          </a:prstGeom>
        </p:spPr>
        <p:txBody>
          <a:bodyPr vert="horz" lIns="91440" tIns="45720" rIns="91440" bIns="45720" rtlCol="0" anchor="b"/>
          <a:lstStyle>
            <a:lvl1pPr algn="r">
              <a:defRPr sz="1200"/>
            </a:lvl1pPr>
          </a:lstStyle>
          <a:p>
            <a:fld id="{99209F9B-472D-4240-83D9-80EB7127089D}" type="slidenum">
              <a:rPr lang="en-US" smtClean="0"/>
              <a:t>‹#›</a:t>
            </a:fld>
            <a:endParaRPr lang="en-US" dirty="0"/>
          </a:p>
        </p:txBody>
      </p:sp>
    </p:spTree>
    <p:extLst>
      <p:ext uri="{BB962C8B-B14F-4D97-AF65-F5344CB8AC3E}">
        <p14:creationId xmlns:p14="http://schemas.microsoft.com/office/powerpoint/2010/main" val="144599177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99209F9B-472D-4240-83D9-80EB7127089D}" type="slidenum">
              <a:rPr lang="en-US" smtClean="0"/>
              <a:t>1</a:t>
            </a:fld>
            <a:endParaRPr lang="en-US" dirty="0"/>
          </a:p>
        </p:txBody>
      </p:sp>
    </p:spTree>
    <p:extLst>
      <p:ext uri="{BB962C8B-B14F-4D97-AF65-F5344CB8AC3E}">
        <p14:creationId xmlns:p14="http://schemas.microsoft.com/office/powerpoint/2010/main" val="265716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the event of an inpatient hospitalization, you will be responsible for the $1,556 deductible, which pays for the first 60 days in the hospital. </a:t>
            </a:r>
          </a:p>
          <a:p>
            <a:endParaRPr lang="en-US" baseline="0" dirty="0"/>
          </a:p>
          <a:p>
            <a:r>
              <a:rPr lang="en-US" baseline="0" dirty="0"/>
              <a:t>Medicare will cover all other costs during this 60 day period, including prescriptions administered during this stay. </a:t>
            </a:r>
          </a:p>
          <a:p>
            <a:endParaRPr lang="en-US" baseline="0" dirty="0"/>
          </a:p>
          <a:p>
            <a:r>
              <a:rPr lang="en-US" baseline="0" dirty="0"/>
              <a:t>Should you require hospitalization beyond 60 days, Medicare does cover up to 150 day. However, you will be responsible for a daily copay for days 61 though 150. Hospitalization costs after 150 days will be 100% your responsibility, unless you have a Medicare Supplement. </a:t>
            </a:r>
          </a:p>
          <a:p>
            <a:endParaRPr lang="en-US" baseline="0" dirty="0"/>
          </a:p>
          <a:p>
            <a:r>
              <a:rPr lang="en-US" baseline="0" dirty="0"/>
              <a:t>In the event you need skilled nursing care, Medicare Part A pays for the first 20 day at 100%. If you require care beyond 20 days you will have a daily copay for days 21 – 100. </a:t>
            </a:r>
          </a:p>
          <a:p>
            <a:endParaRPr lang="en-US" baseline="0" dirty="0"/>
          </a:p>
          <a:p>
            <a:r>
              <a:rPr lang="en-US" baseline="0" dirty="0"/>
              <a:t>Also, please do not confuse skilled nursing care with the move into a nursing home. Medicare, like most insurance, does not cover long-term costs. Instead, think of skilled care as a rehab stay in a facility like a Madonna or Tabitha </a:t>
            </a:r>
            <a:r>
              <a:rPr lang="en-US" b="1" baseline="0" dirty="0"/>
              <a:t>(You may use local SNF example if these two are not in your area.)</a:t>
            </a:r>
          </a:p>
          <a:p>
            <a:endParaRPr lang="en-US" b="1" baseline="0" dirty="0"/>
          </a:p>
          <a:p>
            <a:r>
              <a:rPr lang="en-US" b="0" baseline="0" dirty="0"/>
              <a:t>One other thing to note, please do not assume that an overnight stay in the hospital mean that you are an inpatient. This is a very common mistake. If you are kept overnight in a hospital, it is a good idea to find out what your status is. Inpatient or Outpatient. The distinction makes a difference on your out-of-pocket costs. More often than not, an overnight stay could be classified as outpatient status, in for observation, meaning that your Medicare Part B will be billed for that stay.</a:t>
            </a:r>
          </a:p>
          <a:p>
            <a:endParaRPr lang="en-US" baseline="0" dirty="0"/>
          </a:p>
          <a:p>
            <a:r>
              <a:rPr lang="en-US" b="1" baseline="0" dirty="0"/>
              <a:t>(CHANGE SLIDE)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2773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a:t>
            </a:r>
            <a:r>
              <a:rPr lang="en-US" baseline="0" dirty="0"/>
              <a:t> Part B is your Medical Insurance. This will be the part of your Medicare that you will use the most. It pays for outpatient services that are medically necessary. This includes a doctor or specialist visit, outpatient care, mental health care, home health services, and preventive services like the flu shot, pneumococcal shot, or cancer screenings. </a:t>
            </a:r>
          </a:p>
          <a:p>
            <a:endParaRPr lang="en-US" baseline="0" dirty="0"/>
          </a:p>
          <a:p>
            <a:r>
              <a:rPr lang="en-US" baseline="0" dirty="0"/>
              <a:t>Part B also pays for durable medical equipment like a walker, wheel chair or CPAP machine. </a:t>
            </a:r>
          </a:p>
          <a:p>
            <a:endParaRPr lang="en-US" baseline="0" dirty="0"/>
          </a:p>
          <a:p>
            <a:r>
              <a:rPr lang="en-US" baseline="0" dirty="0"/>
              <a:t>For a list of common Medicare covered tests, services or items you can refer to your </a:t>
            </a:r>
            <a:r>
              <a:rPr lang="en-US" i="1" baseline="0" dirty="0"/>
              <a:t>Medicare &amp; You</a:t>
            </a:r>
            <a:r>
              <a:rPr lang="en-US" baseline="0" dirty="0"/>
              <a:t> handbook, which you will receive with your Medicare card and each year in the fall, once enrolled.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9979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Medicare Part B has a monthly premium. This year the standard premium is $170.10 per month. </a:t>
            </a:r>
          </a:p>
          <a:p>
            <a:endParaRPr lang="en-US" baseline="0" dirty="0"/>
          </a:p>
          <a:p>
            <a:r>
              <a:rPr lang="en-US" baseline="0" dirty="0"/>
              <a:t>Those individuals with higher incomes may pay an IRMAA, if their income is more than $91,000 as an individual or $182,000 as a married couple, filing a joint tax return. IRMAA is determined on your tax return from two years prior and you will be notified by letter. The letter will detail your income from twos year ago and communicate what your Part B premium will be for the calendar year. There will also be instructions in the letter that will tell you how you may appeal an IRMAA determination, if you feel that your income two years prior is not a correct reflection of your current income. </a:t>
            </a:r>
          </a:p>
          <a:p>
            <a:endParaRPr lang="en-US" baseline="0" dirty="0"/>
          </a:p>
          <a:p>
            <a:r>
              <a:rPr lang="en-US" baseline="0" dirty="0"/>
              <a:t>Part B also has an annual deductible, which is $233 this year. </a:t>
            </a:r>
          </a:p>
          <a:p>
            <a:endParaRPr lang="en-US" baseline="0" dirty="0"/>
          </a:p>
          <a:p>
            <a:r>
              <a:rPr lang="en-US" baseline="0" dirty="0"/>
              <a:t>Once the deductible has been met you will share your cost with Medicare at an 80/20 split, Medicare covering the 80%, you the other 20%. There is no cap on your 20% share. If you have a Medicare Supplement, your 20% share could be paid for fully or partially, depending on the type of supplement you choose.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1191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about enrollment? </a:t>
            </a:r>
          </a:p>
          <a:p>
            <a:endParaRPr lang="en-US" baseline="0" dirty="0"/>
          </a:p>
          <a:p>
            <a:r>
              <a:rPr lang="en-US" baseline="0" dirty="0"/>
              <a:t>Medicare enrollment is automatic for those people who have chosen to receive their Social Security or Railroad Retirement Board benefits, before the age of 65. If you are auto enrolled, you should receive your Medicare card 2 – 3 months before your birth month. </a:t>
            </a:r>
          </a:p>
          <a:p>
            <a:endParaRPr lang="en-US" baseline="0" dirty="0"/>
          </a:p>
          <a:p>
            <a:r>
              <a:rPr lang="en-US" baseline="0" dirty="0"/>
              <a:t>If you are not receiving your Social Security or Railroad Retirement benefits, you will need to enroll into Medicare yourself.</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34111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about enrollment? </a:t>
            </a:r>
          </a:p>
          <a:p>
            <a:endParaRPr lang="en-US" baseline="0" dirty="0"/>
          </a:p>
          <a:p>
            <a:r>
              <a:rPr lang="en-US" baseline="0" dirty="0"/>
              <a:t>Typically a person will enroll at age 65 if they are self-employed or already retired. </a:t>
            </a:r>
          </a:p>
          <a:p>
            <a:endParaRPr lang="en-US" baseline="0" dirty="0"/>
          </a:p>
          <a:p>
            <a:r>
              <a:rPr lang="en-US" baseline="0" dirty="0"/>
              <a:t>Enrollment at 65 is knows as your Initial Enrollment Period. During this time you may enroll into your Medicare anytime during a seven month window beginning three months before your birth month and ending three months after. </a:t>
            </a:r>
          </a:p>
          <a:p>
            <a:endParaRPr lang="en-US" baseline="0" dirty="0"/>
          </a:p>
          <a:p>
            <a:r>
              <a:rPr lang="en-US" baseline="0" dirty="0"/>
              <a:t>If you enroll in the three months before your birth month, Medicare will begin on the first of your birth month. Enrollment during your birth month or after will result in delayed coverage. </a:t>
            </a:r>
          </a:p>
          <a:p>
            <a:endParaRPr lang="en-US" baseline="0" dirty="0"/>
          </a:p>
          <a:p>
            <a:r>
              <a:rPr lang="en-US" baseline="0" dirty="0"/>
              <a:t>You may enroll one of three ways:</a:t>
            </a:r>
          </a:p>
          <a:p>
            <a:pPr marL="171450" indent="-171450">
              <a:buFontTx/>
              <a:buChar char="-"/>
            </a:pPr>
            <a:r>
              <a:rPr lang="en-US" baseline="0" dirty="0"/>
              <a:t>Visit your local Social Security office;</a:t>
            </a:r>
          </a:p>
          <a:p>
            <a:pPr marL="171450" indent="-171450">
              <a:buFontTx/>
              <a:buChar char="-"/>
            </a:pPr>
            <a:r>
              <a:rPr lang="en-US" baseline="0" dirty="0"/>
              <a:t>Call Social Security, or;</a:t>
            </a:r>
          </a:p>
          <a:p>
            <a:pPr marL="171450" indent="-171450">
              <a:buFontTx/>
              <a:buChar char="-"/>
            </a:pPr>
            <a:r>
              <a:rPr lang="en-US" baseline="0" dirty="0"/>
              <a:t>Enroll online, which is the easiest and fastest way. </a:t>
            </a:r>
          </a:p>
          <a:p>
            <a:pPr marL="0" indent="0">
              <a:buFontTx/>
              <a:buNone/>
            </a:pPr>
            <a:endParaRPr lang="en-US" baseline="0" dirty="0"/>
          </a:p>
          <a:p>
            <a:pPr marL="0" indent="0">
              <a:buFontTx/>
              <a:buNone/>
            </a:pPr>
            <a:r>
              <a:rPr lang="en-US" baseline="0" dirty="0"/>
              <a:t>Once enrolled you’ll receive your Medicare card in a few weeks.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7038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plan to continue working after 65 and you have insurance coverage</a:t>
            </a:r>
            <a:r>
              <a:rPr lang="en-US" baseline="0" dirty="0"/>
              <a:t> from that active employment, you are not required to enroll into Medicare. The same is true if you are covered under your spouses insurance from active employment. </a:t>
            </a:r>
          </a:p>
          <a:p>
            <a:endParaRPr lang="en-US" baseline="0" dirty="0"/>
          </a:p>
          <a:p>
            <a:r>
              <a:rPr lang="en-US" baseline="0" dirty="0"/>
              <a:t>Most people do enroll into Part A, because it is premium free. You may defer enrollment into Part B until retirement, and you will not incur a late enrollment penalty fee as long as you are covered by insurance from active employment. </a:t>
            </a:r>
          </a:p>
          <a:p>
            <a:endParaRPr lang="en-US" baseline="0" dirty="0"/>
          </a:p>
          <a:p>
            <a:r>
              <a:rPr lang="en-US" baseline="0" dirty="0"/>
              <a:t>If you have a HSA (Health Savings Account) you may not want to enroll in Medicare, because doing so will require you to stop making contributions to the HSA. If you do have a HSA, please talk to us after the presentation or contact your local Nebraska SHIP office for more information.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6221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Those who work beyond 65 and have insurance from that employment will be able to enroll into Medicare during a Special Enrollment Period at retirement. Enrollment can be done anytime while still covered by the group health plan or up to eight months after the loss of that insurance. </a:t>
            </a:r>
          </a:p>
          <a:p>
            <a:endParaRPr lang="en-US" baseline="0" dirty="0"/>
          </a:p>
          <a:p>
            <a:r>
              <a:rPr lang="en-US" baseline="0" dirty="0"/>
              <a:t>You should coordinate your enrollment into Medicare with the loss of your employer’s insurance to avoid gaps in your health care coverage. </a:t>
            </a:r>
          </a:p>
          <a:p>
            <a:endParaRPr lang="en-US" b="1" baseline="0" dirty="0"/>
          </a:p>
          <a:p>
            <a:r>
              <a:rPr lang="en-US" b="0" baseline="0" dirty="0"/>
              <a:t>People who do not enroll during their Initial Enrollment Period or during a Special Enrollment Period will be restricted to enrollment into Medicare during the General Enrollment Period. Enrollment during this time is restricted to the first quarter of the year and coverage does not begin until July 1 of that year and late enrollment penalties could apply. </a:t>
            </a:r>
          </a:p>
          <a:p>
            <a:endParaRPr lang="en-US" b="0"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3724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Example provide in slide)</a:t>
            </a:r>
          </a:p>
          <a:p>
            <a:endParaRPr lang="en-US" dirty="0"/>
          </a:p>
          <a:p>
            <a:r>
              <a:rPr lang="en-US" dirty="0"/>
              <a:t>(Change Slide)</a:t>
            </a:r>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99209F9B-472D-4240-83D9-80EB7127089D}" type="slidenum">
              <a:rPr lang="en-US" smtClean="0"/>
              <a:t>17</a:t>
            </a:fld>
            <a:endParaRPr lang="en-US" dirty="0"/>
          </a:p>
        </p:txBody>
      </p:sp>
    </p:spTree>
    <p:extLst>
      <p:ext uri="{BB962C8B-B14F-4D97-AF65-F5344CB8AC3E}">
        <p14:creationId xmlns:p14="http://schemas.microsoft.com/office/powerpoint/2010/main" val="300188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touched</a:t>
            </a:r>
            <a:r>
              <a:rPr lang="en-US" baseline="0" dirty="0"/>
              <a:t> on what can happen to premiums if a person has a higher income. On the flip side, t</a:t>
            </a:r>
            <a:r>
              <a:rPr lang="en-US" dirty="0"/>
              <a:t>hose individuals with low income</a:t>
            </a:r>
            <a:r>
              <a:rPr lang="en-US" baseline="0" dirty="0"/>
              <a:t> and resources</a:t>
            </a:r>
            <a:r>
              <a:rPr lang="en-US" dirty="0"/>
              <a:t> can</a:t>
            </a:r>
            <a:r>
              <a:rPr lang="en-US" baseline="0" dirty="0"/>
              <a:t> potentially receive help from the Medicare Savings Program with will pay for the Part B premium. This slide communicates the income and asset levels one would need to meet in order to qualify for this assistance. Note that the asset limit does not include the individual’s home or vehicle. </a:t>
            </a:r>
          </a:p>
          <a:p>
            <a:endParaRPr lang="en-US" baseline="0" dirty="0"/>
          </a:p>
          <a:p>
            <a:r>
              <a:rPr lang="en-US" baseline="0" dirty="0"/>
              <a:t>If you know someone who could use this information, you can refer them to ACCESS Nebraska, a division of DHHS (Department of Health &amp; Human Services). This is the program office that manages the Medicare Savings Program and other state Economic Assistance Programs.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1331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the basic</a:t>
            </a:r>
            <a:r>
              <a:rPr lang="en-US" baseline="0" dirty="0"/>
              <a:t> information</a:t>
            </a:r>
            <a:r>
              <a:rPr lang="en-US" dirty="0"/>
              <a:t> about the cost, coverage and enrollment of Medicare Part A and Part B. </a:t>
            </a:r>
          </a:p>
          <a:p>
            <a:endParaRPr lang="en-US" dirty="0"/>
          </a:p>
          <a:p>
            <a:r>
              <a:rPr lang="en-US" dirty="0"/>
              <a:t>Let’s answer</a:t>
            </a:r>
            <a:r>
              <a:rPr lang="en-US" baseline="0" dirty="0"/>
              <a:t> a few questions before we move on to our next topic? </a:t>
            </a:r>
          </a:p>
          <a:p>
            <a:endParaRPr lang="en-US" baseline="0" dirty="0"/>
          </a:p>
          <a:p>
            <a:r>
              <a:rPr lang="en-US" b="1" baseline="0" dirty="0"/>
              <a:t>(Answer Questions, if none move on)</a:t>
            </a:r>
          </a:p>
          <a:p>
            <a:endParaRPr lang="en-US" b="1" baseline="0" dirty="0"/>
          </a:p>
          <a:p>
            <a:endParaRPr lang="en-US" b="1"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4005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
            </a:r>
            <a:r>
              <a:rPr lang="en-US" b="1" baseline="0" dirty="0"/>
              <a:t>Take two to three minutes to introduce yourself and establish trust. Suggestions include)</a:t>
            </a:r>
            <a:endParaRPr lang="en-US" b="1" dirty="0"/>
          </a:p>
          <a:p>
            <a:pPr marL="171450" indent="-171450">
              <a:buFontTx/>
              <a:buChar char="-"/>
            </a:pPr>
            <a:r>
              <a:rPr lang="en-US" b="0" baseline="0" dirty="0"/>
              <a:t>Name</a:t>
            </a:r>
          </a:p>
          <a:p>
            <a:pPr marL="171450" indent="-171450">
              <a:buFontTx/>
              <a:buChar char="-"/>
            </a:pPr>
            <a:r>
              <a:rPr lang="en-US" b="0" baseline="0" dirty="0"/>
              <a:t>Current profession or prior profession, if retired </a:t>
            </a:r>
          </a:p>
          <a:p>
            <a:pPr marL="171450" indent="-171450">
              <a:buFontTx/>
              <a:buChar char="-"/>
            </a:pPr>
            <a:r>
              <a:rPr lang="en-US" b="0" baseline="0" dirty="0"/>
              <a:t>Years representing/volunteering with Nebraska SHIP</a:t>
            </a:r>
          </a:p>
          <a:p>
            <a:pPr marL="171450" indent="-171450">
              <a:buFontTx/>
              <a:buChar char="-"/>
            </a:pPr>
            <a:r>
              <a:rPr lang="en-US" b="0" baseline="0" dirty="0"/>
              <a:t>Why you’ve decided to help Nebraskans with Medicare</a:t>
            </a:r>
          </a:p>
          <a:p>
            <a:pPr marL="171450" indent="-171450">
              <a:buFontTx/>
              <a:buChar char="-"/>
            </a:pPr>
            <a:endParaRPr lang="en-US" baseline="0" dirty="0"/>
          </a:p>
          <a:p>
            <a:pPr marL="171450" indent="-171450">
              <a:buFontTx/>
              <a:buChar char="-"/>
            </a:pPr>
            <a:r>
              <a:rPr lang="en-US" b="1" baseline="0" dirty="0"/>
              <a:t>(CHANGE SLIDE)</a:t>
            </a:r>
          </a:p>
          <a:p>
            <a:pPr marL="178514" indent="-178514">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09F9B-472D-4240-83D9-80EB712708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1106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topic, is Medicare Supplements, a.k.a. Medigap policies.</a:t>
            </a:r>
            <a:endParaRPr lang="en-US" baseline="0" dirty="0"/>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9170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supplements</a:t>
            </a:r>
            <a:r>
              <a:rPr lang="en-US" baseline="0" dirty="0"/>
              <a:t> are optional extra insurance that pay for some, or all your out-of-pocket costs associated with your use of your Medicare Part A and Part B. </a:t>
            </a:r>
          </a:p>
          <a:p>
            <a:endParaRPr lang="en-US" baseline="0" dirty="0"/>
          </a:p>
          <a:p>
            <a:r>
              <a:rPr lang="en-US" baseline="0" dirty="0"/>
              <a:t>Companies must follow federal and state laws, designed to protect you. Plans must be clearly identified as “Medicare Supplement Insurance.” The standardization of these plans is one protection that you should be aware of. The standardization of these policies ensures that a company cannot modify the coverage that is provided. A plan G, for example, from company X will offer the same exact coverage as a plan G from another company, even if there is a difference in premiums.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second protection that you should be aware of is , all Medicare Supplements are guaranteed renewable; meaning the company cannot cancel the policy as long as you pay your plan premiums.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insurance company decides which Medigap policies to offer and do not have to offer every plan.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063558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(Elaborate on coverage)</a:t>
            </a:r>
          </a:p>
          <a:p>
            <a:endParaRPr lang="en-US" dirty="0"/>
          </a:p>
          <a:p>
            <a:pPr>
              <a:lnSpc>
                <a:spcPct val="119000"/>
              </a:lnSpc>
              <a:spcAft>
                <a:spcPts val="653"/>
              </a:spcAft>
            </a:pPr>
            <a:r>
              <a:rPr lang="en-US" sz="2000" b="1" kern="1400" dirty="0">
                <a:solidFill>
                  <a:srgbClr val="000000"/>
                </a:solidFill>
                <a:latin typeface="Calibri" panose="020F0502020204030204" pitchFamily="34" charset="0"/>
              </a:rPr>
              <a:t>*High Deductible Policy —</a:t>
            </a:r>
            <a:r>
              <a:rPr lang="en-US" sz="2000" kern="1400" dirty="0">
                <a:solidFill>
                  <a:srgbClr val="000000"/>
                </a:solidFill>
                <a:latin typeface="Calibri" panose="020F0502020204030204" pitchFamily="34" charset="0"/>
              </a:rPr>
              <a:t>High deductible policies offers the same coverage as a Plan F or Plan G policy once an annual deductible has been met ($2,490 deductible in 2022). Prior to meeting the deductible, you are responsible for the costs listed on the left of the above chart. These costs will go towards the annual deductible. </a:t>
            </a:r>
          </a:p>
          <a:p>
            <a:pPr>
              <a:lnSpc>
                <a:spcPct val="119000"/>
              </a:lnSpc>
              <a:spcAft>
                <a:spcPts val="653"/>
              </a:spcAft>
            </a:pPr>
            <a:endParaRPr lang="en-US" sz="2000" kern="1400" dirty="0">
              <a:solidFill>
                <a:srgbClr val="000000"/>
              </a:solidFill>
              <a:latin typeface="Calibri" panose="020F0502020204030204" pitchFamily="34" charset="0"/>
            </a:endParaRPr>
          </a:p>
          <a:p>
            <a:pPr>
              <a:lnSpc>
                <a:spcPct val="119000"/>
              </a:lnSpc>
              <a:spcAft>
                <a:spcPts val="653"/>
              </a:spcAft>
            </a:pPr>
            <a:r>
              <a:rPr lang="en-US" sz="2000" kern="1400" dirty="0">
                <a:solidFill>
                  <a:srgbClr val="000000"/>
                </a:solidFill>
                <a:latin typeface="Calibri" panose="020F0502020204030204" pitchFamily="34" charset="0"/>
              </a:rPr>
              <a:t>¹ Plan N pays 100% Part B coinsurance except up to $20 copayment for office visits and up to $50 copayment for ER visits.</a:t>
            </a:r>
          </a:p>
          <a:p>
            <a:pPr algn="ctr">
              <a:lnSpc>
                <a:spcPct val="119000"/>
              </a:lnSpc>
              <a:spcAft>
                <a:spcPts val="653"/>
              </a:spcAft>
            </a:pPr>
            <a:r>
              <a:rPr lang="en-US" sz="2000" kern="1400" dirty="0">
                <a:solidFill>
                  <a:srgbClr val="000000"/>
                </a:solidFill>
                <a:latin typeface="Calibri" panose="020F0502020204030204" pitchFamily="34" charset="0"/>
              </a:rPr>
              <a:t> </a:t>
            </a:r>
          </a:p>
          <a:p>
            <a:pPr>
              <a:lnSpc>
                <a:spcPct val="119000"/>
              </a:lnSpc>
              <a:spcAft>
                <a:spcPts val="653"/>
              </a:spcAft>
            </a:pPr>
            <a:r>
              <a:rPr lang="en-US" sz="2000" kern="1400" dirty="0">
                <a:solidFill>
                  <a:srgbClr val="000000"/>
                </a:solidFill>
                <a:latin typeface="Calibri" panose="020F0502020204030204" pitchFamily="34" charset="0"/>
              </a:rPr>
              <a:t> </a:t>
            </a:r>
          </a:p>
          <a:p>
            <a:endParaRPr lang="en-US" dirty="0"/>
          </a:p>
          <a:p>
            <a:endParaRPr lang="en-US" dirty="0"/>
          </a:p>
          <a:p>
            <a:r>
              <a:rPr lang="en-US" dirty="0"/>
              <a:t>(Change Slide)</a:t>
            </a:r>
          </a:p>
          <a:p>
            <a:endParaRPr lang="en-US" dirty="0"/>
          </a:p>
          <a:p>
            <a:endParaRPr lang="en-US" dirty="0"/>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99209F9B-472D-4240-83D9-80EB7127089D}" type="slidenum">
              <a:rPr lang="en-US" smtClean="0"/>
              <a:t>22</a:t>
            </a:fld>
            <a:endParaRPr lang="en-US" dirty="0"/>
          </a:p>
        </p:txBody>
      </p:sp>
    </p:spTree>
    <p:extLst>
      <p:ext uri="{BB962C8B-B14F-4D97-AF65-F5344CB8AC3E}">
        <p14:creationId xmlns:p14="http://schemas.microsoft.com/office/powerpoint/2010/main" val="109284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Premiums in Nebraska can range</a:t>
            </a:r>
            <a:r>
              <a:rPr lang="en-US" baseline="0" dirty="0"/>
              <a:t> between $30 and $560 starting out. The premium is determined by the company, but approval must be provided by the Nebraska Department of Insurance. </a:t>
            </a:r>
          </a:p>
          <a:p>
            <a:endParaRPr lang="en-US" baseline="0" dirty="0"/>
          </a:p>
          <a:p>
            <a:r>
              <a:rPr lang="en-US" baseline="0" dirty="0"/>
              <a:t>All companies selling Medicare supplements are required to sell Plan A, since it covers the basic required befits. Beyond that companies are allowed to choose which supplements they want to offer. The cost associated with the other plan will be determined by the level of coverage being offered as well as by other factors. Typically, we can expect a plan to cost more if it offers more benefits. </a:t>
            </a:r>
          </a:p>
          <a:p>
            <a:endParaRPr lang="en-US" baseline="0" dirty="0"/>
          </a:p>
          <a:p>
            <a:r>
              <a:rPr lang="en-US" baseline="0" dirty="0"/>
              <a:t>This example showing cost of a Plan G from Company Y versus Company Z is just another reminder that these plans are 100% standardized. A plan at $103 per month is offering the same exact coverage as the plan at $228 per month. You get nothing more or nothing less based on the premium you pay.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2314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are considering a Medicare supplement, remember this one major fact, you have a one-time guaranteed issue to purchase your Medigap plan. </a:t>
            </a:r>
          </a:p>
          <a:p>
            <a:endParaRPr lang="en-US" baseline="0" dirty="0"/>
          </a:p>
          <a:p>
            <a:r>
              <a:rPr lang="en-US" baseline="0" dirty="0"/>
              <a:t>This guaranteed issue is a six-month period that begins when Medicare Part B is started for the </a:t>
            </a:r>
            <a:r>
              <a:rPr lang="en-US" u="sng" baseline="0" dirty="0"/>
              <a:t>first</a:t>
            </a:r>
            <a:r>
              <a:rPr lang="en-US" baseline="0" dirty="0"/>
              <a:t> time. During this time, you will be able to purchase any Medicare supplement from any insurance company selling it and you cannot be denied. </a:t>
            </a:r>
          </a:p>
          <a:p>
            <a:endParaRPr lang="en-US" baseline="0" dirty="0"/>
          </a:p>
          <a:p>
            <a:r>
              <a:rPr lang="en-US" baseline="0" dirty="0"/>
              <a:t>Anytime after the six-month guaranteed issue, you can still purchase a Medicare supplement, you will just need to complete an underwriting process. Underwriting is the process an insurance company uses to evaluate the risk of insuring an individual and the potential profit from insuring that individual. </a:t>
            </a:r>
          </a:p>
          <a:p>
            <a:endParaRPr lang="en-US" baseline="0" dirty="0"/>
          </a:p>
          <a:p>
            <a:r>
              <a:rPr lang="en-US" baseline="0" dirty="0"/>
              <a:t>If you are shopping for a supplement outside of your six-month guaranteed issue period; underwriting will determine if the insurance company will offer you a policy and if they do, the underwriting will determine your premium. </a:t>
            </a:r>
          </a:p>
          <a:p>
            <a:endParaRPr lang="en-US" baseline="0" dirty="0"/>
          </a:p>
          <a:p>
            <a:r>
              <a:rPr lang="en-US" baseline="0" dirty="0"/>
              <a:t>Due to the underwriting process, it is very important to take advantage of your six-month guaranteed issue; if you are considering a Medicare Supplement.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8044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it comes time to choose a Medicare supplement, you should contact Nebraska SHIP. We will provide you a full list of all of the insurance companies selling supplements in your area. </a:t>
            </a:r>
          </a:p>
          <a:p>
            <a:endParaRPr lang="en-US" baseline="0" dirty="0"/>
          </a:p>
          <a:p>
            <a:r>
              <a:rPr lang="en-US" baseline="0" dirty="0"/>
              <a:t>This information is available for free; upon your request. The only information we require is your zip code, age, gender, tobacco status and desired plan. </a:t>
            </a:r>
          </a:p>
          <a:p>
            <a:endParaRPr lang="en-US" baseline="0" dirty="0"/>
          </a:p>
          <a:p>
            <a:r>
              <a:rPr lang="en-US" baseline="0" dirty="0"/>
              <a:t>We will also provide you a full list of phone numbers and websites for these companies, allowing you to evaluate and make your purchase without the pressure. </a:t>
            </a:r>
          </a:p>
          <a:p>
            <a:endParaRPr lang="en-US" dirty="0"/>
          </a:p>
          <a:p>
            <a:pPr defTabSz="952073">
              <a:defRPr/>
            </a:pPr>
            <a:r>
              <a:rPr lang="en-US" b="1" baseline="0" dirty="0"/>
              <a:t>(CHANGE SLIDE)</a:t>
            </a:r>
            <a:endParaRPr lang="en-US" b="1"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91765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basics about</a:t>
            </a:r>
            <a:r>
              <a:rPr lang="en-US" baseline="0" dirty="0"/>
              <a:t> </a:t>
            </a:r>
            <a:r>
              <a:rPr lang="en-US" dirty="0"/>
              <a:t>Medicare</a:t>
            </a:r>
            <a:r>
              <a:rPr lang="en-US" baseline="0" dirty="0"/>
              <a:t> supplements. Let pause here to take a few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(Answer Questions, if none move on)</a:t>
            </a:r>
          </a:p>
          <a:p>
            <a:endParaRPr lang="en-US" b="1" baseline="0" dirty="0"/>
          </a:p>
          <a:p>
            <a:endParaRPr lang="en-US" b="1"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79277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topic is Medicare Part D. </a:t>
            </a:r>
            <a:endParaRPr lang="en-US" baseline="0" dirty="0"/>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35316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Part D plans are purchased from private insurance companies and are approved by Medicare. Part D pays for brand name and generic prescription drugs. It does not cover over the counter drugs. </a:t>
            </a:r>
          </a:p>
          <a:p>
            <a:endParaRPr lang="en-US" baseline="0" dirty="0"/>
          </a:p>
          <a:p>
            <a:r>
              <a:rPr lang="en-US" baseline="0" dirty="0"/>
              <a:t>There are 22 plans available in Nebraska this year with monthly premiums ranging between $6.80 and $116.10. Those with higher incomes may see an IRMAA. </a:t>
            </a:r>
          </a:p>
          <a:p>
            <a:endParaRPr lang="en-US" baseline="0" dirty="0"/>
          </a:p>
          <a:p>
            <a:r>
              <a:rPr lang="en-US" baseline="0" dirty="0"/>
              <a:t>The plan premiums and other costs are set and do not change during the calendar year.</a:t>
            </a:r>
          </a:p>
          <a:p>
            <a:endParaRPr lang="en-US" baseline="0" dirty="0"/>
          </a:p>
          <a:p>
            <a:r>
              <a:rPr lang="en-US" baseline="0" dirty="0"/>
              <a:t>Deductibles can range between $0 and $480.</a:t>
            </a:r>
          </a:p>
          <a:p>
            <a:endParaRPr lang="en-US" baseline="0" dirty="0"/>
          </a:p>
          <a:p>
            <a:r>
              <a:rPr lang="en-US" baseline="0" dirty="0"/>
              <a:t>Copays will range between $0 and 50% of the cost of the drug.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28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4254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Your actual drug costs will vary depending on your drugs, the plan you choose and your pharmacies status within your plan. </a:t>
            </a:r>
          </a:p>
          <a:p>
            <a:endParaRPr lang="en-US" baseline="0" dirty="0"/>
          </a:p>
          <a:p>
            <a:pPr defTabSz="952073">
              <a:defRPr/>
            </a:pPr>
            <a:r>
              <a:rPr lang="en-US" baseline="0" dirty="0"/>
              <a:t>Each plan has its own formulary or drug list of covered drugs. Drugs are assigned a tier level which will help determine the drugs price. Higher tiers generally have a higher cost versus those drugs on lower tiers. No plan will cover all drugs. Instead, drug plans are required to cover at least two drugs from each class of drug category or the most commonly prescribed drugs. </a:t>
            </a:r>
          </a:p>
          <a:p>
            <a:endParaRPr lang="en-US" baseline="0" dirty="0"/>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7363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a:t>
            </a:r>
            <a:r>
              <a:rPr lang="en-US" baseline="0" dirty="0"/>
              <a:t> stands for State Health Insurance Assistance Program. We are a federally funded program, through the ACL (Administration for Community Living), that provides unbiased Medicare education and counseling. The federal funding means there is a SHIP program office in all 50 states and U.S. territories. Each program is typically managed by a state agency. </a:t>
            </a:r>
          </a:p>
          <a:p>
            <a:endParaRPr lang="en-US" baseline="0" dirty="0"/>
          </a:p>
          <a:p>
            <a:r>
              <a:rPr lang="en-US" baseline="0" dirty="0"/>
              <a:t>Here in Nebraska, we are a division of the Nebraska Department of Insurance and we have seven locations to serve you, in partnership with Area Agency on Aging offices and Volunteers Assisting Seniors. Our main office is located in Lincoln with our other locations in Omaha, Grand Island, Kearney, North Platte, Scottsbluff and Norfolk. Those seven locations serve as home base to over 300 volunteer counselors. </a:t>
            </a:r>
          </a:p>
          <a:p>
            <a:endParaRPr lang="en-US" baseline="0" dirty="0"/>
          </a:p>
          <a:p>
            <a:r>
              <a:rPr lang="en-US" baseline="0" dirty="0"/>
              <a:t>When you call our hotline you will be able to select the office closest to you. </a:t>
            </a:r>
          </a:p>
          <a:p>
            <a:endParaRPr lang="en-US" baseline="0" dirty="0"/>
          </a:p>
          <a:p>
            <a:r>
              <a:rPr lang="en-US" baseline="0" dirty="0"/>
              <a:t>Finally, our website provides basic information about Medicare, but remember Medicare is individual insurance, so a visit with one of our counselors may be beneficial in your planning. </a:t>
            </a:r>
          </a:p>
          <a:p>
            <a:endParaRPr lang="en-US" baseline="0" dirty="0"/>
          </a:p>
          <a:p>
            <a:r>
              <a:rPr lang="en-US" b="1" baseline="0" dirty="0"/>
              <a:t>(Change Slide)</a:t>
            </a:r>
            <a:endParaRPr lang="en-US" b="1"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57978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when and where do you sign up for Medicare Part D? </a:t>
            </a:r>
          </a:p>
          <a:p>
            <a:endParaRPr lang="en-US" baseline="0" dirty="0"/>
          </a:p>
          <a:p>
            <a:r>
              <a:rPr lang="en-US" baseline="0" dirty="0"/>
              <a:t>If you are enrolling into your Medicare Part A and B, and have decided you want a Medicare supplement, you may want to enroll into Part D to start on the same date as your Part A and B. </a:t>
            </a:r>
          </a:p>
          <a:p>
            <a:endParaRPr lang="en-US" baseline="0" dirty="0"/>
          </a:p>
          <a:p>
            <a:r>
              <a:rPr lang="en-US" baseline="0" dirty="0"/>
              <a:t>Much like Part A and Part B, you have the option of enrollment during your Initial Enrollment Period or during a Special Enrollment Period, typically at retirement. </a:t>
            </a:r>
          </a:p>
          <a:p>
            <a:endParaRPr lang="en-US" baseline="0" dirty="0"/>
          </a:p>
          <a:p>
            <a:r>
              <a:rPr lang="en-US" baseline="0" dirty="0"/>
              <a:t>Enrollment can be done on Medicare.gov, the official U.S. site for Medicare, or through the Nebraska SHIP.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5914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those individuals who may have a low income and resources, help is available to pay for Part D costs, known as Extra Help or a LIS (Low Income Subsidy). </a:t>
            </a:r>
          </a:p>
          <a:p>
            <a:endParaRPr lang="en-US" baseline="0" dirty="0"/>
          </a:p>
          <a:p>
            <a:r>
              <a:rPr lang="en-US" baseline="0" dirty="0"/>
              <a:t>Individuals or married couples will need to meet these income and asset levels in order to qualify for Extra Help. </a:t>
            </a:r>
          </a:p>
          <a:p>
            <a:endParaRPr lang="en-US" baseline="0" dirty="0"/>
          </a:p>
          <a:p>
            <a:r>
              <a:rPr lang="en-US" baseline="0" dirty="0"/>
              <a:t>Note that the asset limitation does not include your car or home, but all other assets will be considered. </a:t>
            </a:r>
          </a:p>
          <a:p>
            <a:endParaRPr lang="en-US" baseline="0" dirty="0"/>
          </a:p>
          <a:p>
            <a:r>
              <a:rPr lang="en-US" baseline="0" dirty="0"/>
              <a:t>Applying for Extra Help may be done online using the Social Security website or by contacting Nebraska SHIP.</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31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12676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a:t>
            </a:r>
            <a:r>
              <a:rPr lang="en-US" baseline="0" dirty="0"/>
              <a:t> the average overall cost of premiums within Original Medicare could be around $300 to $350 per month.</a:t>
            </a:r>
          </a:p>
          <a:p>
            <a:endParaRPr lang="en-US" baseline="0" dirty="0"/>
          </a:p>
          <a:p>
            <a:r>
              <a:rPr lang="en-US" baseline="0" dirty="0"/>
              <a:t>Medicare Part A is premium free for the majority. Medicare Part B will cost $170.10 per month, unless you owe an IRMAA or have late enrollment penalty fees. </a:t>
            </a:r>
          </a:p>
          <a:p>
            <a:endParaRPr lang="en-US" baseline="0" dirty="0"/>
          </a:p>
          <a:p>
            <a:r>
              <a:rPr lang="en-US" baseline="0" dirty="0"/>
              <a:t>On average, a person could start around $135 per month for their Medicare supplement, depending on where they are within the state and the other factors of age, gender, and tobacco status. </a:t>
            </a:r>
          </a:p>
          <a:p>
            <a:endParaRPr lang="en-US" baseline="0" dirty="0"/>
          </a:p>
          <a:p>
            <a:r>
              <a:rPr lang="en-US" baseline="0" dirty="0"/>
              <a:t>The average premium for Medicare Part D in Nebraska is about $48. </a:t>
            </a:r>
          </a:p>
          <a:p>
            <a:endParaRPr lang="en-US" baseline="0" dirty="0"/>
          </a:p>
          <a:p>
            <a:r>
              <a:rPr lang="en-US" baseline="0" dirty="0"/>
              <a:t>Again, this is just an average. Your individual situation can see costs be different, depending on your options and decisions. </a:t>
            </a:r>
          </a:p>
          <a:p>
            <a:endParaRPr lang="en-US" baseline="0" dirty="0"/>
          </a:p>
          <a:p>
            <a:pPr defTabSz="955639">
              <a:defRPr/>
            </a:pPr>
            <a:r>
              <a:rPr lang="en-US" b="1" baseline="0" dirty="0"/>
              <a:t>(CHANGE SLIDE)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32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22846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basics about</a:t>
            </a:r>
            <a:r>
              <a:rPr lang="en-US" baseline="0" dirty="0"/>
              <a:t> </a:t>
            </a:r>
            <a:r>
              <a:rPr lang="en-US" dirty="0"/>
              <a:t>Medicare</a:t>
            </a:r>
            <a:r>
              <a:rPr lang="en-US" baseline="0" dirty="0"/>
              <a:t> supplements. Let pause here to take a few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(Answer Questions, if none move on)</a:t>
            </a:r>
          </a:p>
          <a:p>
            <a:endParaRPr lang="en-US" b="1" baseline="0" dirty="0"/>
          </a:p>
          <a:p>
            <a:endParaRPr lang="en-US" b="1"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33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75484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Great, let’s move on to the second option you have, Medicare Advantage, a.k.a. Medicare Part 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34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16950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Advantage plans are the alternative to Original Medicare</a:t>
            </a:r>
            <a:r>
              <a:rPr lang="en-US" baseline="0" dirty="0"/>
              <a:t> and are </a:t>
            </a:r>
            <a:r>
              <a:rPr lang="en-US" dirty="0"/>
              <a:t>purchased from a private insurance company. </a:t>
            </a:r>
            <a:r>
              <a:rPr lang="en-US" baseline="0" dirty="0"/>
              <a:t>You are required to be enrolled in both Part A and Part B in order to elect a Part C plan. Because this option is purchased from a private insurance company, the insurance company is the manager of your Medicare benefits. If the plan chooses not to cover an item or service, Original Medicare does not step in to pay. </a:t>
            </a:r>
          </a:p>
          <a:p>
            <a:endParaRPr lang="en-US" baseline="0" dirty="0"/>
          </a:p>
          <a:p>
            <a:r>
              <a:rPr lang="en-US" baseline="0" dirty="0"/>
              <a:t>Medicare Part C works by combining your Hospital, Medical and usually your Drug coverage into one package. </a:t>
            </a:r>
          </a:p>
          <a:p>
            <a:endParaRPr lang="en-US" baseline="0" dirty="0"/>
          </a:p>
          <a:p>
            <a:r>
              <a:rPr lang="en-US" baseline="0" dirty="0"/>
              <a:t>These plans must offer equal or better coverage than Original Medicare. The better coverage typically comes in the form of dental, vision and hearing benefits, not offered by Original Medicare. Each plan determines what extras to offer and what limitations to impose. Depending on the plan dental coverage could be basic or comprehensive and usually there will be a dollar allowance. In 2022 Medicare Advantage plans in Nebraska are offering a dollar allowance for dental between $200 and $2000. </a:t>
            </a:r>
          </a:p>
          <a:p>
            <a:endParaRPr lang="en-US" baseline="0" dirty="0"/>
          </a:p>
          <a:p>
            <a:r>
              <a:rPr lang="en-US" baseline="0" dirty="0"/>
              <a:t>Sometimes these extras, or other services, require prior authorization, so it’s important to understand the plan’s rules. </a:t>
            </a:r>
          </a:p>
          <a:p>
            <a:endParaRPr lang="en-US" baseline="0" dirty="0"/>
          </a:p>
          <a:p>
            <a:r>
              <a:rPr lang="en-US" baseline="0" dirty="0"/>
              <a:t>This option is growing in our State, but there are some areas that do not have this option. </a:t>
            </a:r>
            <a:r>
              <a:rPr lang="en-US" b="1" baseline="0" dirty="0"/>
              <a:t>(Counties without this option are listed below)</a:t>
            </a:r>
          </a:p>
          <a:p>
            <a:endParaRPr lang="en-US" baseline="0" dirty="0"/>
          </a:p>
          <a:p>
            <a:r>
              <a:rPr lang="en-US" b="1" baseline="0" dirty="0"/>
              <a:t>(CHANGE SLIDE)</a:t>
            </a:r>
          </a:p>
          <a:p>
            <a:r>
              <a:rPr lang="en-US" baseline="0" dirty="0"/>
              <a:t> </a:t>
            </a:r>
            <a:endParaRPr lang="en-US" dirty="0"/>
          </a:p>
          <a:p>
            <a:r>
              <a:rPr lang="en-US" baseline="0" dirty="0"/>
              <a:t> </a:t>
            </a:r>
            <a:r>
              <a:rPr lang="en-US" b="1" baseline="0" dirty="0"/>
              <a:t>NOTE: Information is for you the presenter, in the event of a question specific to the 5 counties without Part C.</a:t>
            </a:r>
          </a:p>
          <a:p>
            <a:endParaRPr lang="en-US" b="1" baseline="0" dirty="0"/>
          </a:p>
          <a:p>
            <a:r>
              <a:rPr lang="en-US" b="1" baseline="0" dirty="0"/>
              <a:t> Counties without Part C: Brown, Cherry, Kimball, Richardson, Sioux</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35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0693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Medicare</a:t>
            </a:r>
            <a:r>
              <a:rPr lang="en-US" baseline="0" dirty="0"/>
              <a:t> Part C will include the continued payment of the Part B premium. Some Advantage plans may or may not change an additional premium. In Nebraska, one plan does charge $125 per month on top of the $170.10 Part B premium.</a:t>
            </a:r>
          </a:p>
          <a:p>
            <a:endParaRPr lang="en-US" baseline="0" dirty="0"/>
          </a:p>
          <a:p>
            <a:r>
              <a:rPr lang="en-US" baseline="0" dirty="0"/>
              <a:t>Other cost can apply. There is one plan with a health deductible at $1000. Regarding drug coverage, Advantage Plans are required to follow the same rules as Part D, thus the same deductible of $480 for prescriptions. </a:t>
            </a:r>
          </a:p>
          <a:p>
            <a:endParaRPr lang="en-US" baseline="0" dirty="0"/>
          </a:p>
          <a:p>
            <a:r>
              <a:rPr lang="en-US" baseline="0" dirty="0"/>
              <a:t>Copays or coinsurance will apply, depending on the service. </a:t>
            </a:r>
          </a:p>
          <a:p>
            <a:endParaRPr lang="en-US" baseline="0" dirty="0"/>
          </a:p>
          <a:p>
            <a:r>
              <a:rPr lang="en-US" baseline="0" dirty="0"/>
              <a:t>Finally, you should be aware that Advantage Plans offer an out-of-pocket maximum on your cost. This is provided because you do not get the option of a Medicare Supplement if you choose Medicare Advantage. </a:t>
            </a:r>
          </a:p>
          <a:p>
            <a:endParaRPr lang="en-US" baseline="0" dirty="0"/>
          </a:p>
          <a:p>
            <a:r>
              <a:rPr lang="en-US" baseline="0" dirty="0"/>
              <a:t>Depending on the type of plan chosen the out-of-pocket can be between $3,000 and $11,300 within the calendar year. </a:t>
            </a:r>
          </a:p>
          <a:p>
            <a:endParaRPr lang="en-US" baseline="0" dirty="0"/>
          </a:p>
          <a:p>
            <a:r>
              <a:rPr lang="en-US" baseline="0" dirty="0"/>
              <a:t>The plan will determine what cost apply to this maximum. Some plans count all costs toward the maximum while others may only count Medicare approved services. Some plans will only count inpatient hospital stays. The cost of prescription drugs will never count toward the out-of-pocket limit. Dollars spend on extras, also will not count toward a plans limit.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03263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about provider access? </a:t>
            </a:r>
          </a:p>
          <a:p>
            <a:endParaRPr lang="en-US" baseline="0" dirty="0"/>
          </a:p>
          <a:p>
            <a:r>
              <a:rPr lang="en-US" baseline="0" dirty="0"/>
              <a:t>Many Advantage plans in Nebraska are HMOs (Health Maintenance Organizations). These plans only cover care received In-Network. Any services received outside of the HMOs network will not be covered by the plan. </a:t>
            </a:r>
          </a:p>
          <a:p>
            <a:endParaRPr lang="en-US" baseline="0" dirty="0"/>
          </a:p>
          <a:p>
            <a:r>
              <a:rPr lang="en-US" baseline="0" dirty="0"/>
              <a:t>Other plans in Nebraska include PPOs (Preferred Provider Organizations). These types of plans have a network, but also allow for some out-of-network coverage; typically you would pay 50% of the cost, or less, when going out-of-network.</a:t>
            </a:r>
          </a:p>
          <a:p>
            <a:endParaRPr lang="en-US" baseline="0" dirty="0"/>
          </a:p>
          <a:p>
            <a:r>
              <a:rPr lang="en-US" baseline="0" dirty="0"/>
              <a:t>HMO and PPO plans are the more prominent option. </a:t>
            </a:r>
          </a:p>
          <a:p>
            <a:endParaRPr lang="en-US" baseline="0" dirty="0"/>
          </a:p>
          <a:p>
            <a:r>
              <a:rPr lang="en-US" baseline="0" dirty="0"/>
              <a:t>In the western part of Nebraska, Medicare Advantage Plans can be a PFFS (Private-Fee-for-Service). This type of Advantage Plan typically does not have a provider network so it potentially offers nationwide coverage. PFFS plans set their own payment rates and the doctor or provider gets to decide if they will accept the set payment rate. Because of this structure a doctor or provide can accept the insurance at one visit and decide not to at a later visit. </a:t>
            </a:r>
          </a:p>
          <a:p>
            <a:endParaRPr lang="en-US" baseline="0" dirty="0"/>
          </a:p>
          <a:p>
            <a:r>
              <a:rPr lang="en-US" baseline="0" dirty="0"/>
              <a:t>Cost Plans are new to Nebraska, beginning in 2019. This option is a hybrid following network rules of an Advantage Plan, but will offer out-of-network coverage provided by Original Medicare Part A or B. </a:t>
            </a:r>
          </a:p>
          <a:p>
            <a:endParaRPr lang="en-US" baseline="0" dirty="0"/>
          </a:p>
          <a:p>
            <a:r>
              <a:rPr lang="en-US" baseline="0" dirty="0"/>
              <a:t>Nebraska SHIP can help you determine your plan options and what restrictions are in place, so you can make an informed decision if you are considering a Medicare Advantage Plan. </a:t>
            </a:r>
          </a:p>
          <a:p>
            <a:endParaRPr lang="en-US" baseline="0" dirty="0"/>
          </a:p>
          <a:p>
            <a:r>
              <a:rPr lang="en-US" b="1" baseline="0" dirty="0"/>
              <a:t>(CHANGE SLIDE)</a:t>
            </a:r>
            <a:endParaRPr lang="en-US" b="1"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02787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when and where do you sign up for Medicare Part C? </a:t>
            </a:r>
          </a:p>
          <a:p>
            <a:endParaRPr lang="en-US" baseline="0" dirty="0"/>
          </a:p>
          <a:p>
            <a:r>
              <a:rPr lang="en-US" baseline="0" dirty="0"/>
              <a:t>Like Original Medicare, you may want to enroll into Part C to start on the same date as your Part A and B. And, like Original Medicare, you have the option of enrollment during your Initial Enrollment Period or during a Special Enrollment Period, typically at retirement. </a:t>
            </a:r>
          </a:p>
          <a:p>
            <a:endParaRPr lang="en-US" baseline="0" dirty="0"/>
          </a:p>
          <a:p>
            <a:r>
              <a:rPr lang="en-US" baseline="0" dirty="0"/>
              <a:t>Enrollment can be done on Medicare.gov, the official U.S. site for Medicare, or through the Nebraska SHIP.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7232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recap, Part C Advantage Plan costs can</a:t>
            </a:r>
            <a:r>
              <a:rPr lang="en-US" baseline="0" dirty="0"/>
              <a:t> vary.</a:t>
            </a:r>
            <a:r>
              <a:rPr lang="en-US" dirty="0"/>
              <a:t> </a:t>
            </a:r>
          </a:p>
          <a:p>
            <a:endParaRPr lang="en-US" dirty="0"/>
          </a:p>
          <a:p>
            <a:r>
              <a:rPr lang="en-US" dirty="0"/>
              <a:t>You will need to be enrolled in both Part</a:t>
            </a:r>
            <a:r>
              <a:rPr lang="en-US" baseline="0" dirty="0"/>
              <a:t> A and Part B and continue to pay the Part B premium. Depending on your chosen plan you could have an additional monthly premium. </a:t>
            </a:r>
          </a:p>
          <a:p>
            <a:endParaRPr lang="en-US" baseline="0" dirty="0"/>
          </a:p>
          <a:p>
            <a:r>
              <a:rPr lang="en-US" baseline="0" dirty="0"/>
              <a:t>When deciding between your two options, you may want to weigh the pro and cons. </a:t>
            </a:r>
          </a:p>
          <a:p>
            <a:endParaRPr lang="en-US" baseline="0" dirty="0"/>
          </a:p>
          <a:p>
            <a:r>
              <a:rPr lang="en-US" baseline="0" dirty="0"/>
              <a:t>Pros of Medicare Advantage plans include:</a:t>
            </a:r>
          </a:p>
          <a:p>
            <a:pPr marL="179182" indent="-179182">
              <a:buFontTx/>
              <a:buChar char="-"/>
            </a:pPr>
            <a:r>
              <a:rPr lang="en-US" baseline="0" dirty="0"/>
              <a:t>low premiums</a:t>
            </a:r>
          </a:p>
          <a:p>
            <a:pPr marL="179182" indent="-179182">
              <a:buFontTx/>
              <a:buChar char="-"/>
            </a:pPr>
            <a:r>
              <a:rPr lang="en-US" baseline="0" dirty="0"/>
              <a:t>potentially extra benefits, like dental or vision</a:t>
            </a:r>
          </a:p>
          <a:p>
            <a:pPr marL="179182" indent="-179182">
              <a:buFontTx/>
              <a:buChar char="-"/>
            </a:pPr>
            <a:r>
              <a:rPr lang="en-US" baseline="0" dirty="0"/>
              <a:t>and an out-of-pocket maximum</a:t>
            </a:r>
          </a:p>
          <a:p>
            <a:endParaRPr lang="en-US" baseline="0" dirty="0"/>
          </a:p>
          <a:p>
            <a:r>
              <a:rPr lang="en-US" baseline="0" dirty="0"/>
              <a:t>Cons may include:</a:t>
            </a:r>
          </a:p>
          <a:p>
            <a:pPr marL="179182" indent="-179182">
              <a:buFontTx/>
              <a:buChar char="-"/>
            </a:pPr>
            <a:r>
              <a:rPr lang="en-US" baseline="0" dirty="0"/>
              <a:t>plan rules, such as staying in-network</a:t>
            </a:r>
          </a:p>
          <a:p>
            <a:pPr marL="179182" indent="-179182">
              <a:buFontTx/>
              <a:buChar char="-"/>
            </a:pPr>
            <a:r>
              <a:rPr lang="en-US" baseline="0" dirty="0"/>
              <a:t>getting referrals to see a specialist</a:t>
            </a:r>
          </a:p>
          <a:p>
            <a:pPr marL="179182" indent="-179182">
              <a:buFontTx/>
              <a:buChar char="-"/>
            </a:pPr>
            <a:r>
              <a:rPr lang="en-US" baseline="0" dirty="0"/>
              <a:t>getting prior authorization to receive coverage of some services or medical equipment</a:t>
            </a:r>
          </a:p>
          <a:p>
            <a:endParaRPr lang="en-US" baseline="0" dirty="0"/>
          </a:p>
          <a:p>
            <a:r>
              <a:rPr lang="en-US" baseline="0" dirty="0"/>
              <a:t>If cost is the driving factor of your decision, you should remember:</a:t>
            </a:r>
          </a:p>
          <a:p>
            <a:endParaRPr lang="en-US" baseline="0" dirty="0"/>
          </a:p>
          <a:p>
            <a:r>
              <a:rPr lang="en-US" baseline="0" dirty="0"/>
              <a:t>Individuals with a high usage of their insurance may find Original Medicare to be the less expensive option.</a:t>
            </a:r>
          </a:p>
          <a:p>
            <a:endParaRPr lang="en-US" baseline="0" dirty="0"/>
          </a:p>
          <a:p>
            <a:r>
              <a:rPr lang="en-US" baseline="0" dirty="0"/>
              <a:t>Individuals with a low usage of their insurance may find a Medicare Advantage plan to be more cost effective.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fld id="{99209F9B-472D-4240-83D9-80EB7127089D}" type="slidenum">
              <a:rPr lang="en-US" smtClean="0"/>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8528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will</a:t>
            </a:r>
            <a:r>
              <a:rPr lang="en-US" baseline="0" dirty="0"/>
              <a:t> address the average individual. The topics we’ll cover will be:</a:t>
            </a:r>
          </a:p>
          <a:p>
            <a:endParaRPr lang="en-US" baseline="0" dirty="0"/>
          </a:p>
          <a:p>
            <a:pPr marL="178514" indent="-178514">
              <a:buFontTx/>
              <a:buChar char="-"/>
            </a:pPr>
            <a:r>
              <a:rPr lang="en-US" baseline="0" dirty="0"/>
              <a:t>Medicare Part A and Part B;</a:t>
            </a:r>
          </a:p>
          <a:p>
            <a:pPr marL="178514" indent="-178514">
              <a:buFontTx/>
              <a:buChar char="-"/>
            </a:pPr>
            <a:r>
              <a:rPr lang="en-US" baseline="0" dirty="0"/>
              <a:t>Medicare Supplements, a.k.a. Medigap;</a:t>
            </a:r>
          </a:p>
          <a:p>
            <a:pPr marL="178514" indent="-178514">
              <a:buFontTx/>
              <a:buChar char="-"/>
            </a:pPr>
            <a:r>
              <a:rPr lang="en-US" baseline="0" dirty="0"/>
              <a:t>Medicare Part D, drug coverage;</a:t>
            </a:r>
          </a:p>
          <a:p>
            <a:pPr marL="178514" indent="-178514">
              <a:buFontTx/>
              <a:buChar char="-"/>
            </a:pPr>
            <a:r>
              <a:rPr lang="en-US" baseline="0" dirty="0"/>
              <a:t>Medicare Advantage Plans, a.k.a. Part C;</a:t>
            </a:r>
          </a:p>
          <a:p>
            <a:pPr marL="178514" indent="-178514">
              <a:buFontTx/>
              <a:buChar char="-"/>
            </a:pPr>
            <a:r>
              <a:rPr lang="en-US" baseline="0" dirty="0"/>
              <a:t>What’s the Difference, providing a comparison of your options; </a:t>
            </a:r>
          </a:p>
          <a:p>
            <a:pPr marL="178514" indent="-178514">
              <a:buFontTx/>
              <a:buChar char="-"/>
            </a:pPr>
            <a:r>
              <a:rPr lang="en-US" baseline="0" dirty="0"/>
              <a:t>And finally we’ll touch briefly on Medicare Fraud and Abuse</a:t>
            </a:r>
          </a:p>
          <a:p>
            <a:endParaRPr lang="en-US" baseline="0" dirty="0"/>
          </a:p>
          <a:p>
            <a:r>
              <a:rPr lang="en-US" baseline="0" dirty="0"/>
              <a:t>But before we discuss these topics, we are going to review a few terms that are important to know.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25409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basics about</a:t>
            </a:r>
            <a:r>
              <a:rPr lang="en-US" baseline="0" dirty="0"/>
              <a:t> </a:t>
            </a:r>
            <a:r>
              <a:rPr lang="en-US" dirty="0"/>
              <a:t>Medicare</a:t>
            </a:r>
            <a:r>
              <a:rPr lang="en-US" baseline="0" dirty="0"/>
              <a:t> supplements. Let pause here to take a few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(Answer Questions, if none move on)</a:t>
            </a:r>
          </a:p>
          <a:p>
            <a:endParaRPr lang="en-US" b="1" baseline="0" dirty="0"/>
          </a:p>
          <a:p>
            <a:endParaRPr lang="en-US" b="1"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40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15281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topic of this introduction is Medicare Fraud and abuse. Medicare is reportedly losing $60 billion annual due to fraud and abuse. An example of fraud is a provider billing for services the individual did not receive. An example of abuse is when a provider orders unnecessary tests or procedures. But Medicare also see loses through individual compromised Medicare information. </a:t>
            </a:r>
          </a:p>
          <a:p>
            <a:endParaRPr lang="en-US" baseline="0" dirty="0"/>
          </a:p>
          <a:p>
            <a:r>
              <a:rPr lang="en-US" baseline="0" dirty="0"/>
              <a:t>The result of this loss means lost tax dollars which in turn puts the Medicare fund at risk. This results in less money for benefits potentially leading to higher Medicare premiums or other costs. </a:t>
            </a:r>
          </a:p>
          <a:p>
            <a:endParaRPr lang="en-US" baseline="0" dirty="0"/>
          </a:p>
          <a:p>
            <a:r>
              <a:rPr lang="en-US" baseline="0" dirty="0"/>
              <a:t>Certainly, human error does exist and not all errors are an instance of fraud or abuse. Most providers are honest. Unfortunately, fraud does happen and only review and investigation will determine the truth. </a:t>
            </a:r>
          </a:p>
          <a:p>
            <a:endParaRPr lang="en-US" baseline="0" dirty="0"/>
          </a:p>
          <a:p>
            <a:r>
              <a:rPr lang="en-US" b="1" baseline="0" dirty="0"/>
              <a:t>(CHANGE SLIDE)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09F9B-472D-4240-83D9-80EB712708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662585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ensure an individual does not fall prey to fraud or abuse, they can do three thing. </a:t>
            </a:r>
          </a:p>
          <a:p>
            <a:endParaRPr lang="en-US" dirty="0"/>
          </a:p>
          <a:p>
            <a:r>
              <a:rPr lang="en-US" dirty="0"/>
              <a:t>First, they can protect. S</a:t>
            </a:r>
            <a:r>
              <a:rPr lang="en-US" baseline="0" dirty="0"/>
              <a:t>imply meaning protecting personal information. </a:t>
            </a:r>
          </a:p>
          <a:p>
            <a:endParaRPr lang="en-US" baseline="0" dirty="0"/>
          </a:p>
          <a:p>
            <a:r>
              <a:rPr lang="en-US" baseline="0" dirty="0"/>
              <a:t>Individuals should not show or share their Social Security or Medicare number with unknown sources. Protect this information the same way a credit card number would be protected. Also, it is important to securely destroy any documents and communications that have personal identifying information on them. And remember Medicare, or any other government agency, will not call or visit you, unless the initial contact was made by the individual first. In limited situations, Medicare does conduct surveys, but does inform the individual about the survey by mail prior to calling the individual. Otherwise, if an individual is contacted by someone claiming to represent Medicare, they should hang up or shut the door! </a:t>
            </a:r>
          </a:p>
          <a:p>
            <a:endParaRPr lang="en-US" baseline="0" dirty="0"/>
          </a:p>
          <a:p>
            <a:r>
              <a:rPr lang="en-US" baseline="0" dirty="0"/>
              <a:t>The next step a person can take to prevent fraud or abuse is detect. Medicare sends resources to individuals when they use their Medicare. These resources come in the form of a Medicare Summary Notices (MSN) or Explanation of Benefits (EOB). The MSN comes from Medicare quarterly and details what was paid for on an individual’s behalf, in easy-to-understand language. The EOB comes from your Part C, Part D or Medicare Supplement. This is received monthly and also details services received. Individuals may also establish a </a:t>
            </a:r>
            <a:r>
              <a:rPr lang="en-US" baseline="0" dirty="0" err="1"/>
              <a:t>MyMedicare</a:t>
            </a:r>
            <a:r>
              <a:rPr lang="en-US" baseline="0" dirty="0"/>
              <a:t> account Medicare.gov. This account allows a person to manage and monitor their Medicare in a faster manner. </a:t>
            </a:r>
          </a:p>
          <a:p>
            <a:endParaRPr lang="en-US" baseline="0" dirty="0"/>
          </a:p>
          <a:p>
            <a:r>
              <a:rPr lang="en-US" baseline="0" dirty="0"/>
              <a:t>Individuals should also keep a health care journal and note:</a:t>
            </a:r>
          </a:p>
          <a:p>
            <a:pPr marL="178514" indent="-178514">
              <a:buFontTx/>
              <a:buChar char="-"/>
            </a:pPr>
            <a:r>
              <a:rPr lang="en-US" baseline="0" dirty="0"/>
              <a:t>the date of visits</a:t>
            </a:r>
          </a:p>
          <a:p>
            <a:pPr marL="178514" indent="-178514">
              <a:buFontTx/>
              <a:buChar char="-"/>
            </a:pPr>
            <a:r>
              <a:rPr lang="en-US" baseline="0" dirty="0"/>
              <a:t>the doctor seen</a:t>
            </a:r>
          </a:p>
          <a:p>
            <a:pPr marL="178514" indent="-178514">
              <a:buFontTx/>
              <a:buChar char="-"/>
            </a:pPr>
            <a:r>
              <a:rPr lang="en-US" baseline="0" dirty="0"/>
              <a:t>what was discussed with the doctor </a:t>
            </a:r>
          </a:p>
          <a:p>
            <a:pPr marL="178514" indent="-178514">
              <a:buFontTx/>
              <a:buChar char="-"/>
            </a:pPr>
            <a:r>
              <a:rPr lang="en-US" baseline="0" dirty="0"/>
              <a:t>And the treatment received</a:t>
            </a:r>
          </a:p>
          <a:p>
            <a:endParaRPr lang="en-US" baseline="0" dirty="0"/>
          </a:p>
          <a:p>
            <a:r>
              <a:rPr lang="en-US" baseline="0" dirty="0"/>
              <a:t>This can then be compared to the information provided by the MSN, EOB, or within the </a:t>
            </a:r>
            <a:r>
              <a:rPr lang="en-US" baseline="0" dirty="0" err="1"/>
              <a:t>MyMedicare</a:t>
            </a:r>
            <a:r>
              <a:rPr lang="en-US" baseline="0" dirty="0"/>
              <a:t> account. Individuals should look for billing issues like items or services being charged for more than once or billing for items or services not received. </a:t>
            </a:r>
          </a:p>
          <a:p>
            <a:endParaRPr lang="en-US" baseline="0" dirty="0"/>
          </a:p>
          <a:p>
            <a:r>
              <a:rPr lang="en-US" baseline="0" dirty="0"/>
              <a:t>If an individual finds something suspicious, they should report it. </a:t>
            </a:r>
          </a:p>
          <a:p>
            <a:endParaRPr lang="en-US" baseline="0" dirty="0"/>
          </a:p>
          <a:p>
            <a:r>
              <a:rPr lang="en-US" baseline="0" dirty="0"/>
              <a:t>Ask questions. First, contact the provider and ask questions about the item or service in question. This may result in discovering a simple human error and resolve the problem. Second, an individual may contact Nebraska SHIP to report questionable charges. Remember we serve as the state’s SMP (Senior Medicare Patrol). </a:t>
            </a:r>
          </a:p>
          <a:p>
            <a:endParaRPr lang="en-US" baseline="0" dirty="0"/>
          </a:p>
          <a:p>
            <a:r>
              <a:rPr lang="en-US" baseline="0" dirty="0"/>
              <a:t>These steps are important to prevent fraud and abuse. Victims of fraud or abuse can see adverse affects to their Medicare benefits, potentially resulting in a denial or delay of benefits. </a:t>
            </a:r>
          </a:p>
          <a:p>
            <a:endParaRPr lang="en-US" baseline="0" dirty="0"/>
          </a:p>
          <a:p>
            <a:r>
              <a:rPr lang="en-US" baseline="0" dirty="0"/>
              <a:t>Remember. Protect. Detect. Report.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09F9B-472D-4240-83D9-80EB712708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5826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conclusion….Remember, Nebraska SHIP is here to help.</a:t>
            </a:r>
          </a:p>
          <a:p>
            <a:endParaRPr lang="en-US" baseline="0" dirty="0"/>
          </a:p>
          <a:p>
            <a:r>
              <a:rPr lang="en-US" baseline="0" dirty="0"/>
              <a:t>We will help you evaluate your Medicare options during your initial enrollment into Medicare. We will answer any Medicare related questions during the year and can provide help with problems such as denied billing. </a:t>
            </a:r>
          </a:p>
          <a:p>
            <a:endParaRPr lang="en-US" baseline="0" dirty="0"/>
          </a:p>
          <a:p>
            <a:r>
              <a:rPr lang="en-US" baseline="0" dirty="0"/>
              <a:t>We’re also here to help with those applications for Extra Help. And, if you know an organization that could benefit from a discussion like this, we are happy to help with that also!</a:t>
            </a:r>
          </a:p>
          <a:p>
            <a:endParaRPr lang="en-US" baseline="0" dirty="0"/>
          </a:p>
          <a:p>
            <a:r>
              <a:rPr lang="en-US" baseline="0" dirty="0"/>
              <a:t>Thank you all for your attention. Let’s go ahead and address any final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(Answer Questions, if there are none, thank and invite the participants to ask questions, one-on-one, after the presentation.)</a:t>
            </a:r>
          </a:p>
          <a:p>
            <a:endParaRPr lang="en-US" baseline="0" dirty="0"/>
          </a:p>
        </p:txBody>
      </p:sp>
      <p:sp>
        <p:nvSpPr>
          <p:cNvPr id="4" name="Slide Number Placeholder 3"/>
          <p:cNvSpPr>
            <a:spLocks noGrp="1"/>
          </p:cNvSpPr>
          <p:nvPr>
            <p:ph type="sldNum" sz="quarter" idx="10"/>
          </p:nvPr>
        </p:nvSpPr>
        <p:spPr/>
        <p:txBody>
          <a:bodyPr/>
          <a:lstStyle/>
          <a:p>
            <a:fld id="{99209F9B-472D-4240-83D9-80EB7127089D}" type="slidenum">
              <a:rPr lang="en-US" smtClean="0"/>
              <a:t>43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73369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basics about</a:t>
            </a:r>
            <a:r>
              <a:rPr lang="en-US" baseline="0" dirty="0"/>
              <a:t> </a:t>
            </a:r>
            <a:r>
              <a:rPr lang="en-US" dirty="0"/>
              <a:t>Medicare</a:t>
            </a:r>
            <a:r>
              <a:rPr lang="en-US" baseline="0" dirty="0"/>
              <a:t> supplements. Let pause here to take a few questions.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(Answer Questions, if none move on)</a:t>
            </a:r>
          </a:p>
          <a:p>
            <a:endParaRPr lang="en-US" b="1" baseline="0" dirty="0"/>
          </a:p>
          <a:p>
            <a:endParaRPr lang="en-US" b="1"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44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8873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a:t>
            </a:r>
            <a:r>
              <a:rPr lang="en-US" b="1" baseline="0" dirty="0"/>
              <a:t> terms on slide.)</a:t>
            </a:r>
          </a:p>
          <a:p>
            <a:endParaRPr lang="en-US" b="1" baseline="0" dirty="0"/>
          </a:p>
          <a:p>
            <a:endParaRPr lang="en-US" b="1" baseline="0" dirty="0"/>
          </a:p>
          <a:p>
            <a:r>
              <a:rPr lang="en-US" b="1" baseline="0" dirty="0"/>
              <a:t>(Change Slide)</a:t>
            </a:r>
            <a:endParaRPr lang="en-US" b="1"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5932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Medicare? To put it</a:t>
            </a:r>
            <a:r>
              <a:rPr lang="en-US" baseline="0" dirty="0"/>
              <a:t> simply, Medicare is your Federal Health insurance, created in 1965. (Signed into law by President Lyndon B. Johnson)</a:t>
            </a:r>
          </a:p>
          <a:p>
            <a:endParaRPr lang="en-US" baseline="0" dirty="0"/>
          </a:p>
          <a:p>
            <a:r>
              <a:rPr lang="en-US" baseline="0" dirty="0"/>
              <a:t>Initially Medicare was only available to people age 65 and older. </a:t>
            </a:r>
          </a:p>
          <a:p>
            <a:endParaRPr lang="en-US" baseline="0" dirty="0"/>
          </a:p>
          <a:p>
            <a:r>
              <a:rPr lang="en-US" baseline="0" dirty="0"/>
              <a:t>It wasn’t until 1972 that Medicare was expanded to include individuals with a qualifying disability or those with End-Stage Renal Disease. (Signed by President Richard M. Nixon)</a:t>
            </a:r>
          </a:p>
          <a:p>
            <a:endParaRPr lang="en-US" baseline="0" dirty="0"/>
          </a:p>
          <a:p>
            <a:r>
              <a:rPr lang="en-US" baseline="0" dirty="0"/>
              <a:t>You need only fit into one of these three categories to qualify for Medicare. </a:t>
            </a:r>
          </a:p>
          <a:p>
            <a:endParaRPr lang="en-US" b="1" baseline="0" dirty="0"/>
          </a:p>
          <a:p>
            <a:r>
              <a:rPr lang="en-US" b="1" baseline="0" dirty="0"/>
              <a:t>(CHANGE SLIDE)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42614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become Medicare eligible</a:t>
            </a:r>
            <a:r>
              <a:rPr lang="en-US" baseline="0" dirty="0"/>
              <a:t>, you will need to decide how you want to receive your Medicare benefits. You will have two options, Original Medicare or Medicare Advantage. Both offer equal coverage, but have different rules and cost structures, so you will need to decide which option will best fit your needs. </a:t>
            </a:r>
          </a:p>
          <a:p>
            <a:endParaRPr lang="en-US" baseline="0" dirty="0"/>
          </a:p>
          <a:p>
            <a:r>
              <a:rPr lang="en-US" baseline="0" dirty="0"/>
              <a:t>Also, remember that Medicare is individual insurance. What works well for your friends and neighbors may not work well for you. You truly should do an individual comparison of your options. </a:t>
            </a:r>
          </a:p>
          <a:p>
            <a:endParaRPr lang="en-US" baseline="0" dirty="0"/>
          </a:p>
          <a:p>
            <a:r>
              <a:rPr lang="en-US" baseline="0" dirty="0"/>
              <a:t>Today we’re going to break these two options down. </a:t>
            </a:r>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63632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Medicare Part A and Part B. </a:t>
            </a:r>
            <a:endParaRPr lang="en-US" baseline="0" dirty="0"/>
          </a:p>
          <a:p>
            <a:endParaRPr lang="en-US" baseline="0" dirty="0"/>
          </a:p>
          <a:p>
            <a:r>
              <a:rPr lang="en-US" b="1" baseline="0" dirty="0"/>
              <a:t>(CHANGE SLIDE)</a:t>
            </a:r>
            <a:endParaRPr lang="en-US" b="1" dirty="0"/>
          </a:p>
        </p:txBody>
      </p:sp>
      <p:sp>
        <p:nvSpPr>
          <p:cNvPr id="4" name="Slide Number Placeholder 3"/>
          <p:cNvSpPr>
            <a:spLocks noGrp="1"/>
          </p:cNvSpPr>
          <p:nvPr>
            <p:ph type="sldNum" sz="quarter" idx="10"/>
          </p:nvPr>
        </p:nvSpPr>
        <p:spPr/>
        <p:txBody>
          <a:bodyPr/>
          <a:lstStyle/>
          <a:p>
            <a:fld id="{99209F9B-472D-4240-83D9-80EB7127089D}"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2326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a:t>
            </a:r>
            <a:r>
              <a:rPr lang="en-US" baseline="0" dirty="0"/>
              <a:t> Part A will be your Hospital Insurance. It will only cover these four services shown on the slide:</a:t>
            </a:r>
          </a:p>
          <a:p>
            <a:endParaRPr lang="en-US" baseline="0" dirty="0"/>
          </a:p>
          <a:p>
            <a:pPr marL="171450" indent="-171450">
              <a:buFontTx/>
              <a:buChar char="-"/>
            </a:pPr>
            <a:r>
              <a:rPr lang="en-US" baseline="0" dirty="0"/>
              <a:t>Inpatient Hospital care;</a:t>
            </a:r>
          </a:p>
          <a:p>
            <a:pPr marL="171450" indent="-171450">
              <a:buFontTx/>
              <a:buChar char="-"/>
            </a:pPr>
            <a:r>
              <a:rPr lang="en-US" baseline="0" dirty="0"/>
              <a:t>Skilled Nursing care;</a:t>
            </a:r>
          </a:p>
          <a:p>
            <a:pPr marL="171450" indent="-171450">
              <a:buFontTx/>
              <a:buChar char="-"/>
            </a:pPr>
            <a:r>
              <a:rPr lang="en-US" baseline="0" dirty="0"/>
              <a:t>Home Healthcare, and;</a:t>
            </a:r>
          </a:p>
          <a:p>
            <a:pPr marL="171450" indent="-171450">
              <a:buFontTx/>
              <a:buChar char="-"/>
            </a:pPr>
            <a:r>
              <a:rPr lang="en-US" baseline="0" dirty="0"/>
              <a:t>Hospice </a:t>
            </a:r>
          </a:p>
          <a:p>
            <a:pPr marL="171450" indent="-171450">
              <a:buFontTx/>
              <a:buChar char="-"/>
            </a:pPr>
            <a:endParaRPr lang="en-US" baseline="0" dirty="0"/>
          </a:p>
          <a:p>
            <a:pPr marL="0" indent="0">
              <a:buFontTx/>
              <a:buNone/>
            </a:pPr>
            <a:r>
              <a:rPr lang="en-US" baseline="0" dirty="0"/>
              <a:t>Part A is typically premium free for the majority of people, since you’ve already paid for it through 10 years of employment, either your own or your spouses, paying the Social Security tax.  </a:t>
            </a:r>
          </a:p>
          <a:p>
            <a:pPr marL="0" indent="0">
              <a:buFontTx/>
              <a:buNone/>
            </a:pPr>
            <a:endParaRPr lang="en-US" baseline="0" dirty="0"/>
          </a:p>
          <a:p>
            <a:pPr marL="0" indent="0">
              <a:buFontTx/>
              <a:buNone/>
            </a:pPr>
            <a:r>
              <a:rPr lang="en-US" baseline="0" dirty="0"/>
              <a:t>When you do use your Medicare Part A you will be responsible for deductibles and copays.</a:t>
            </a:r>
          </a:p>
          <a:p>
            <a:pPr marL="0" indent="0">
              <a:buFontTx/>
              <a:buNone/>
            </a:pPr>
            <a:endParaRPr lang="en-US" baseline="0" dirty="0"/>
          </a:p>
          <a:p>
            <a:pPr marL="0" indent="0">
              <a:buFontTx/>
              <a:buNone/>
            </a:pPr>
            <a:r>
              <a:rPr lang="en-US" b="1" baseline="0" dirty="0"/>
              <a:t>(CHANGE SLIDE)</a:t>
            </a:r>
          </a:p>
          <a:p>
            <a:pPr marL="0" indent="0">
              <a:buFontTx/>
              <a:buNone/>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99209F9B-472D-4240-83D9-80EB7127089D}"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7989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64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2779470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150729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8205397-1FB8-4443-8A18-2BC304A1CC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16579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5675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F1E72B7-87B5-4A41-AEDE-ACB0D4B35B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82792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243881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395874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4188277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11/15/2023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4E275BF7-D0B9-484A-BCB9-22E4270147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315415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1E67E1-2C7A-4FF0-8F1D-4E769EE41DE4}" type="slidenum">
              <a:rPr lang="en-US" smtClean="0"/>
              <a:t>‹#›</a:t>
            </a:fld>
            <a:endParaRPr lang="en-US" dirty="0"/>
          </a:p>
        </p:txBody>
      </p:sp>
      <p:pic>
        <p:nvPicPr>
          <p:cNvPr id="10" name="Picture 3">
            <a:extLst>
              <a:ext uri="{FF2B5EF4-FFF2-40B4-BE49-F238E27FC236}">
                <a16:creationId xmlns:a16="http://schemas.microsoft.com/office/drawing/2014/main" id="{FB07F02B-D643-4A14-9FE6-6679210509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46480"/>
          <a:stretch>
            <a:fillRect/>
          </a:stretch>
        </p:blipFill>
        <p:spPr bwMode="auto">
          <a:xfrm rot="5400000">
            <a:off x="-1878211" y="1895768"/>
            <a:ext cx="6858000" cy="3066463"/>
          </a:xfrm>
          <a:prstGeom prst="rect">
            <a:avLst/>
          </a:prstGeom>
          <a:noFill/>
          <a:ln>
            <a:noFill/>
          </a:ln>
          <a:effectLst>
            <a:outerShdw blurRad="50800" dist="38100" algn="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145315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162193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E67E1-2C7A-4FF0-8F1D-4E769EE41DE4}" type="slidenum">
              <a:rPr lang="en-US" smtClean="0"/>
              <a:t>‹#›</a:t>
            </a:fld>
            <a:endParaRPr lang="en-US" dirty="0"/>
          </a:p>
        </p:txBody>
      </p:sp>
      <p:pic>
        <p:nvPicPr>
          <p:cNvPr id="10" name="Picture 3">
            <a:extLst>
              <a:ext uri="{FF2B5EF4-FFF2-40B4-BE49-F238E27FC236}">
                <a16:creationId xmlns:a16="http://schemas.microsoft.com/office/drawing/2014/main" id="{F95E3E82-A2FC-45C5-9E3D-0A49899DD0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46480"/>
          <a:stretch>
            <a:fillRect/>
          </a:stretch>
        </p:blipFill>
        <p:spPr bwMode="auto">
          <a:xfrm>
            <a:off x="0" y="4915076"/>
            <a:ext cx="12192000" cy="1940109"/>
          </a:xfrm>
          <a:prstGeom prst="rect">
            <a:avLst/>
          </a:prstGeom>
          <a:noFill/>
          <a:ln>
            <a:noFill/>
          </a:ln>
          <a:effectLst>
            <a:outerShdw blurRad="50800" dist="38100" algn="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395025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96790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E67E1-2C7A-4FF0-8F1D-4E769EE41DE4}" type="slidenum">
              <a:rPr lang="en-US" smtClean="0"/>
              <a:t>‹#›</a:t>
            </a:fld>
            <a:endParaRPr lang="en-US" dirty="0"/>
          </a:p>
        </p:txBody>
      </p:sp>
      <p:pic>
        <p:nvPicPr>
          <p:cNvPr id="9" name="Picture 8">
            <a:extLst>
              <a:ext uri="{FF2B5EF4-FFF2-40B4-BE49-F238E27FC236}">
                <a16:creationId xmlns:a16="http://schemas.microsoft.com/office/drawing/2014/main" id="{814D8BA9-F789-43B2-AFDA-5E4825B047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240439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25396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396438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389422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351263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212017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3"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b="46480"/>
          <a:stretch>
            <a:fillRect/>
          </a:stretch>
        </p:blipFill>
        <p:spPr bwMode="auto">
          <a:xfrm rot="5400000">
            <a:off x="-1878211" y="1895768"/>
            <a:ext cx="6858000" cy="3066463"/>
          </a:xfrm>
          <a:prstGeom prst="rect">
            <a:avLst/>
          </a:prstGeom>
          <a:noFill/>
          <a:ln>
            <a:noFill/>
          </a:ln>
          <a:effectLst>
            <a:outerShdw blurRad="50800" dist="38100" algn="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1E67E1-2C7A-4FF0-8F1D-4E769EE41DE4}" type="slidenum">
              <a:rPr lang="en-US" smtClean="0"/>
              <a:t>‹#›</a:t>
            </a:fld>
            <a:endParaRPr lang="en-US" dirty="0"/>
          </a:p>
        </p:txBody>
      </p:sp>
    </p:spTree>
    <p:extLst>
      <p:ext uri="{BB962C8B-B14F-4D97-AF65-F5344CB8AC3E}">
        <p14:creationId xmlns:p14="http://schemas.microsoft.com/office/powerpoint/2010/main" val="232055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
            <a:ext cx="12191985" cy="5553221"/>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b="46480"/>
          <a:stretch>
            <a:fillRect/>
          </a:stretch>
        </p:blipFill>
        <p:spPr bwMode="auto">
          <a:xfrm>
            <a:off x="0" y="4915076"/>
            <a:ext cx="12192000" cy="1940109"/>
          </a:xfrm>
          <a:prstGeom prst="rect">
            <a:avLst/>
          </a:prstGeom>
          <a:noFill/>
          <a:ln>
            <a:noFill/>
          </a:ln>
          <a:effectLst>
            <a:outerShdw blurRad="50800" dist="38100" algn="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6D1801-9B46-4B56-A4C4-181DC0D2463A}"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E67E1-2C7A-4FF0-8F1D-4E769EE41DE4}" type="slidenum">
              <a:rPr lang="en-US" smtClean="0"/>
              <a:t>‹#›</a:t>
            </a:fld>
            <a:endParaRPr lang="en-US" dirty="0"/>
          </a:p>
        </p:txBody>
      </p:sp>
    </p:spTree>
    <p:extLst>
      <p:ext uri="{BB962C8B-B14F-4D97-AF65-F5344CB8AC3E}">
        <p14:creationId xmlns:p14="http://schemas.microsoft.com/office/powerpoint/2010/main" val="176858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6D1801-9B46-4B56-A4C4-181DC0D2463A}" type="datetimeFigureOut">
              <a:rPr lang="en-US" smtClean="0"/>
              <a:t>11/15/2023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1E67E1-2C7A-4FF0-8F1D-4E769EE41DE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744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6D1801-9B46-4B56-A4C4-181DC0D2463A}" type="datetimeFigureOut">
              <a:rPr lang="en-US" smtClean="0"/>
              <a:t>11/15/2023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1E67E1-2C7A-4FF0-8F1D-4E769EE41DE4}"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1912E93-C8EF-4F70-9D60-C8691515F2C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46" r="600" b="68722"/>
          <a:stretch/>
        </p:blipFill>
        <p:spPr>
          <a:xfrm>
            <a:off x="0" y="5830331"/>
            <a:ext cx="12192000" cy="1027669"/>
          </a:xfrm>
          <a:prstGeom prst="rect">
            <a:avLst/>
          </a:prstGeom>
        </p:spPr>
      </p:pic>
    </p:spTree>
    <p:extLst>
      <p:ext uri="{BB962C8B-B14F-4D97-AF65-F5344CB8AC3E}">
        <p14:creationId xmlns:p14="http://schemas.microsoft.com/office/powerpoint/2010/main" val="20983644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ccessnebraska.ne.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oi.nebraska.gov/SHI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medicare.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edicare.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hyperlink" Target="http://www.doi.nebraska.gov/shii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86603"/>
            <a:ext cx="12192000" cy="3948513"/>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5300" dirty="0"/>
              <a:t>Thank you for joining. Music is playing to help you determine if your audio is connected.     We will begin at 6 pm.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84" y="2559478"/>
            <a:ext cx="4523232" cy="3617976"/>
          </a:xfrm>
          <a:prstGeom prst="rect">
            <a:avLst/>
          </a:prstGeom>
        </p:spPr>
      </p:pic>
    </p:spTree>
    <p:extLst>
      <p:ext uri="{BB962C8B-B14F-4D97-AF65-F5344CB8AC3E}">
        <p14:creationId xmlns:p14="http://schemas.microsoft.com/office/powerpoint/2010/main" val="697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 Hospital Insurance</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Inpatient Hospital Stay</a:t>
            </a:r>
          </a:p>
          <a:p>
            <a:pPr lvl="1">
              <a:buClrTx/>
              <a:buFont typeface="Wingdings" panose="05000000000000000000" pitchFamily="2" charset="2"/>
              <a:buChar char="§"/>
            </a:pPr>
            <a:r>
              <a:rPr lang="en-US" dirty="0"/>
              <a:t>$1,632. </a:t>
            </a:r>
            <a:r>
              <a:rPr lang="en-US" dirty="0">
                <a:solidFill>
                  <a:schemeClr val="tx1"/>
                </a:solidFill>
              </a:rPr>
              <a:t>deductible</a:t>
            </a:r>
            <a:r>
              <a:rPr lang="en-US" dirty="0"/>
              <a:t> per inpatient hospitalization</a:t>
            </a:r>
          </a:p>
          <a:p>
            <a:pPr lvl="2">
              <a:buClrTx/>
              <a:buFont typeface="Wingdings" panose="05000000000000000000" pitchFamily="2" charset="2"/>
              <a:buChar char="§"/>
            </a:pPr>
            <a:r>
              <a:rPr lang="en-US" dirty="0"/>
              <a:t>Pays for first 60 days</a:t>
            </a:r>
          </a:p>
          <a:p>
            <a:pPr lvl="2">
              <a:buClrTx/>
              <a:buFont typeface="Wingdings" panose="05000000000000000000" pitchFamily="2" charset="2"/>
              <a:buChar char="§"/>
            </a:pPr>
            <a:r>
              <a:rPr lang="en-US" dirty="0"/>
              <a:t>Daily </a:t>
            </a:r>
            <a:r>
              <a:rPr lang="en-US" dirty="0">
                <a:solidFill>
                  <a:schemeClr val="tx1"/>
                </a:solidFill>
              </a:rPr>
              <a:t>copay</a:t>
            </a:r>
            <a:r>
              <a:rPr lang="en-US" dirty="0">
                <a:solidFill>
                  <a:srgbClr val="3F8359"/>
                </a:solidFill>
              </a:rPr>
              <a:t> </a:t>
            </a:r>
            <a:r>
              <a:rPr lang="en-US" dirty="0"/>
              <a:t>for days:</a:t>
            </a:r>
          </a:p>
          <a:p>
            <a:pPr lvl="3">
              <a:buClrTx/>
              <a:buFont typeface="Wingdings" panose="05000000000000000000" pitchFamily="2" charset="2"/>
              <a:buChar char="§"/>
            </a:pPr>
            <a:r>
              <a:rPr lang="en-US" dirty="0"/>
              <a:t>61 – 90 - $408./day</a:t>
            </a:r>
          </a:p>
          <a:p>
            <a:pPr lvl="3">
              <a:buClrTx/>
              <a:buFont typeface="Wingdings" panose="05000000000000000000" pitchFamily="2" charset="2"/>
              <a:buChar char="§"/>
            </a:pPr>
            <a:r>
              <a:rPr lang="en-US" dirty="0"/>
              <a:t>91 – 150 - $816./day</a:t>
            </a:r>
          </a:p>
          <a:p>
            <a:pPr>
              <a:buClrTx/>
              <a:buFont typeface="Wingdings" panose="05000000000000000000" pitchFamily="2" charset="2"/>
              <a:buChar char="§"/>
            </a:pPr>
            <a:r>
              <a:rPr lang="en-US" dirty="0"/>
              <a:t>Skilled Nursing Facility Stay</a:t>
            </a:r>
          </a:p>
          <a:p>
            <a:pPr lvl="1">
              <a:buClrTx/>
              <a:buFont typeface="Wingdings" panose="05000000000000000000" pitchFamily="2" charset="2"/>
              <a:buChar char="§"/>
            </a:pPr>
            <a:r>
              <a:rPr lang="en-US" dirty="0"/>
              <a:t>Medicare Part A covers first 20 days at 100%</a:t>
            </a:r>
          </a:p>
          <a:p>
            <a:pPr lvl="1">
              <a:buClrTx/>
              <a:buFont typeface="Wingdings" panose="05000000000000000000" pitchFamily="2" charset="2"/>
              <a:buChar char="§"/>
            </a:pPr>
            <a:r>
              <a:rPr lang="en-US" dirty="0"/>
              <a:t>Daily </a:t>
            </a:r>
            <a:r>
              <a:rPr lang="en-US" dirty="0">
                <a:solidFill>
                  <a:schemeClr val="tx1"/>
                </a:solidFill>
              </a:rPr>
              <a:t>copay</a:t>
            </a:r>
            <a:r>
              <a:rPr lang="en-US" dirty="0">
                <a:solidFill>
                  <a:srgbClr val="3F8359"/>
                </a:solidFill>
              </a:rPr>
              <a:t> </a:t>
            </a:r>
            <a:r>
              <a:rPr lang="en-US" dirty="0"/>
              <a:t>of $204. for days 21 - 100</a:t>
            </a:r>
          </a:p>
          <a:p>
            <a:pPr>
              <a:buClrTx/>
              <a:buFont typeface="Wingdings" panose="05000000000000000000" pitchFamily="2" charset="2"/>
              <a:buChar char="§"/>
            </a:pPr>
            <a:endParaRPr lang="en-US" dirty="0"/>
          </a:p>
          <a:p>
            <a:pPr marL="0" indent="0">
              <a:buNone/>
            </a:pPr>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7275" y="4213517"/>
            <a:ext cx="1718405" cy="165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42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 Medical Insurance </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Pays for outpatient services that are medically necessary</a:t>
            </a:r>
          </a:p>
          <a:p>
            <a:pPr lvl="1">
              <a:buClrTx/>
              <a:buFont typeface="Wingdings" panose="05000000000000000000" pitchFamily="2" charset="2"/>
              <a:buChar char="§"/>
            </a:pPr>
            <a:r>
              <a:rPr lang="en-US" dirty="0"/>
              <a:t>Medical Expenses</a:t>
            </a:r>
          </a:p>
          <a:p>
            <a:pPr lvl="2">
              <a:buClrTx/>
              <a:buFont typeface="Wingdings" panose="05000000000000000000" pitchFamily="2" charset="2"/>
              <a:buChar char="§"/>
            </a:pPr>
            <a:r>
              <a:rPr lang="en-US" dirty="0"/>
              <a:t>Primary Doctor and Specialist Visits</a:t>
            </a:r>
          </a:p>
          <a:p>
            <a:pPr lvl="2">
              <a:buClrTx/>
              <a:buFont typeface="Wingdings" panose="05000000000000000000" pitchFamily="2" charset="2"/>
              <a:buChar char="§"/>
            </a:pPr>
            <a:r>
              <a:rPr lang="en-US" dirty="0"/>
              <a:t>Mental Health Services</a:t>
            </a:r>
          </a:p>
          <a:p>
            <a:pPr lvl="2">
              <a:buClrTx/>
              <a:buFont typeface="Wingdings" panose="05000000000000000000" pitchFamily="2" charset="2"/>
              <a:buChar char="§"/>
            </a:pPr>
            <a:r>
              <a:rPr lang="en-US" dirty="0"/>
              <a:t>Medical Supplies</a:t>
            </a:r>
          </a:p>
          <a:p>
            <a:pPr lvl="2">
              <a:buClrTx/>
              <a:buFont typeface="Wingdings" panose="05000000000000000000" pitchFamily="2" charset="2"/>
              <a:buChar char="§"/>
            </a:pPr>
            <a:r>
              <a:rPr lang="en-US" dirty="0"/>
              <a:t>Preventive Benefits</a:t>
            </a:r>
          </a:p>
          <a:p>
            <a:pPr lvl="1">
              <a:buClrTx/>
              <a:buFont typeface="Wingdings" panose="05000000000000000000" pitchFamily="2" charset="2"/>
              <a:buChar char="§"/>
            </a:pPr>
            <a:r>
              <a:rPr lang="en-US" dirty="0"/>
              <a:t>Lab and Diagnostic Testing</a:t>
            </a:r>
          </a:p>
          <a:p>
            <a:pPr lvl="1">
              <a:buClrTx/>
              <a:buFont typeface="Wingdings" panose="05000000000000000000" pitchFamily="2" charset="2"/>
              <a:buChar char="§"/>
            </a:pPr>
            <a:r>
              <a:rPr lang="en-US" dirty="0"/>
              <a:t>Outpatient Hospital Treatment</a:t>
            </a:r>
          </a:p>
          <a:p>
            <a:pPr lvl="1">
              <a:buClrTx/>
              <a:buFont typeface="Wingdings" panose="05000000000000000000" pitchFamily="2" charset="2"/>
              <a:buChar char="§"/>
            </a:pPr>
            <a:r>
              <a:rPr lang="en-US" dirty="0"/>
              <a:t>Durable Medical Equipment</a:t>
            </a:r>
          </a:p>
          <a:p>
            <a:endParaRPr lang="en-US"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3819" y="4214722"/>
            <a:ext cx="1741861" cy="165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2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 Medical Insurance </a:t>
            </a:r>
          </a:p>
        </p:txBody>
      </p:sp>
      <p:sp>
        <p:nvSpPr>
          <p:cNvPr id="3" name="Content Placeholder 2"/>
          <p:cNvSpPr>
            <a:spLocks noGrp="1"/>
          </p:cNvSpPr>
          <p:nvPr>
            <p:ph idx="1"/>
          </p:nvPr>
        </p:nvSpPr>
        <p:spPr>
          <a:xfrm>
            <a:off x="1097280" y="1845734"/>
            <a:ext cx="8316539" cy="4023360"/>
          </a:xfrm>
        </p:spPr>
        <p:txBody>
          <a:bodyPr>
            <a:normAutofit/>
          </a:bodyPr>
          <a:lstStyle/>
          <a:p>
            <a:pPr>
              <a:buClrTx/>
              <a:buFont typeface="Wingdings" panose="05000000000000000000" pitchFamily="2" charset="2"/>
              <a:buChar char="§"/>
            </a:pPr>
            <a:r>
              <a:rPr lang="en-US" dirty="0"/>
              <a:t>$174.70 monthly standard premium</a:t>
            </a:r>
          </a:p>
          <a:p>
            <a:pPr lvl="1">
              <a:buClrTx/>
              <a:buFont typeface="Wingdings" panose="05000000000000000000" pitchFamily="2" charset="2"/>
              <a:buChar char="§"/>
            </a:pPr>
            <a:r>
              <a:rPr lang="en-US" dirty="0"/>
              <a:t>Higher wage earners pay more </a:t>
            </a:r>
          </a:p>
          <a:p>
            <a:pPr lvl="2">
              <a:buClrTx/>
              <a:buFont typeface="Wingdings" panose="05000000000000000000" pitchFamily="2" charset="2"/>
              <a:buChar char="§"/>
            </a:pPr>
            <a:r>
              <a:rPr lang="en-US" dirty="0"/>
              <a:t>IRMAA</a:t>
            </a:r>
          </a:p>
          <a:p>
            <a:pPr lvl="2">
              <a:buClrTx/>
              <a:buFont typeface="Wingdings" panose="05000000000000000000" pitchFamily="2" charset="2"/>
              <a:buChar char="§"/>
            </a:pPr>
            <a:r>
              <a:rPr lang="en-US" dirty="0"/>
              <a:t>Imposed on income greater than:</a:t>
            </a:r>
          </a:p>
          <a:p>
            <a:pPr lvl="3">
              <a:buClrTx/>
              <a:buFont typeface="Wingdings" panose="05000000000000000000" pitchFamily="2" charset="2"/>
              <a:buChar char="§"/>
            </a:pPr>
            <a:r>
              <a:rPr lang="en-US" dirty="0"/>
              <a:t>$103,000/individual</a:t>
            </a:r>
          </a:p>
          <a:p>
            <a:pPr lvl="3">
              <a:buClrTx/>
              <a:buFont typeface="Wingdings" panose="05000000000000000000" pitchFamily="2" charset="2"/>
              <a:buChar char="§"/>
            </a:pPr>
            <a:r>
              <a:rPr lang="en-US" dirty="0"/>
              <a:t>$206,000/couple</a:t>
            </a:r>
          </a:p>
          <a:p>
            <a:pPr>
              <a:buClrTx/>
              <a:buFont typeface="Wingdings" panose="05000000000000000000" pitchFamily="2" charset="2"/>
              <a:buChar char="§"/>
            </a:pPr>
            <a:r>
              <a:rPr lang="en-US" dirty="0"/>
              <a:t>$240 annual deductible</a:t>
            </a:r>
          </a:p>
          <a:p>
            <a:pPr>
              <a:buClrTx/>
              <a:buFont typeface="Wingdings" panose="05000000000000000000" pitchFamily="2" charset="2"/>
              <a:buChar char="§"/>
            </a:pPr>
            <a:r>
              <a:rPr lang="en-US" dirty="0"/>
              <a:t>Coinsurance 20% - no out-of-pocket maximum </a:t>
            </a:r>
          </a:p>
          <a:p>
            <a:pPr marL="0" indent="0">
              <a:buClrTx/>
              <a:buNone/>
            </a:pPr>
            <a:endParaRPr lang="en-US" dirty="0"/>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3819" y="4214722"/>
            <a:ext cx="1741861" cy="165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54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sign up?</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Most individuals getting Social Security or Railroad Retirement Board benefits are:</a:t>
            </a:r>
          </a:p>
          <a:p>
            <a:pPr lvl="1">
              <a:buClrTx/>
              <a:buFont typeface="Wingdings" panose="05000000000000000000" pitchFamily="2" charset="2"/>
              <a:buChar char="§"/>
            </a:pPr>
            <a:r>
              <a:rPr lang="en-US" dirty="0"/>
              <a:t>Automatically enrolled into Part A and Part B</a:t>
            </a:r>
          </a:p>
          <a:p>
            <a:pPr lvl="1">
              <a:buClrTx/>
              <a:buFont typeface="Wingdings" panose="05000000000000000000" pitchFamily="2" charset="2"/>
              <a:buChar char="§"/>
            </a:pPr>
            <a:r>
              <a:rPr lang="en-US" dirty="0"/>
              <a:t>Receive their Medicare card 2 – 3 months prior to Medicare beginning</a:t>
            </a:r>
          </a:p>
          <a:p>
            <a:pPr>
              <a:buClrTx/>
              <a:buFont typeface="Wingdings" panose="05000000000000000000" pitchFamily="2" charset="2"/>
              <a:buChar char="§"/>
            </a:pPr>
            <a:r>
              <a:rPr lang="en-US" dirty="0"/>
              <a:t>Individuals not getting Social Security or Railroad Retirement Board benefits will need to sign up themselves</a:t>
            </a:r>
          </a:p>
          <a:p>
            <a:pPr marL="201168" lvl="1" indent="0">
              <a:buClrTx/>
              <a:buNone/>
            </a:pPr>
            <a:endParaRPr lang="en-US" dirty="0"/>
          </a:p>
        </p:txBody>
      </p:sp>
    </p:spTree>
    <p:extLst>
      <p:ext uri="{BB962C8B-B14F-4D97-AF65-F5344CB8AC3E}">
        <p14:creationId xmlns:p14="http://schemas.microsoft.com/office/powerpoint/2010/main" val="240091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sign up?</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Initial Enrollment Period (IEP)</a:t>
            </a:r>
          </a:p>
          <a:p>
            <a:pPr lvl="1">
              <a:buClrTx/>
              <a:buFont typeface="Wingdings" panose="05000000000000000000" pitchFamily="2" charset="2"/>
              <a:buChar char="§"/>
            </a:pPr>
            <a:r>
              <a:rPr lang="en-US" dirty="0"/>
              <a:t>Enroll in the three months before the 65</a:t>
            </a:r>
            <a:r>
              <a:rPr lang="en-US" baseline="30000" dirty="0"/>
              <a:t>th</a:t>
            </a:r>
            <a:r>
              <a:rPr lang="en-US" dirty="0"/>
              <a:t> birthday month:</a:t>
            </a:r>
          </a:p>
          <a:p>
            <a:pPr lvl="2">
              <a:buClrTx/>
              <a:buFont typeface="Wingdings" panose="05000000000000000000" pitchFamily="2" charset="2"/>
              <a:buChar char="§"/>
            </a:pPr>
            <a:r>
              <a:rPr lang="en-US" dirty="0"/>
              <a:t>Coverage begins the first of the birthday month</a:t>
            </a:r>
          </a:p>
          <a:p>
            <a:pPr lvl="1">
              <a:buClrTx/>
              <a:buFont typeface="Wingdings" panose="05000000000000000000" pitchFamily="2" charset="2"/>
              <a:buChar char="§"/>
            </a:pPr>
            <a:r>
              <a:rPr lang="en-US" dirty="0"/>
              <a:t>Enroll in the month of 65</a:t>
            </a:r>
            <a:r>
              <a:rPr lang="en-US" baseline="30000" dirty="0"/>
              <a:t>th</a:t>
            </a:r>
            <a:r>
              <a:rPr lang="en-US" dirty="0"/>
              <a:t> birthday or within the three months after:</a:t>
            </a:r>
          </a:p>
          <a:p>
            <a:pPr lvl="2">
              <a:buClrTx/>
              <a:buFont typeface="Wingdings" panose="05000000000000000000" pitchFamily="2" charset="2"/>
              <a:buChar char="§"/>
            </a:pPr>
            <a:r>
              <a:rPr lang="en-US" dirty="0"/>
              <a:t>Coverage begins the first of the following month</a:t>
            </a:r>
          </a:p>
          <a:p>
            <a:pPr>
              <a:buClrTx/>
              <a:buFont typeface="Wingdings" panose="05000000000000000000" pitchFamily="2" charset="2"/>
              <a:buChar char="§"/>
            </a:pPr>
            <a:r>
              <a:rPr lang="en-US" dirty="0"/>
              <a:t>Three ways to sign up:</a:t>
            </a:r>
          </a:p>
          <a:p>
            <a:pPr lvl="1">
              <a:buClrTx/>
              <a:buFont typeface="Wingdings" panose="05000000000000000000" pitchFamily="2" charset="2"/>
              <a:buChar char="§"/>
            </a:pPr>
            <a:r>
              <a:rPr lang="en-US" dirty="0"/>
              <a:t>Local Social Security Administration Office</a:t>
            </a:r>
          </a:p>
          <a:p>
            <a:pPr lvl="1">
              <a:buClrTx/>
              <a:buFont typeface="Wingdings" panose="05000000000000000000" pitchFamily="2" charset="2"/>
              <a:buChar char="§"/>
            </a:pPr>
            <a:r>
              <a:rPr lang="en-US" dirty="0"/>
              <a:t>1-800-772-1213</a:t>
            </a:r>
          </a:p>
          <a:p>
            <a:pPr lvl="1">
              <a:buClrTx/>
              <a:buFont typeface="Wingdings" panose="05000000000000000000" pitchFamily="2" charset="2"/>
              <a:buChar char="§"/>
            </a:pPr>
            <a:r>
              <a:rPr lang="en-US" dirty="0">
                <a:hlinkClick r:id="rId3"/>
              </a:rPr>
              <a:t>www.ssa.gov</a:t>
            </a:r>
            <a:r>
              <a:rPr lang="en-US" dirty="0"/>
              <a:t> </a:t>
            </a:r>
          </a:p>
          <a:p>
            <a:pPr lvl="1">
              <a:buClrTx/>
              <a:buFont typeface="Wingdings" panose="05000000000000000000" pitchFamily="2" charset="2"/>
              <a:buChar char="§"/>
            </a:pPr>
            <a:endParaRPr lang="en-US" dirty="0"/>
          </a:p>
          <a:p>
            <a:pPr marL="201168" lvl="1" indent="0">
              <a:buClrTx/>
              <a:buNone/>
            </a:pPr>
            <a:endParaRPr lang="en-US" dirty="0"/>
          </a:p>
        </p:txBody>
      </p:sp>
    </p:spTree>
    <p:extLst>
      <p:ext uri="{BB962C8B-B14F-4D97-AF65-F5344CB8AC3E}">
        <p14:creationId xmlns:p14="http://schemas.microsoft.com/office/powerpoint/2010/main" val="101844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still working. Do I need to enroll?</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If you or your spouse are currently working, and you receive your healthcare coverage from active employment:</a:t>
            </a:r>
          </a:p>
          <a:p>
            <a:pPr lvl="1">
              <a:buClrTx/>
              <a:buFont typeface="Wingdings" panose="05000000000000000000" pitchFamily="2" charset="2"/>
              <a:buChar char="§"/>
            </a:pPr>
            <a:r>
              <a:rPr lang="en-US" dirty="0"/>
              <a:t>You are </a:t>
            </a:r>
            <a:r>
              <a:rPr lang="en-US" u="sng" dirty="0"/>
              <a:t>not</a:t>
            </a:r>
            <a:r>
              <a:rPr lang="en-US" dirty="0"/>
              <a:t> required to enroll into Medicare at age 65 </a:t>
            </a:r>
          </a:p>
          <a:p>
            <a:pPr lvl="2">
              <a:buClrTx/>
              <a:buFont typeface="Wingdings" panose="05000000000000000000" pitchFamily="2" charset="2"/>
              <a:buChar char="§"/>
            </a:pPr>
            <a:r>
              <a:rPr lang="en-US" dirty="0"/>
              <a:t>Specific to “Large Employers” with 20 or more employees (Employer coverage pays first)</a:t>
            </a:r>
          </a:p>
          <a:p>
            <a:pPr lvl="2">
              <a:buClrTx/>
              <a:buFont typeface="Wingdings" panose="05000000000000000000" pitchFamily="2" charset="2"/>
              <a:buChar char="§"/>
            </a:pPr>
            <a:r>
              <a:rPr lang="en-US" dirty="0"/>
              <a:t>If insurance is from a “Small Employer,” with less than 20 employees, enrollment in Part A and Part B should be considered based on who pays first (Typically Medicare pays first)</a:t>
            </a:r>
          </a:p>
          <a:p>
            <a:pPr lvl="1">
              <a:buClrTx/>
              <a:buFont typeface="Wingdings" panose="05000000000000000000" pitchFamily="2" charset="2"/>
              <a:buChar char="§"/>
            </a:pPr>
            <a:r>
              <a:rPr lang="en-US" dirty="0"/>
              <a:t>Many choose to enroll into Part A</a:t>
            </a:r>
          </a:p>
          <a:p>
            <a:pPr lvl="2">
              <a:buClrTx/>
              <a:buFont typeface="Wingdings" panose="05000000000000000000" pitchFamily="2" charset="2"/>
              <a:buChar char="§"/>
            </a:pPr>
            <a:r>
              <a:rPr lang="en-US" dirty="0"/>
              <a:t>Generally premium free</a:t>
            </a:r>
          </a:p>
          <a:p>
            <a:pPr lvl="2">
              <a:buClrTx/>
              <a:buFont typeface="Wingdings" panose="05000000000000000000" pitchFamily="2" charset="2"/>
              <a:buChar char="§"/>
            </a:pPr>
            <a:r>
              <a:rPr lang="en-US" dirty="0"/>
              <a:t>Pays secondary to employer coverage</a:t>
            </a:r>
          </a:p>
          <a:p>
            <a:pPr lvl="2">
              <a:buClrTx/>
              <a:buFont typeface="Wingdings" panose="05000000000000000000" pitchFamily="2" charset="2"/>
              <a:buChar char="§"/>
            </a:pPr>
            <a:r>
              <a:rPr lang="en-US" dirty="0"/>
              <a:t>Note: Health Savings Accounts (HSAs) may affect your decisions</a:t>
            </a:r>
          </a:p>
          <a:p>
            <a:pPr marL="384048" lvl="2" indent="0">
              <a:buClrTx/>
              <a:buNone/>
            </a:pPr>
            <a:endParaRPr lang="en-US" dirty="0"/>
          </a:p>
        </p:txBody>
      </p:sp>
    </p:spTree>
    <p:extLst>
      <p:ext uri="{BB962C8B-B14F-4D97-AF65-F5344CB8AC3E}">
        <p14:creationId xmlns:p14="http://schemas.microsoft.com/office/powerpoint/2010/main" val="2424609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still working. Do I need to enroll?</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Special Enrollment Period (SEP)</a:t>
            </a:r>
          </a:p>
          <a:p>
            <a:pPr lvl="1">
              <a:buClrTx/>
              <a:buFont typeface="Wingdings" panose="05000000000000000000" pitchFamily="2" charset="2"/>
              <a:buChar char="§"/>
            </a:pPr>
            <a:r>
              <a:rPr lang="en-US" dirty="0"/>
              <a:t>Anytime while still covered by a group health plan</a:t>
            </a:r>
          </a:p>
          <a:p>
            <a:pPr lvl="1">
              <a:buClrTx/>
              <a:buFont typeface="Wingdings" panose="05000000000000000000" pitchFamily="2" charset="2"/>
              <a:buChar char="§"/>
            </a:pPr>
            <a:r>
              <a:rPr lang="en-US" dirty="0"/>
              <a:t>Up to eight months after loss of group health plan</a:t>
            </a:r>
          </a:p>
          <a:p>
            <a:pPr lvl="1">
              <a:buClrTx/>
              <a:buFont typeface="Wingdings" panose="05000000000000000000" pitchFamily="2" charset="2"/>
              <a:buChar char="§"/>
            </a:pPr>
            <a:r>
              <a:rPr lang="en-US" dirty="0"/>
              <a:t>Coverage begins the first of the next month</a:t>
            </a:r>
          </a:p>
          <a:p>
            <a:pPr>
              <a:buClrTx/>
              <a:buFont typeface="Wingdings" panose="05000000000000000000" pitchFamily="2" charset="2"/>
              <a:buChar char="§"/>
            </a:pPr>
            <a:r>
              <a:rPr lang="en-US" dirty="0"/>
              <a:t>General Enrollment Period</a:t>
            </a:r>
          </a:p>
          <a:p>
            <a:pPr lvl="1">
              <a:buClrTx/>
              <a:buFont typeface="Wingdings" panose="05000000000000000000" pitchFamily="2" charset="2"/>
              <a:buChar char="§"/>
            </a:pPr>
            <a:r>
              <a:rPr lang="en-US" dirty="0"/>
              <a:t>January 1 – March 31 each year</a:t>
            </a:r>
          </a:p>
          <a:p>
            <a:pPr lvl="1">
              <a:buClrTx/>
              <a:buFont typeface="Wingdings" panose="05000000000000000000" pitchFamily="2" charset="2"/>
              <a:buChar char="§"/>
            </a:pPr>
            <a:r>
              <a:rPr lang="en-US" dirty="0"/>
              <a:t>Coverage begins the first of the next month </a:t>
            </a:r>
          </a:p>
          <a:p>
            <a:pPr lvl="2">
              <a:buClrTx/>
              <a:buFont typeface="Wingdings" panose="05000000000000000000" pitchFamily="2" charset="2"/>
              <a:buChar char="§"/>
            </a:pPr>
            <a:r>
              <a:rPr lang="en-US" dirty="0"/>
              <a:t>Late enrollment penalties may apply</a:t>
            </a:r>
          </a:p>
          <a:p>
            <a:pPr marL="201168" lvl="1" indent="0">
              <a:buClrTx/>
              <a:buNone/>
            </a:pPr>
            <a:endParaRPr lang="en-US" dirty="0"/>
          </a:p>
        </p:txBody>
      </p:sp>
    </p:spTree>
    <p:extLst>
      <p:ext uri="{BB962C8B-B14F-4D97-AF65-F5344CB8AC3E}">
        <p14:creationId xmlns:p14="http://schemas.microsoft.com/office/powerpoint/2010/main" val="169964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48C1DE-2E77-472F-B380-D39218BEBD09}"/>
              </a:ext>
            </a:extLst>
          </p:cNvPr>
          <p:cNvPicPr>
            <a:picLocks noChangeAspect="1"/>
          </p:cNvPicPr>
          <p:nvPr/>
        </p:nvPicPr>
        <p:blipFill>
          <a:blip r:embed="rId3"/>
          <a:stretch>
            <a:fillRect/>
          </a:stretch>
        </p:blipFill>
        <p:spPr>
          <a:xfrm>
            <a:off x="1386840" y="0"/>
            <a:ext cx="9418320" cy="6154953"/>
          </a:xfrm>
          <a:prstGeom prst="rect">
            <a:avLst/>
          </a:prstGeom>
        </p:spPr>
      </p:pic>
    </p:spTree>
    <p:extLst>
      <p:ext uri="{BB962C8B-B14F-4D97-AF65-F5344CB8AC3E}">
        <p14:creationId xmlns:p14="http://schemas.microsoft.com/office/powerpoint/2010/main" val="192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B – Medicare Savings Program </a:t>
            </a:r>
          </a:p>
        </p:txBody>
      </p:sp>
      <p:sp>
        <p:nvSpPr>
          <p:cNvPr id="3" name="Content Placeholder 2"/>
          <p:cNvSpPr>
            <a:spLocks noGrp="1"/>
          </p:cNvSpPr>
          <p:nvPr>
            <p:ph idx="1"/>
          </p:nvPr>
        </p:nvSpPr>
        <p:spPr>
          <a:xfrm>
            <a:off x="1097280" y="1845734"/>
            <a:ext cx="11094720" cy="4023360"/>
          </a:xfrm>
        </p:spPr>
        <p:txBody>
          <a:bodyPr>
            <a:normAutofit fontScale="92500" lnSpcReduction="20000"/>
          </a:bodyPr>
          <a:lstStyle/>
          <a:p>
            <a:pPr>
              <a:buClrTx/>
              <a:buFont typeface="Wingdings" panose="05000000000000000000" pitchFamily="2" charset="2"/>
              <a:buChar char="§"/>
            </a:pPr>
            <a:r>
              <a:rPr lang="en-US" dirty="0"/>
              <a:t>Lower income earners can receive assistance paying for Part B premiums</a:t>
            </a:r>
          </a:p>
          <a:p>
            <a:pPr lvl="1">
              <a:buClrTx/>
              <a:buFont typeface="Wingdings" panose="05000000000000000000" pitchFamily="2" charset="2"/>
              <a:buChar char="§"/>
            </a:pPr>
            <a:r>
              <a:rPr lang="en-US" dirty="0"/>
              <a:t>Single</a:t>
            </a:r>
          </a:p>
          <a:p>
            <a:pPr lvl="2">
              <a:buClrTx/>
              <a:buFont typeface="Wingdings" panose="05000000000000000000" pitchFamily="2" charset="2"/>
              <a:buChar char="§"/>
            </a:pPr>
            <a:r>
              <a:rPr lang="en-US" dirty="0"/>
              <a:t>Income &lt; $1,641/monthly</a:t>
            </a:r>
          </a:p>
          <a:p>
            <a:pPr lvl="2">
              <a:buClrTx/>
              <a:buFont typeface="Wingdings" panose="05000000000000000000" pitchFamily="2" charset="2"/>
              <a:buChar char="§"/>
            </a:pPr>
            <a:r>
              <a:rPr lang="en-US" dirty="0"/>
              <a:t>Assets* &lt; $9,090</a:t>
            </a:r>
          </a:p>
          <a:p>
            <a:pPr lvl="1">
              <a:buClrTx/>
              <a:buFont typeface="Wingdings" panose="05000000000000000000" pitchFamily="2" charset="2"/>
              <a:buChar char="§"/>
            </a:pPr>
            <a:r>
              <a:rPr lang="en-US" dirty="0"/>
              <a:t>Married</a:t>
            </a:r>
          </a:p>
          <a:p>
            <a:pPr lvl="2">
              <a:buClrTx/>
              <a:buFont typeface="Wingdings" panose="05000000000000000000" pitchFamily="2" charset="2"/>
              <a:buChar char="§"/>
            </a:pPr>
            <a:r>
              <a:rPr lang="en-US" dirty="0"/>
              <a:t>Income &lt; $2,220/monthly</a:t>
            </a:r>
          </a:p>
          <a:p>
            <a:pPr lvl="2">
              <a:buClrTx/>
              <a:buFont typeface="Wingdings" panose="05000000000000000000" pitchFamily="2" charset="2"/>
              <a:buChar char="§"/>
            </a:pPr>
            <a:r>
              <a:rPr lang="en-US" dirty="0"/>
              <a:t>Assets* &lt; $13,630</a:t>
            </a:r>
          </a:p>
          <a:p>
            <a:pPr>
              <a:buClrTx/>
              <a:buFont typeface="Wingdings" panose="05000000000000000000" pitchFamily="2" charset="2"/>
              <a:buChar char="§"/>
            </a:pPr>
            <a:r>
              <a:rPr lang="en-US" dirty="0"/>
              <a:t>Apply at ACCESS Nebraska</a:t>
            </a:r>
          </a:p>
          <a:p>
            <a:pPr lvl="1">
              <a:buClrTx/>
              <a:buFont typeface="Wingdings" panose="05000000000000000000" pitchFamily="2" charset="2"/>
              <a:buChar char="§"/>
            </a:pPr>
            <a:r>
              <a:rPr lang="en-US" dirty="0"/>
              <a:t>1-855-632-7633</a:t>
            </a:r>
          </a:p>
          <a:p>
            <a:pPr lvl="1">
              <a:buClrTx/>
              <a:buFont typeface="Wingdings" panose="05000000000000000000" pitchFamily="2" charset="2"/>
              <a:buChar char="§"/>
            </a:pPr>
            <a:r>
              <a:rPr lang="en-US" dirty="0">
                <a:hlinkClick r:id="rId3"/>
              </a:rPr>
              <a:t>www.ACCESSNebraska.ne.gov</a:t>
            </a:r>
            <a:r>
              <a:rPr lang="en-US" dirty="0"/>
              <a:t> </a:t>
            </a:r>
          </a:p>
          <a:p>
            <a:pPr marL="201168" lvl="1" indent="0">
              <a:buClrTx/>
              <a:buNone/>
            </a:pPr>
            <a:endParaRPr lang="en-US" dirty="0"/>
          </a:p>
          <a:p>
            <a:pPr marL="201168" lvl="1" indent="0">
              <a:buClrTx/>
              <a:buNone/>
            </a:pPr>
            <a:r>
              <a:rPr lang="en-US" sz="1400" dirty="0"/>
              <a:t>*Assets do not include car or home</a:t>
            </a:r>
          </a:p>
          <a:p>
            <a:endParaRPr lang="en-US" dirty="0"/>
          </a:p>
        </p:txBody>
      </p:sp>
    </p:spTree>
    <p:extLst>
      <p:ext uri="{BB962C8B-B14F-4D97-AF65-F5344CB8AC3E}">
        <p14:creationId xmlns:p14="http://schemas.microsoft.com/office/powerpoint/2010/main" val="312887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and Part B</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071323"/>
            <a:ext cx="5486400" cy="3974234"/>
          </a:xfrm>
        </p:spPr>
      </p:pic>
    </p:spTree>
    <p:extLst>
      <p:ext uri="{BB962C8B-B14F-4D97-AF65-F5344CB8AC3E}">
        <p14:creationId xmlns:p14="http://schemas.microsoft.com/office/powerpoint/2010/main" val="196754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7078" y="516836"/>
            <a:ext cx="3100136" cy="1960234"/>
          </a:xfrm>
        </p:spPr>
        <p:txBody>
          <a:bodyPr>
            <a:normAutofit/>
          </a:bodyPr>
          <a:lstStyle/>
          <a:p>
            <a:r>
              <a:rPr lang="en-US" dirty="0">
                <a:solidFill>
                  <a:srgbClr val="414D5E"/>
                </a:solidFill>
              </a:rPr>
              <a:t>Welcome to Medicare</a:t>
            </a:r>
          </a:p>
        </p:txBody>
      </p:sp>
      <p:cxnSp>
        <p:nvCxnSpPr>
          <p:cNvPr id="22" name="Straight Connector 12">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2371" y="2790855"/>
            <a:ext cx="3084844" cy="3311766"/>
          </a:xfrm>
          <a:prstGeom prst="rect">
            <a:avLst/>
          </a:prstGeom>
        </p:spPr>
        <p:txBody>
          <a:bodyPr rtlCol="0">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629" r="5422" b="-1"/>
          <a:stretch/>
        </p:blipFill>
        <p:spPr>
          <a:xfrm>
            <a:off x="4075043" y="10"/>
            <a:ext cx="8111272" cy="6857990"/>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B205DCAC-64D0-472D-9092-AD35020F4D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27" y="4146973"/>
            <a:ext cx="2743200" cy="2194191"/>
          </a:xfrm>
          <a:prstGeom prst="rect">
            <a:avLst/>
          </a:prstGeom>
        </p:spPr>
      </p:pic>
    </p:spTree>
    <p:extLst>
      <p:ext uri="{BB962C8B-B14F-4D97-AF65-F5344CB8AC3E}">
        <p14:creationId xmlns:p14="http://schemas.microsoft.com/office/powerpoint/2010/main" val="407750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51754" y="2236269"/>
            <a:ext cx="226905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137560" y="2236269"/>
            <a:ext cx="2370996" cy="461665"/>
          </a:xfrm>
          <a:prstGeom prst="rect">
            <a:avLst/>
          </a:prstGeom>
          <a:noFill/>
        </p:spPr>
        <p:txBody>
          <a:bodyPr wrap="square">
            <a:spAutoFit/>
          </a:bodyPr>
          <a:lstStyle/>
          <a:p>
            <a:pPr algn="ctr">
              <a:defRPr/>
            </a:pPr>
            <a:r>
              <a:rPr lang="en-US" sz="2400" dirty="0">
                <a:latin typeface="+mn-lt"/>
              </a:rPr>
              <a:t>Part B </a:t>
            </a:r>
            <a:r>
              <a:rPr lang="en-US" sz="2400" dirty="0"/>
              <a:t>(</a:t>
            </a:r>
            <a:r>
              <a:rPr lang="en-US" sz="2400" dirty="0">
                <a:latin typeface="+mn-lt"/>
              </a:rPr>
              <a:t>Medical)</a:t>
            </a:r>
          </a:p>
        </p:txBody>
      </p:sp>
      <p:pic>
        <p:nvPicPr>
          <p:cNvPr id="4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1878" y="5496975"/>
            <a:ext cx="2049194" cy="461665"/>
          </a:xfrm>
          <a:prstGeom prst="rect">
            <a:avLst/>
          </a:prstGeom>
          <a:noFill/>
        </p:spPr>
        <p:txBody>
          <a:bodyPr wrap="square">
            <a:spAutoFit/>
          </a:bodyPr>
          <a:lstStyle/>
          <a:p>
            <a:pPr algn="ctr">
              <a:defRPr/>
            </a:pPr>
            <a:r>
              <a:rPr lang="en-US" sz="2400" dirty="0">
                <a:latin typeface="+mn-lt"/>
              </a:rPr>
              <a:t>Part D (Drugs)</a:t>
            </a:r>
          </a:p>
        </p:txBody>
      </p:sp>
      <p:grpSp>
        <p:nvGrpSpPr>
          <p:cNvPr id="31" name="Group 19"/>
          <p:cNvGrpSpPr>
            <a:grpSpLocks/>
          </p:cNvGrpSpPr>
          <p:nvPr/>
        </p:nvGrpSpPr>
        <p:grpSpPr bwMode="auto">
          <a:xfrm>
            <a:off x="8460711" y="2748852"/>
            <a:ext cx="2245682" cy="3142889"/>
            <a:chOff x="8028019" y="2622670"/>
            <a:chExt cx="3076811" cy="4469487"/>
          </a:xfrm>
        </p:grpSpPr>
        <p:sp>
          <p:nvSpPr>
            <p:cNvPr id="37" name="TextBox 36"/>
            <p:cNvSpPr txBox="1"/>
            <p:nvPr/>
          </p:nvSpPr>
          <p:spPr>
            <a:xfrm>
              <a:off x="8028019" y="5070040"/>
              <a:ext cx="3076811" cy="2022117"/>
            </a:xfrm>
            <a:prstGeom prst="rect">
              <a:avLst/>
            </a:prstGeom>
            <a:noFill/>
          </p:spPr>
          <p:txBody>
            <a:bodyPr>
              <a:spAutoFit/>
            </a:bodyPr>
            <a:lstStyle/>
            <a:p>
              <a:pPr algn="ctr">
                <a:lnSpc>
                  <a:spcPct val="90000"/>
                </a:lnSpc>
                <a:defRPr/>
              </a:pPr>
              <a:r>
                <a:rPr lang="en-US" sz="2400" dirty="0">
                  <a:latin typeface="+mn-lt"/>
                </a:rPr>
                <a:t>Part C</a:t>
              </a:r>
            </a:p>
            <a:p>
              <a:pPr algn="ctr">
                <a:lnSpc>
                  <a:spcPct val="90000"/>
                </a:lnSpc>
                <a:defRPr/>
              </a:pPr>
              <a:r>
                <a:rPr lang="en-US" sz="2400" dirty="0"/>
                <a:t>(Hospital, Medical, and Drugs) </a:t>
              </a:r>
              <a:endParaRPr lang="en-US" sz="2400" dirty="0">
                <a:latin typeface="+mn-lt"/>
              </a:endParaRPr>
            </a:p>
          </p:txBody>
        </p:sp>
        <p:pic>
          <p:nvPicPr>
            <p:cNvPr id="36" name="Picture 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 is Medicare?</a:t>
            </a:r>
          </a:p>
        </p:txBody>
      </p:sp>
      <p:sp>
        <p:nvSpPr>
          <p:cNvPr id="46" name="TextBox 45"/>
          <p:cNvSpPr txBox="1"/>
          <p:nvPr/>
        </p:nvSpPr>
        <p:spPr>
          <a:xfrm>
            <a:off x="6990331" y="3741705"/>
            <a:ext cx="1021093" cy="830262"/>
          </a:xfrm>
          <a:prstGeom prst="rect">
            <a:avLst/>
          </a:prstGeom>
          <a:noFill/>
        </p:spPr>
        <p:txBody>
          <a:bodyPr wrap="square">
            <a:spAutoFit/>
          </a:bodyPr>
          <a:lstStyle/>
          <a:p>
            <a:pPr>
              <a:defRPr/>
            </a:pPr>
            <a:r>
              <a:rPr lang="en-US" sz="4800" b="1" u="sng" dirty="0">
                <a:latin typeface="+mj-lt"/>
              </a:rPr>
              <a:t>OR</a:t>
            </a:r>
          </a:p>
        </p:txBody>
      </p:sp>
      <p:sp>
        <p:nvSpPr>
          <p:cNvPr id="24" name="TextBox 23"/>
          <p:cNvSpPr txBox="1"/>
          <p:nvPr/>
        </p:nvSpPr>
        <p:spPr bwMode="auto">
          <a:xfrm>
            <a:off x="1097280" y="1782838"/>
            <a:ext cx="5893051" cy="492443"/>
          </a:xfrm>
          <a:prstGeom prst="rect">
            <a:avLst/>
          </a:prstGeom>
          <a:noFill/>
        </p:spPr>
        <p:txBody>
          <a:bodyPr wrap="square">
            <a:spAutoFit/>
          </a:bodyPr>
          <a:lstStyle/>
          <a:p>
            <a:pPr algn="ctr">
              <a:defRPr/>
            </a:pPr>
            <a:r>
              <a:rPr lang="en-US" sz="2600" b="1" dirty="0"/>
              <a:t>Original Medicare</a:t>
            </a:r>
            <a:endParaRPr lang="en-US" sz="2600" b="1" dirty="0">
              <a:latin typeface="+mn-lt"/>
            </a:endParaRPr>
          </a:p>
        </p:txBody>
      </p:sp>
      <p:sp>
        <p:nvSpPr>
          <p:cNvPr id="25" name="TextBox 24"/>
          <p:cNvSpPr txBox="1"/>
          <p:nvPr/>
        </p:nvSpPr>
        <p:spPr bwMode="auto">
          <a:xfrm>
            <a:off x="8011424" y="1782838"/>
            <a:ext cx="3144256" cy="492443"/>
          </a:xfrm>
          <a:prstGeom prst="rect">
            <a:avLst/>
          </a:prstGeom>
          <a:noFill/>
        </p:spPr>
        <p:txBody>
          <a:bodyPr wrap="square">
            <a:spAutoFit/>
          </a:bodyPr>
          <a:lstStyle/>
          <a:p>
            <a:pPr algn="ctr">
              <a:defRPr/>
            </a:pPr>
            <a:r>
              <a:rPr lang="en-US" sz="2600" b="1" dirty="0">
                <a:latin typeface="+mn-lt"/>
              </a:rPr>
              <a:t>Medicare Advantage</a:t>
            </a:r>
          </a:p>
        </p:txBody>
      </p:sp>
    </p:spTree>
    <p:extLst>
      <p:ext uri="{BB962C8B-B14F-4D97-AF65-F5344CB8AC3E}">
        <p14:creationId xmlns:p14="http://schemas.microsoft.com/office/powerpoint/2010/main" val="1111467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Supplements</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Optional extra insurance</a:t>
            </a:r>
          </a:p>
          <a:p>
            <a:pPr lvl="1">
              <a:buClrTx/>
              <a:buFont typeface="Wingdings" panose="05000000000000000000" pitchFamily="2" charset="2"/>
              <a:buChar char="§"/>
            </a:pPr>
            <a:r>
              <a:rPr lang="en-US" dirty="0"/>
              <a:t>Purchased from private insurance company</a:t>
            </a:r>
          </a:p>
          <a:p>
            <a:pPr lvl="1">
              <a:buClrTx/>
              <a:buFont typeface="Wingdings" panose="05000000000000000000" pitchFamily="2" charset="2"/>
              <a:buChar char="§"/>
            </a:pPr>
            <a:r>
              <a:rPr lang="en-US" dirty="0"/>
              <a:t>Standardized plans</a:t>
            </a:r>
          </a:p>
          <a:p>
            <a:pPr lvl="1">
              <a:buClrTx/>
              <a:buFont typeface="Wingdings" panose="05000000000000000000" pitchFamily="2" charset="2"/>
              <a:buChar char="§"/>
            </a:pPr>
            <a:r>
              <a:rPr lang="en-US" dirty="0"/>
              <a:t>Guaranteed renewable </a:t>
            </a:r>
          </a:p>
          <a:p>
            <a:pPr>
              <a:buClrTx/>
              <a:buFont typeface="Wingdings" panose="05000000000000000000" pitchFamily="2" charset="2"/>
              <a:buChar char="§"/>
            </a:pPr>
            <a:r>
              <a:rPr lang="en-US" dirty="0"/>
              <a:t>Works with Original Medicare &amp; pays for some or all:</a:t>
            </a:r>
          </a:p>
          <a:p>
            <a:pPr lvl="1">
              <a:buClrTx/>
              <a:buFont typeface="Wingdings" panose="05000000000000000000" pitchFamily="2" charset="2"/>
              <a:buChar char="§"/>
            </a:pPr>
            <a:r>
              <a:rPr lang="en-US" dirty="0"/>
              <a:t>Deductible</a:t>
            </a:r>
          </a:p>
          <a:p>
            <a:pPr lvl="1">
              <a:buClrTx/>
              <a:buFont typeface="Wingdings" panose="05000000000000000000" pitchFamily="2" charset="2"/>
              <a:buChar char="§"/>
            </a:pPr>
            <a:r>
              <a:rPr lang="en-US" dirty="0"/>
              <a:t>Copays</a:t>
            </a:r>
          </a:p>
          <a:p>
            <a:pPr lvl="1">
              <a:buClrTx/>
              <a:buFont typeface="Wingdings" panose="05000000000000000000" pitchFamily="2" charset="2"/>
              <a:buChar char="§"/>
            </a:pPr>
            <a:r>
              <a:rPr lang="en-US" dirty="0"/>
              <a:t>Coinsurance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0675" y="4444742"/>
            <a:ext cx="1485005" cy="142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7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3829A-B329-4508-9CAC-CE6F24F2E3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0133" y="0"/>
            <a:ext cx="7231733" cy="6197004"/>
          </a:xfrm>
          <a:prstGeom prst="rect">
            <a:avLst/>
          </a:prstGeom>
        </p:spPr>
      </p:pic>
    </p:spTree>
    <p:extLst>
      <p:ext uri="{BB962C8B-B14F-4D97-AF65-F5344CB8AC3E}">
        <p14:creationId xmlns:p14="http://schemas.microsoft.com/office/powerpoint/2010/main" val="371969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Supplements</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Premiums</a:t>
            </a:r>
          </a:p>
          <a:p>
            <a:pPr lvl="1">
              <a:buClrTx/>
              <a:buFont typeface="Wingdings" panose="05000000000000000000" pitchFamily="2" charset="2"/>
              <a:buChar char="§"/>
            </a:pPr>
            <a:r>
              <a:rPr lang="en-US" dirty="0"/>
              <a:t>$35 - $640 per month</a:t>
            </a:r>
          </a:p>
          <a:p>
            <a:pPr>
              <a:buClrTx/>
              <a:buFont typeface="Wingdings" panose="05000000000000000000" pitchFamily="2" charset="2"/>
              <a:buChar char="§"/>
            </a:pPr>
            <a:r>
              <a:rPr lang="en-US" dirty="0"/>
              <a:t>Supplement plan with fewer benefits cost less</a:t>
            </a:r>
          </a:p>
          <a:p>
            <a:pPr lvl="1">
              <a:buClrTx/>
              <a:buFont typeface="Wingdings" panose="05000000000000000000" pitchFamily="2" charset="2"/>
              <a:buChar char="§"/>
            </a:pPr>
            <a:r>
              <a:rPr lang="en-US" dirty="0"/>
              <a:t>Company X - $89 for Plan A (fewest benefits)</a:t>
            </a:r>
          </a:p>
          <a:p>
            <a:pPr lvl="1">
              <a:buClrTx/>
              <a:buFont typeface="Wingdings" panose="05000000000000000000" pitchFamily="2" charset="2"/>
              <a:buChar char="§"/>
            </a:pPr>
            <a:r>
              <a:rPr lang="en-US" dirty="0"/>
              <a:t>Company X - $140 for Plan G (most benefits)</a:t>
            </a:r>
          </a:p>
          <a:p>
            <a:pPr>
              <a:buClrTx/>
              <a:buFont typeface="Wingdings" panose="05000000000000000000" pitchFamily="2" charset="2"/>
              <a:buChar char="§"/>
            </a:pPr>
            <a:r>
              <a:rPr lang="en-US" dirty="0"/>
              <a:t>65-year-old premiums for same supplement vary</a:t>
            </a:r>
          </a:p>
          <a:p>
            <a:pPr lvl="1">
              <a:buClrTx/>
              <a:buFont typeface="Wingdings" panose="05000000000000000000" pitchFamily="2" charset="2"/>
              <a:buChar char="§"/>
            </a:pPr>
            <a:r>
              <a:rPr lang="en-US" dirty="0"/>
              <a:t>Company Y - $103 for Plan G</a:t>
            </a:r>
          </a:p>
          <a:p>
            <a:pPr lvl="1">
              <a:buClrTx/>
              <a:buFont typeface="Wingdings" panose="05000000000000000000" pitchFamily="2" charset="2"/>
              <a:buChar char="§"/>
            </a:pPr>
            <a:r>
              <a:rPr lang="en-US" dirty="0"/>
              <a:t>Company Z - $228 for Plan 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0675" y="4444742"/>
            <a:ext cx="1485005" cy="142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55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sign up? </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One time “guarantee issue”</a:t>
            </a:r>
          </a:p>
          <a:p>
            <a:pPr lvl="1">
              <a:buClrTx/>
              <a:buFont typeface="Wingdings" panose="05000000000000000000" pitchFamily="2" charset="2"/>
              <a:buChar char="§"/>
            </a:pPr>
            <a:r>
              <a:rPr lang="en-US" dirty="0"/>
              <a:t>Six-month window</a:t>
            </a:r>
          </a:p>
          <a:p>
            <a:pPr lvl="1">
              <a:buClrTx/>
              <a:buFont typeface="Wingdings" panose="05000000000000000000" pitchFamily="2" charset="2"/>
              <a:buChar char="§"/>
            </a:pPr>
            <a:r>
              <a:rPr lang="en-US" dirty="0"/>
              <a:t>At age 65 or over</a:t>
            </a:r>
          </a:p>
          <a:p>
            <a:pPr lvl="1">
              <a:buClrTx/>
              <a:buFont typeface="Wingdings" panose="05000000000000000000" pitchFamily="2" charset="2"/>
              <a:buChar char="§"/>
            </a:pPr>
            <a:r>
              <a:rPr lang="en-US" dirty="0"/>
              <a:t>When Part B begins for the first time</a:t>
            </a:r>
          </a:p>
          <a:p>
            <a:pPr>
              <a:buClrTx/>
              <a:buFont typeface="Wingdings" panose="05000000000000000000" pitchFamily="2" charset="2"/>
              <a:buChar char="§"/>
            </a:pPr>
            <a:r>
              <a:rPr lang="en-US" dirty="0"/>
              <a:t>After “guarantee issue” underwriting will determine</a:t>
            </a:r>
          </a:p>
          <a:p>
            <a:pPr lvl="1">
              <a:buClrTx/>
              <a:buFont typeface="Wingdings" panose="05000000000000000000" pitchFamily="2" charset="2"/>
              <a:buChar char="§"/>
            </a:pPr>
            <a:r>
              <a:rPr lang="en-US" dirty="0"/>
              <a:t>Offer or refusal of policy</a:t>
            </a:r>
          </a:p>
          <a:p>
            <a:pPr lvl="1">
              <a:buClrTx/>
              <a:buFont typeface="Wingdings" panose="05000000000000000000" pitchFamily="2" charset="2"/>
              <a:buChar char="§"/>
            </a:pPr>
            <a:r>
              <a:rPr lang="en-US" dirty="0"/>
              <a:t>Premium</a:t>
            </a:r>
          </a:p>
          <a:p>
            <a:pPr marL="0" indent="0">
              <a:buClrTx/>
              <a:buNone/>
            </a:pPr>
            <a:endParaRPr lang="en-US" dirty="0"/>
          </a:p>
          <a:p>
            <a:pPr marL="201168" lvl="1" indent="0">
              <a:buClrTx/>
              <a:buNone/>
            </a:pPr>
            <a:endParaRPr lang="en-US" dirty="0"/>
          </a:p>
        </p:txBody>
      </p:sp>
    </p:spTree>
    <p:extLst>
      <p:ext uri="{BB962C8B-B14F-4D97-AF65-F5344CB8AC3E}">
        <p14:creationId xmlns:p14="http://schemas.microsoft.com/office/powerpoint/2010/main" val="134339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determine my options?</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Contact Nebraska SHIP for premium quotes from all companies selling Medicare supplements in Nebraska</a:t>
            </a:r>
          </a:p>
          <a:p>
            <a:pPr>
              <a:buClrTx/>
              <a:buFont typeface="Wingdings" panose="05000000000000000000" pitchFamily="2" charset="2"/>
              <a:buChar char="§"/>
            </a:pPr>
            <a:r>
              <a:rPr lang="en-US" dirty="0"/>
              <a:t>Provide your counselor with the following information:</a:t>
            </a:r>
          </a:p>
          <a:p>
            <a:pPr lvl="1">
              <a:buClrTx/>
              <a:buFont typeface="Wingdings" panose="05000000000000000000" pitchFamily="2" charset="2"/>
              <a:buChar char="§"/>
            </a:pPr>
            <a:r>
              <a:rPr lang="en-US" dirty="0"/>
              <a:t>Zip Code</a:t>
            </a:r>
          </a:p>
          <a:p>
            <a:pPr lvl="1">
              <a:buClrTx/>
              <a:buFont typeface="Wingdings" panose="05000000000000000000" pitchFamily="2" charset="2"/>
              <a:buChar char="§"/>
            </a:pPr>
            <a:r>
              <a:rPr lang="en-US" dirty="0"/>
              <a:t>Age</a:t>
            </a:r>
          </a:p>
          <a:p>
            <a:pPr lvl="1">
              <a:buClrTx/>
              <a:buFont typeface="Wingdings" panose="05000000000000000000" pitchFamily="2" charset="2"/>
              <a:buChar char="§"/>
            </a:pPr>
            <a:r>
              <a:rPr lang="en-US" dirty="0"/>
              <a:t>Gender </a:t>
            </a:r>
          </a:p>
          <a:p>
            <a:pPr lvl="1">
              <a:buClrTx/>
              <a:buFont typeface="Wingdings" panose="05000000000000000000" pitchFamily="2" charset="2"/>
              <a:buChar char="§"/>
            </a:pPr>
            <a:r>
              <a:rPr lang="en-US" dirty="0"/>
              <a:t>Tobacco Status</a:t>
            </a:r>
          </a:p>
          <a:p>
            <a:pPr lvl="1">
              <a:buClrTx/>
              <a:buFont typeface="Wingdings" panose="05000000000000000000" pitchFamily="2" charset="2"/>
              <a:buChar char="§"/>
            </a:pPr>
            <a:r>
              <a:rPr lang="en-US" dirty="0"/>
              <a:t>Which plan you are interested in</a:t>
            </a:r>
          </a:p>
          <a:p>
            <a:pPr marL="201168" lvl="1" indent="0">
              <a:buNone/>
            </a:pPr>
            <a:r>
              <a:rPr lang="en-US" dirty="0"/>
              <a:t> </a:t>
            </a:r>
          </a:p>
        </p:txBody>
      </p:sp>
    </p:spTree>
    <p:extLst>
      <p:ext uri="{BB962C8B-B14F-4D97-AF65-F5344CB8AC3E}">
        <p14:creationId xmlns:p14="http://schemas.microsoft.com/office/powerpoint/2010/main" val="193731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Supplements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071323"/>
            <a:ext cx="5486400" cy="3974234"/>
          </a:xfrm>
        </p:spPr>
      </p:pic>
    </p:spTree>
    <p:extLst>
      <p:ext uri="{BB962C8B-B14F-4D97-AF65-F5344CB8AC3E}">
        <p14:creationId xmlns:p14="http://schemas.microsoft.com/office/powerpoint/2010/main" val="606018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51754" y="2236269"/>
            <a:ext cx="226905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137560" y="2236269"/>
            <a:ext cx="2370996" cy="461665"/>
          </a:xfrm>
          <a:prstGeom prst="rect">
            <a:avLst/>
          </a:prstGeom>
          <a:noFill/>
        </p:spPr>
        <p:txBody>
          <a:bodyPr wrap="square">
            <a:spAutoFit/>
          </a:bodyPr>
          <a:lstStyle/>
          <a:p>
            <a:pPr algn="ctr">
              <a:defRPr/>
            </a:pPr>
            <a:r>
              <a:rPr lang="en-US" sz="2400" dirty="0">
                <a:latin typeface="+mn-lt"/>
              </a:rPr>
              <a:t>Part B </a:t>
            </a:r>
            <a:r>
              <a:rPr lang="en-US" sz="2400" dirty="0"/>
              <a:t>(</a:t>
            </a:r>
            <a:r>
              <a:rPr lang="en-US" sz="2400" dirty="0">
                <a:latin typeface="+mn-lt"/>
              </a:rPr>
              <a:t>Medical)</a:t>
            </a:r>
          </a:p>
        </p:txBody>
      </p:sp>
      <p:pic>
        <p:nvPicPr>
          <p:cNvPr id="40" name="Picture 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1878" y="5496975"/>
            <a:ext cx="2049194" cy="461665"/>
          </a:xfrm>
          <a:prstGeom prst="rect">
            <a:avLst/>
          </a:prstGeom>
          <a:noFill/>
        </p:spPr>
        <p:txBody>
          <a:bodyPr wrap="square">
            <a:spAutoFit/>
          </a:bodyPr>
          <a:lstStyle/>
          <a:p>
            <a:pPr algn="ctr">
              <a:defRPr/>
            </a:pPr>
            <a:r>
              <a:rPr lang="en-US" sz="2400" dirty="0">
                <a:latin typeface="+mn-lt"/>
              </a:rPr>
              <a:t>Part D (Drugs)</a:t>
            </a:r>
          </a:p>
        </p:txBody>
      </p:sp>
      <p:grpSp>
        <p:nvGrpSpPr>
          <p:cNvPr id="31" name="Group 19"/>
          <p:cNvGrpSpPr>
            <a:grpSpLocks/>
          </p:cNvGrpSpPr>
          <p:nvPr/>
        </p:nvGrpSpPr>
        <p:grpSpPr bwMode="auto">
          <a:xfrm>
            <a:off x="8460711" y="2748852"/>
            <a:ext cx="2245682" cy="3142889"/>
            <a:chOff x="8028019" y="2622670"/>
            <a:chExt cx="3076811" cy="4469487"/>
          </a:xfrm>
        </p:grpSpPr>
        <p:sp>
          <p:nvSpPr>
            <p:cNvPr id="37" name="TextBox 36"/>
            <p:cNvSpPr txBox="1"/>
            <p:nvPr/>
          </p:nvSpPr>
          <p:spPr>
            <a:xfrm>
              <a:off x="8028019" y="5070040"/>
              <a:ext cx="3076811" cy="2022117"/>
            </a:xfrm>
            <a:prstGeom prst="rect">
              <a:avLst/>
            </a:prstGeom>
            <a:noFill/>
          </p:spPr>
          <p:txBody>
            <a:bodyPr>
              <a:spAutoFit/>
            </a:bodyPr>
            <a:lstStyle/>
            <a:p>
              <a:pPr algn="ctr">
                <a:lnSpc>
                  <a:spcPct val="90000"/>
                </a:lnSpc>
                <a:defRPr/>
              </a:pPr>
              <a:r>
                <a:rPr lang="en-US" sz="2400" dirty="0">
                  <a:latin typeface="+mn-lt"/>
                </a:rPr>
                <a:t>Part C</a:t>
              </a:r>
            </a:p>
            <a:p>
              <a:pPr algn="ctr">
                <a:lnSpc>
                  <a:spcPct val="90000"/>
                </a:lnSpc>
                <a:defRPr/>
              </a:pPr>
              <a:r>
                <a:rPr lang="en-US" sz="2400" dirty="0"/>
                <a:t>(Hospital, Medical, and Drugs) </a:t>
              </a:r>
              <a:endParaRPr lang="en-US" sz="2400" dirty="0">
                <a:latin typeface="+mn-lt"/>
              </a:endParaRPr>
            </a:p>
          </p:txBody>
        </p:sp>
        <p:pic>
          <p:nvPicPr>
            <p:cNvPr id="36" name="Picture 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 is Medicare?</a:t>
            </a:r>
          </a:p>
        </p:txBody>
      </p:sp>
      <p:sp>
        <p:nvSpPr>
          <p:cNvPr id="46" name="TextBox 45"/>
          <p:cNvSpPr txBox="1"/>
          <p:nvPr/>
        </p:nvSpPr>
        <p:spPr>
          <a:xfrm>
            <a:off x="6990331" y="3741705"/>
            <a:ext cx="1021093" cy="830262"/>
          </a:xfrm>
          <a:prstGeom prst="rect">
            <a:avLst/>
          </a:prstGeom>
          <a:noFill/>
        </p:spPr>
        <p:txBody>
          <a:bodyPr wrap="square">
            <a:spAutoFit/>
          </a:bodyPr>
          <a:lstStyle/>
          <a:p>
            <a:pPr>
              <a:defRPr/>
            </a:pPr>
            <a:r>
              <a:rPr lang="en-US" sz="4800" b="1" u="sng" dirty="0">
                <a:latin typeface="+mj-lt"/>
              </a:rPr>
              <a:t>OR</a:t>
            </a:r>
          </a:p>
        </p:txBody>
      </p:sp>
      <p:sp>
        <p:nvSpPr>
          <p:cNvPr id="24" name="TextBox 23"/>
          <p:cNvSpPr txBox="1"/>
          <p:nvPr/>
        </p:nvSpPr>
        <p:spPr bwMode="auto">
          <a:xfrm>
            <a:off x="1097280" y="1782838"/>
            <a:ext cx="5893051" cy="492443"/>
          </a:xfrm>
          <a:prstGeom prst="rect">
            <a:avLst/>
          </a:prstGeom>
          <a:noFill/>
        </p:spPr>
        <p:txBody>
          <a:bodyPr wrap="square">
            <a:spAutoFit/>
          </a:bodyPr>
          <a:lstStyle/>
          <a:p>
            <a:pPr algn="ctr">
              <a:defRPr/>
            </a:pPr>
            <a:r>
              <a:rPr lang="en-US" sz="2600" b="1" dirty="0"/>
              <a:t>Original Medicare</a:t>
            </a:r>
            <a:endParaRPr lang="en-US" sz="2600" b="1" dirty="0">
              <a:latin typeface="+mn-lt"/>
            </a:endParaRPr>
          </a:p>
        </p:txBody>
      </p:sp>
      <p:sp>
        <p:nvSpPr>
          <p:cNvPr id="25" name="TextBox 24"/>
          <p:cNvSpPr txBox="1"/>
          <p:nvPr/>
        </p:nvSpPr>
        <p:spPr bwMode="auto">
          <a:xfrm>
            <a:off x="8011424" y="1782838"/>
            <a:ext cx="3144256" cy="492443"/>
          </a:xfrm>
          <a:prstGeom prst="rect">
            <a:avLst/>
          </a:prstGeom>
          <a:noFill/>
        </p:spPr>
        <p:txBody>
          <a:bodyPr wrap="square">
            <a:spAutoFit/>
          </a:bodyPr>
          <a:lstStyle/>
          <a:p>
            <a:pPr algn="ctr">
              <a:defRPr/>
            </a:pPr>
            <a:r>
              <a:rPr lang="en-US" sz="2600" b="1" dirty="0">
                <a:latin typeface="+mn-lt"/>
              </a:rPr>
              <a:t>Medicare Advantage</a:t>
            </a:r>
          </a:p>
        </p:txBody>
      </p:sp>
    </p:spTree>
    <p:extLst>
      <p:ext uri="{BB962C8B-B14F-4D97-AF65-F5344CB8AC3E}">
        <p14:creationId xmlns:p14="http://schemas.microsoft.com/office/powerpoint/2010/main" val="1486483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D – Drug Insurance</a:t>
            </a:r>
          </a:p>
        </p:txBody>
      </p:sp>
      <p:sp>
        <p:nvSpPr>
          <p:cNvPr id="3" name="Content Placeholder 2"/>
          <p:cNvSpPr>
            <a:spLocks noGrp="1"/>
          </p:cNvSpPr>
          <p:nvPr>
            <p:ph idx="1"/>
          </p:nvPr>
        </p:nvSpPr>
        <p:spPr/>
        <p:txBody>
          <a:bodyPr>
            <a:normAutofit lnSpcReduction="10000"/>
          </a:bodyPr>
          <a:lstStyle/>
          <a:p>
            <a:pPr>
              <a:buClrTx/>
              <a:buFont typeface="Wingdings" panose="05000000000000000000" pitchFamily="2" charset="2"/>
              <a:buChar char="§"/>
            </a:pPr>
            <a:r>
              <a:rPr lang="en-US" dirty="0"/>
              <a:t>Brand name &amp; generic prescriptions</a:t>
            </a:r>
          </a:p>
          <a:p>
            <a:pPr lvl="1">
              <a:buClrTx/>
              <a:buFont typeface="Wingdings" panose="05000000000000000000" pitchFamily="2" charset="2"/>
              <a:buChar char="§"/>
            </a:pPr>
            <a:r>
              <a:rPr lang="en-US" dirty="0"/>
              <a:t>22 plans in Nebraska in 2024</a:t>
            </a:r>
          </a:p>
          <a:p>
            <a:pPr>
              <a:buClrTx/>
              <a:buFont typeface="Wingdings" panose="05000000000000000000" pitchFamily="2" charset="2"/>
              <a:buChar char="§"/>
            </a:pPr>
            <a:r>
              <a:rPr lang="en-US" dirty="0"/>
              <a:t>Monthly Premium</a:t>
            </a:r>
          </a:p>
          <a:p>
            <a:pPr lvl="1">
              <a:buClrTx/>
              <a:buFont typeface="Wingdings" panose="05000000000000000000" pitchFamily="2" charset="2"/>
              <a:buChar char="§"/>
            </a:pPr>
            <a:r>
              <a:rPr lang="en-US" dirty="0"/>
              <a:t>$0.50 - $123.50 </a:t>
            </a:r>
          </a:p>
          <a:p>
            <a:pPr lvl="1">
              <a:buClrTx/>
              <a:buFont typeface="Wingdings" panose="05000000000000000000" pitchFamily="2" charset="2"/>
              <a:buChar char="§"/>
            </a:pPr>
            <a:r>
              <a:rPr lang="en-US" dirty="0"/>
              <a:t>IRMAA on higher wage earners</a:t>
            </a:r>
          </a:p>
          <a:p>
            <a:pPr>
              <a:buClrTx/>
              <a:buFont typeface="Wingdings" panose="05000000000000000000" pitchFamily="2" charset="2"/>
              <a:buChar char="§"/>
            </a:pPr>
            <a:r>
              <a:rPr lang="en-US" dirty="0"/>
              <a:t>Deductible</a:t>
            </a:r>
          </a:p>
          <a:p>
            <a:pPr lvl="1">
              <a:buClrTx/>
              <a:buFont typeface="Wingdings" panose="05000000000000000000" pitchFamily="2" charset="2"/>
              <a:buChar char="§"/>
            </a:pPr>
            <a:r>
              <a:rPr lang="en-US" dirty="0"/>
              <a:t>$0 - $545. </a:t>
            </a:r>
          </a:p>
          <a:p>
            <a:pPr>
              <a:buClrTx/>
              <a:buFont typeface="Wingdings" panose="05000000000000000000" pitchFamily="2" charset="2"/>
              <a:buChar char="§"/>
            </a:pPr>
            <a:r>
              <a:rPr lang="en-US" dirty="0"/>
              <a:t>Copay/Coinsurance</a:t>
            </a:r>
          </a:p>
          <a:p>
            <a:pPr lvl="1">
              <a:buClrTx/>
              <a:buFont typeface="Wingdings" panose="05000000000000000000" pitchFamily="2" charset="2"/>
              <a:buChar char="§"/>
            </a:pPr>
            <a:r>
              <a:rPr lang="en-US" dirty="0"/>
              <a:t>$0 - 50%</a:t>
            </a:r>
          </a:p>
          <a:p>
            <a:pPr>
              <a:buClrTx/>
              <a:buFont typeface="Wingdings" panose="05000000000000000000" pitchFamily="2" charset="2"/>
              <a:buChar char="§"/>
            </a:pPr>
            <a:endParaRPr lang="en-US" dirty="0"/>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938" y="4403952"/>
            <a:ext cx="1520742" cy="1465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31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determine my options?</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Your actual drug plan costs will vary depending on:</a:t>
            </a:r>
          </a:p>
          <a:p>
            <a:pPr lvl="1">
              <a:buClrTx/>
              <a:buFont typeface="Wingdings" panose="05000000000000000000" pitchFamily="2" charset="2"/>
              <a:buChar char="§"/>
            </a:pPr>
            <a:r>
              <a:rPr lang="en-US" dirty="0"/>
              <a:t>The drugs you use</a:t>
            </a:r>
          </a:p>
          <a:p>
            <a:pPr lvl="1">
              <a:buClrTx/>
              <a:buFont typeface="Wingdings" panose="05000000000000000000" pitchFamily="2" charset="2"/>
              <a:buChar char="§"/>
            </a:pPr>
            <a:r>
              <a:rPr lang="en-US" dirty="0"/>
              <a:t>The plan you choose</a:t>
            </a:r>
          </a:p>
          <a:p>
            <a:pPr lvl="1">
              <a:buClrTx/>
              <a:buFont typeface="Wingdings" panose="05000000000000000000" pitchFamily="2" charset="2"/>
              <a:buChar char="§"/>
            </a:pPr>
            <a:r>
              <a:rPr lang="en-US" dirty="0"/>
              <a:t>Whether your drugs are on your plan’s formulary</a:t>
            </a:r>
          </a:p>
          <a:p>
            <a:pPr lvl="1">
              <a:buClrTx/>
              <a:buFont typeface="Wingdings" panose="05000000000000000000" pitchFamily="2" charset="2"/>
              <a:buChar char="§"/>
            </a:pPr>
            <a:r>
              <a:rPr lang="en-US" dirty="0"/>
              <a:t>Which tier your drug is assigned to</a:t>
            </a:r>
          </a:p>
          <a:p>
            <a:pPr lvl="1">
              <a:buClrTx/>
              <a:buFont typeface="Wingdings" panose="05000000000000000000" pitchFamily="2" charset="2"/>
              <a:buChar char="§"/>
            </a:pPr>
            <a:r>
              <a:rPr lang="en-US" dirty="0"/>
              <a:t>The pharmacy you choose</a:t>
            </a:r>
          </a:p>
          <a:p>
            <a:pPr lvl="2">
              <a:buClrTx/>
              <a:buFont typeface="Wingdings" panose="05000000000000000000" pitchFamily="2" charset="2"/>
              <a:buChar char="§"/>
            </a:pPr>
            <a:r>
              <a:rPr lang="en-US" dirty="0"/>
              <a:t>Preferred</a:t>
            </a:r>
          </a:p>
          <a:p>
            <a:pPr lvl="2">
              <a:buClrTx/>
              <a:buFont typeface="Wingdings" panose="05000000000000000000" pitchFamily="2" charset="2"/>
              <a:buChar char="§"/>
            </a:pPr>
            <a:r>
              <a:rPr lang="en-US" dirty="0"/>
              <a:t>In-Network</a:t>
            </a:r>
          </a:p>
          <a:p>
            <a:pPr lvl="2">
              <a:buClrTx/>
              <a:buFont typeface="Wingdings" panose="05000000000000000000" pitchFamily="2" charset="2"/>
              <a:buChar char="§"/>
            </a:pPr>
            <a:r>
              <a:rPr lang="en-US" dirty="0"/>
              <a:t>Out-of-Network</a:t>
            </a:r>
          </a:p>
          <a:p>
            <a:pPr>
              <a:buClrTx/>
              <a:buFont typeface="Wingdings" panose="05000000000000000000" pitchFamily="2" charset="2"/>
              <a:buChar char="§"/>
            </a:pPr>
            <a:endParaRPr lang="en-US" dirty="0"/>
          </a:p>
        </p:txBody>
      </p:sp>
    </p:spTree>
    <p:extLst>
      <p:ext uri="{BB962C8B-B14F-4D97-AF65-F5344CB8AC3E}">
        <p14:creationId xmlns:p14="http://schemas.microsoft.com/office/powerpoint/2010/main" val="364546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Nebraska SHIP/SMP</a:t>
            </a:r>
          </a:p>
        </p:txBody>
      </p:sp>
      <p:sp>
        <p:nvSpPr>
          <p:cNvPr id="3" name="Content Placeholder 2"/>
          <p:cNvSpPr>
            <a:spLocks noGrp="1"/>
          </p:cNvSpPr>
          <p:nvPr>
            <p:ph idx="1"/>
          </p:nvPr>
        </p:nvSpPr>
        <p:spPr>
          <a:xfrm>
            <a:off x="6212749" y="1845734"/>
            <a:ext cx="4942932" cy="4023360"/>
          </a:xfrm>
        </p:spPr>
        <p:txBody>
          <a:bodyPr>
            <a:noAutofit/>
          </a:bodyPr>
          <a:lstStyle/>
          <a:p>
            <a:pPr lvl="1">
              <a:buClrTx/>
              <a:buFont typeface="Wingdings" panose="05000000000000000000" pitchFamily="2" charset="2"/>
              <a:buChar char="§"/>
            </a:pPr>
            <a:r>
              <a:rPr lang="en-US" sz="1600" dirty="0"/>
              <a:t>Federally funded member of the SHIP (State Health Insurance Assistance Program) National Network</a:t>
            </a:r>
          </a:p>
          <a:p>
            <a:pPr lvl="1">
              <a:buClrTx/>
              <a:buFont typeface="Wingdings" panose="05000000000000000000" pitchFamily="2" charset="2"/>
              <a:buChar char="§"/>
            </a:pPr>
            <a:r>
              <a:rPr lang="en-US" sz="1600" dirty="0"/>
              <a:t>Federally funded member of the SMP (Senior Medicare Patrol) National Network</a:t>
            </a:r>
          </a:p>
          <a:p>
            <a:pPr lvl="1">
              <a:buClrTx/>
              <a:buFont typeface="Wingdings" panose="05000000000000000000" pitchFamily="2" charset="2"/>
              <a:buChar char="§"/>
            </a:pPr>
            <a:r>
              <a:rPr lang="en-US" sz="1600" dirty="0"/>
              <a:t>Division of the Nebraska Department of Insurance</a:t>
            </a:r>
          </a:p>
          <a:p>
            <a:pPr lvl="1">
              <a:buClrTx/>
              <a:buFont typeface="Wingdings" panose="05000000000000000000" pitchFamily="2" charset="2"/>
              <a:buChar char="§"/>
            </a:pPr>
            <a:r>
              <a:rPr lang="en-US" sz="1600" dirty="0"/>
              <a:t>Seven locations statewide </a:t>
            </a:r>
          </a:p>
          <a:p>
            <a:pPr lvl="2">
              <a:buClrTx/>
              <a:buFont typeface="Wingdings" panose="05000000000000000000" pitchFamily="2" charset="2"/>
              <a:buChar char="§"/>
            </a:pPr>
            <a:r>
              <a:rPr lang="en-US" sz="1600" dirty="0"/>
              <a:t>Network of over 300 Certified Counselors</a:t>
            </a:r>
          </a:p>
          <a:p>
            <a:pPr lvl="2">
              <a:buClrTx/>
              <a:buFont typeface="Wingdings" panose="05000000000000000000" pitchFamily="2" charset="2"/>
              <a:buChar char="§"/>
            </a:pPr>
            <a:r>
              <a:rPr lang="en-US" sz="1600" dirty="0"/>
              <a:t>Area Agency on Aging  (AAA)</a:t>
            </a:r>
          </a:p>
          <a:p>
            <a:pPr lvl="2">
              <a:buClrTx/>
              <a:buFont typeface="Wingdings" panose="05000000000000000000" pitchFamily="2" charset="2"/>
              <a:buChar char="§"/>
            </a:pPr>
            <a:r>
              <a:rPr lang="en-US" sz="1600" dirty="0"/>
              <a:t>Volunteers Assisting Seniors (VAS)</a:t>
            </a:r>
          </a:p>
          <a:p>
            <a:pPr lvl="1">
              <a:buClrTx/>
              <a:buFont typeface="Wingdings" panose="05000000000000000000" pitchFamily="2" charset="2"/>
              <a:buChar char="§"/>
            </a:pPr>
            <a:r>
              <a:rPr lang="en-US" sz="1600" dirty="0"/>
              <a:t>Provides Medicare Education &amp; Counseling</a:t>
            </a:r>
          </a:p>
          <a:p>
            <a:pPr lvl="2">
              <a:buClrTx/>
              <a:buFont typeface="Wingdings" panose="05000000000000000000" pitchFamily="2" charset="2"/>
              <a:buChar char="§"/>
            </a:pPr>
            <a:r>
              <a:rPr lang="en-US" sz="1600" dirty="0"/>
              <a:t>Free</a:t>
            </a:r>
          </a:p>
          <a:p>
            <a:pPr lvl="2">
              <a:buClrTx/>
              <a:buFont typeface="Wingdings" panose="05000000000000000000" pitchFamily="2" charset="2"/>
              <a:buChar char="§"/>
            </a:pPr>
            <a:r>
              <a:rPr lang="en-US" sz="1600" dirty="0"/>
              <a:t>Confidential </a:t>
            </a:r>
          </a:p>
          <a:p>
            <a:pPr lvl="2">
              <a:buClrTx/>
              <a:buFont typeface="Wingdings" panose="05000000000000000000" pitchFamily="2" charset="2"/>
              <a:buChar char="§"/>
            </a:pPr>
            <a:r>
              <a:rPr lang="en-US" sz="1600" dirty="0"/>
              <a:t>Unbiased</a:t>
            </a:r>
          </a:p>
          <a:p>
            <a:pPr lvl="1">
              <a:buClrTx/>
              <a:buFont typeface="Wingdings" panose="05000000000000000000" pitchFamily="2" charset="2"/>
              <a:buChar char="§"/>
            </a:pPr>
            <a:r>
              <a:rPr lang="en-US" sz="1600" dirty="0"/>
              <a:t>1-800-234-7119</a:t>
            </a:r>
          </a:p>
          <a:p>
            <a:pPr lvl="1">
              <a:buClrTx/>
              <a:buFont typeface="Wingdings" panose="05000000000000000000" pitchFamily="2" charset="2"/>
              <a:buChar char="§"/>
            </a:pPr>
            <a:r>
              <a:rPr lang="en-US" sz="1600" dirty="0">
                <a:hlinkClick r:id="rId3"/>
              </a:rPr>
              <a:t>www.doi.nebraska.gov/SHIP </a:t>
            </a:r>
            <a:endParaRPr lang="en-US" sz="1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536" y="2328404"/>
            <a:ext cx="2376058" cy="1900846"/>
          </a:xfrm>
          <a:prstGeom prst="rect">
            <a:avLst/>
          </a:prstGeom>
        </p:spPr>
      </p:pic>
      <p:pic>
        <p:nvPicPr>
          <p:cNvPr id="6" name="Picture 5" descr="Logo&#10;&#10;Description automatically generated">
            <a:extLst>
              <a:ext uri="{FF2B5EF4-FFF2-40B4-BE49-F238E27FC236}">
                <a16:creationId xmlns:a16="http://schemas.microsoft.com/office/drawing/2014/main" id="{6A661B7E-7BD3-40BE-BF56-9A2E768D2BAE}"/>
              </a:ext>
            </a:extLst>
          </p:cNvPr>
          <p:cNvPicPr>
            <a:picLocks noChangeAspect="1"/>
          </p:cNvPicPr>
          <p:nvPr/>
        </p:nvPicPr>
        <p:blipFill rotWithShape="1">
          <a:blip r:embed="rId5">
            <a:extLst>
              <a:ext uri="{28A0092B-C50C-407E-A947-70E740481C1C}">
                <a14:useLocalDpi xmlns:a14="http://schemas.microsoft.com/office/drawing/2010/main" val="0"/>
              </a:ext>
            </a:extLst>
          </a:blip>
          <a:srcRect l="32116" t="29926" r="32613" b="37778"/>
          <a:stretch/>
        </p:blipFill>
        <p:spPr>
          <a:xfrm>
            <a:off x="3594461" y="2367775"/>
            <a:ext cx="2384793" cy="1828800"/>
          </a:xfrm>
          <a:prstGeom prst="rect">
            <a:avLst/>
          </a:prstGeom>
        </p:spPr>
      </p:pic>
      <p:pic>
        <p:nvPicPr>
          <p:cNvPr id="8" name="Picture 7" descr="Logo&#10;&#10;Description automatically generated">
            <a:extLst>
              <a:ext uri="{FF2B5EF4-FFF2-40B4-BE49-F238E27FC236}">
                <a16:creationId xmlns:a16="http://schemas.microsoft.com/office/drawing/2014/main" id="{1D480814-534A-4189-B785-936166A7A8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320" y="4107564"/>
            <a:ext cx="5189838" cy="1280160"/>
          </a:xfrm>
          <a:prstGeom prst="rect">
            <a:avLst/>
          </a:prstGeom>
        </p:spPr>
      </p:pic>
    </p:spTree>
    <p:extLst>
      <p:ext uri="{BB962C8B-B14F-4D97-AF65-F5344CB8AC3E}">
        <p14:creationId xmlns:p14="http://schemas.microsoft.com/office/powerpoint/2010/main" val="208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sign up?</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When you first become eligible for Medicare, you can join during your Initial Enrollment Period</a:t>
            </a:r>
          </a:p>
          <a:p>
            <a:pPr>
              <a:buClrTx/>
              <a:buFont typeface="Wingdings" panose="05000000000000000000" pitchFamily="2" charset="2"/>
              <a:buChar char="§"/>
            </a:pPr>
            <a:r>
              <a:rPr lang="en-US" dirty="0"/>
              <a:t>During a Special Enrollment Period</a:t>
            </a:r>
          </a:p>
          <a:p>
            <a:pPr lvl="1">
              <a:buClrTx/>
              <a:buFont typeface="Wingdings" panose="05000000000000000000" pitchFamily="2" charset="2"/>
              <a:buChar char="§"/>
            </a:pPr>
            <a:r>
              <a:rPr lang="en-US" dirty="0"/>
              <a:t>Retirement</a:t>
            </a:r>
          </a:p>
          <a:p>
            <a:pPr lvl="1">
              <a:buClrTx/>
              <a:buFont typeface="Wingdings" panose="05000000000000000000" pitchFamily="2" charset="2"/>
              <a:buChar char="§"/>
            </a:pPr>
            <a:r>
              <a:rPr lang="en-US" dirty="0"/>
              <a:t>Change in Residence </a:t>
            </a:r>
          </a:p>
          <a:p>
            <a:pPr lvl="1">
              <a:buClrTx/>
              <a:buFont typeface="Wingdings" panose="05000000000000000000" pitchFamily="2" charset="2"/>
              <a:buChar char="§"/>
            </a:pPr>
            <a:r>
              <a:rPr lang="en-US" dirty="0"/>
              <a:t>Involuntary Loss of Creditable Coverage</a:t>
            </a:r>
          </a:p>
          <a:p>
            <a:pPr>
              <a:buClrTx/>
              <a:buFont typeface="Wingdings" panose="05000000000000000000" pitchFamily="2" charset="2"/>
              <a:buChar char="§"/>
            </a:pPr>
            <a:r>
              <a:rPr lang="en-US" dirty="0"/>
              <a:t>To sign up:</a:t>
            </a:r>
          </a:p>
          <a:p>
            <a:pPr lvl="1">
              <a:buClrTx/>
              <a:buFont typeface="Wingdings" panose="05000000000000000000" pitchFamily="2" charset="2"/>
              <a:buChar char="§"/>
            </a:pPr>
            <a:r>
              <a:rPr lang="en-US" dirty="0"/>
              <a:t> </a:t>
            </a:r>
            <a:r>
              <a:rPr lang="en-US" dirty="0">
                <a:hlinkClick r:id="rId3" action="ppaction://hlinkfile"/>
              </a:rPr>
              <a:t>Medicare.gov</a:t>
            </a:r>
            <a:endParaRPr lang="en-US" dirty="0"/>
          </a:p>
          <a:p>
            <a:pPr lvl="1">
              <a:buClrTx/>
              <a:buFont typeface="Wingdings" panose="05000000000000000000" pitchFamily="2" charset="2"/>
              <a:buChar char="§"/>
            </a:pPr>
            <a:r>
              <a:rPr lang="en-US" dirty="0"/>
              <a:t>Nebraska SHIP</a:t>
            </a:r>
          </a:p>
        </p:txBody>
      </p:sp>
    </p:spTree>
    <p:extLst>
      <p:ext uri="{BB962C8B-B14F-4D97-AF65-F5344CB8AC3E}">
        <p14:creationId xmlns:p14="http://schemas.microsoft.com/office/powerpoint/2010/main" val="1111036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D – Extra Help</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LIS (Low Income Subsidy) helps pay Part D cost </a:t>
            </a:r>
          </a:p>
          <a:p>
            <a:pPr lvl="1">
              <a:buClrTx/>
              <a:buFont typeface="Wingdings" panose="05000000000000000000" pitchFamily="2" charset="2"/>
              <a:buChar char="§"/>
            </a:pPr>
            <a:r>
              <a:rPr lang="en-US" dirty="0"/>
              <a:t>Single</a:t>
            </a:r>
          </a:p>
          <a:p>
            <a:pPr lvl="2">
              <a:buClrTx/>
              <a:buFont typeface="Wingdings" panose="05000000000000000000" pitchFamily="2" charset="2"/>
              <a:buChar char="§"/>
            </a:pPr>
            <a:r>
              <a:rPr lang="en-US" dirty="0"/>
              <a:t>Income &lt; $1,843/month</a:t>
            </a:r>
          </a:p>
          <a:p>
            <a:pPr lvl="2">
              <a:buClrTx/>
              <a:buFont typeface="Wingdings" panose="05000000000000000000" pitchFamily="2" charset="2"/>
              <a:buChar char="§"/>
            </a:pPr>
            <a:r>
              <a:rPr lang="en-US" dirty="0"/>
              <a:t>Assets* &lt; $16,660</a:t>
            </a:r>
          </a:p>
          <a:p>
            <a:pPr lvl="1">
              <a:buClrTx/>
              <a:buFont typeface="Wingdings" panose="05000000000000000000" pitchFamily="2" charset="2"/>
              <a:buChar char="§"/>
            </a:pPr>
            <a:r>
              <a:rPr lang="en-US" dirty="0"/>
              <a:t>Married</a:t>
            </a:r>
          </a:p>
          <a:p>
            <a:pPr lvl="2">
              <a:buClrTx/>
              <a:buFont typeface="Wingdings" panose="05000000000000000000" pitchFamily="2" charset="2"/>
              <a:buChar char="§"/>
            </a:pPr>
            <a:r>
              <a:rPr lang="en-US" dirty="0"/>
              <a:t>Income &lt; $2,485/month</a:t>
            </a:r>
          </a:p>
          <a:p>
            <a:pPr lvl="2">
              <a:buClrTx/>
              <a:buFont typeface="Wingdings" panose="05000000000000000000" pitchFamily="2" charset="2"/>
              <a:buChar char="§"/>
            </a:pPr>
            <a:r>
              <a:rPr lang="en-US" dirty="0"/>
              <a:t>Assets* &lt; $33,240</a:t>
            </a:r>
          </a:p>
          <a:p>
            <a:pPr lvl="1">
              <a:buClrTx/>
              <a:buFont typeface="Wingdings" panose="05000000000000000000" pitchFamily="2" charset="2"/>
              <a:buChar char="§"/>
            </a:pPr>
            <a:r>
              <a:rPr lang="en-US" dirty="0"/>
              <a:t>Apply at </a:t>
            </a:r>
            <a:r>
              <a:rPr lang="en-US" dirty="0">
                <a:hlinkClick r:id="rId3"/>
              </a:rPr>
              <a:t>www.ssa.gov</a:t>
            </a:r>
            <a:r>
              <a:rPr lang="en-US" dirty="0"/>
              <a:t> or at Nebraska SHIP</a:t>
            </a:r>
          </a:p>
          <a:p>
            <a:pPr lvl="1">
              <a:buClrTx/>
              <a:buFont typeface="Wingdings" panose="05000000000000000000" pitchFamily="2" charset="2"/>
              <a:buChar char="§"/>
            </a:pPr>
            <a:endParaRPr lang="en-US" dirty="0"/>
          </a:p>
          <a:p>
            <a:pPr marL="201168" lvl="1" indent="0">
              <a:buClrTx/>
              <a:buNone/>
            </a:pPr>
            <a:r>
              <a:rPr lang="en-US" sz="1400" dirty="0"/>
              <a:t>*Assets do not include car or home</a:t>
            </a:r>
          </a:p>
          <a:p>
            <a:pPr>
              <a:buClrTx/>
              <a:buFont typeface="Wingdings" panose="05000000000000000000" pitchFamily="2" charset="2"/>
              <a:buChar char="§"/>
            </a:pPr>
            <a:endParaRPr lang="en-US" dirty="0"/>
          </a:p>
        </p:txBody>
      </p:sp>
    </p:spTree>
    <p:extLst>
      <p:ext uri="{BB962C8B-B14F-4D97-AF65-F5344CB8AC3E}">
        <p14:creationId xmlns:p14="http://schemas.microsoft.com/office/powerpoint/2010/main" val="2228486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Medicare Premium Cost </a:t>
            </a:r>
          </a:p>
        </p:txBody>
      </p:sp>
      <p:grpSp>
        <p:nvGrpSpPr>
          <p:cNvPr id="4" name="Group 3"/>
          <p:cNvGrpSpPr/>
          <p:nvPr/>
        </p:nvGrpSpPr>
        <p:grpSpPr>
          <a:xfrm>
            <a:off x="976643" y="1561927"/>
            <a:ext cx="4637094" cy="4175802"/>
            <a:chOff x="1833099" y="1782838"/>
            <a:chExt cx="4637094" cy="4175802"/>
          </a:xfrm>
        </p:grpSpPr>
        <p:pic>
          <p:nvPicPr>
            <p:cNvPr id="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33099" y="2235772"/>
              <a:ext cx="230636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099197" y="2235772"/>
              <a:ext cx="2370996" cy="461665"/>
            </a:xfrm>
            <a:prstGeom prst="rect">
              <a:avLst/>
            </a:prstGeom>
            <a:noFill/>
          </p:spPr>
          <p:txBody>
            <a:bodyPr wrap="square">
              <a:spAutoFit/>
            </a:bodyPr>
            <a:lstStyle/>
            <a:p>
              <a:pPr algn="ctr">
                <a:defRPr/>
              </a:pPr>
              <a:r>
                <a:rPr lang="en-US" sz="2400" dirty="0">
                  <a:latin typeface="+mn-lt"/>
                </a:rPr>
                <a:t>Part B (Medical)</a:t>
              </a:r>
            </a:p>
          </p:txBody>
        </p:sp>
        <p:pic>
          <p:nvPicPr>
            <p:cNvPr id="4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0098" y="5496975"/>
              <a:ext cx="2049194" cy="461665"/>
            </a:xfrm>
            <a:prstGeom prst="rect">
              <a:avLst/>
            </a:prstGeom>
            <a:noFill/>
          </p:spPr>
          <p:txBody>
            <a:bodyPr wrap="square">
              <a:spAutoFit/>
            </a:bodyPr>
            <a:lstStyle/>
            <a:p>
              <a:pPr algn="ctr">
                <a:defRPr/>
              </a:pPr>
              <a:r>
                <a:rPr lang="en-US" sz="2400" dirty="0">
                  <a:latin typeface="+mn-lt"/>
                </a:rPr>
                <a:t>Part D (Drugs)</a:t>
              </a:r>
            </a:p>
          </p:txBody>
        </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2837281" y="1782838"/>
              <a:ext cx="2370996" cy="492443"/>
            </a:xfrm>
            <a:prstGeom prst="rect">
              <a:avLst/>
            </a:prstGeom>
            <a:noFill/>
          </p:spPr>
          <p:txBody>
            <a:bodyPr wrap="square">
              <a:spAutoFit/>
            </a:bodyPr>
            <a:lstStyle/>
            <a:p>
              <a:pPr algn="ctr">
                <a:defRPr/>
              </a:pPr>
              <a:endParaRPr lang="en-US" sz="2600" b="1" dirty="0">
                <a:latin typeface="+mn-lt"/>
              </a:endParaRPr>
            </a:p>
          </p:txBody>
        </p:sp>
      </p:grpSp>
      <p:graphicFrame>
        <p:nvGraphicFramePr>
          <p:cNvPr id="21" name="Table 20"/>
          <p:cNvGraphicFramePr>
            <a:graphicFrameLocks noGrp="1"/>
          </p:cNvGraphicFramePr>
          <p:nvPr/>
        </p:nvGraphicFramePr>
        <p:xfrm>
          <a:off x="5652100" y="2897779"/>
          <a:ext cx="5161548" cy="1981200"/>
        </p:xfrm>
        <a:graphic>
          <a:graphicData uri="http://schemas.openxmlformats.org/drawingml/2006/table">
            <a:tbl>
              <a:tblPr firstRow="1" bandRow="1">
                <a:tableStyleId>{2D5ABB26-0587-4C30-8999-92F81FD0307C}</a:tableStyleId>
              </a:tblPr>
              <a:tblGrid>
                <a:gridCol w="3661056">
                  <a:extLst>
                    <a:ext uri="{9D8B030D-6E8A-4147-A177-3AD203B41FA5}">
                      <a16:colId xmlns:a16="http://schemas.microsoft.com/office/drawing/2014/main" val="3836933014"/>
                    </a:ext>
                  </a:extLst>
                </a:gridCol>
                <a:gridCol w="1500492">
                  <a:extLst>
                    <a:ext uri="{9D8B030D-6E8A-4147-A177-3AD203B41FA5}">
                      <a16:colId xmlns:a16="http://schemas.microsoft.com/office/drawing/2014/main" val="777985386"/>
                    </a:ext>
                  </a:extLst>
                </a:gridCol>
              </a:tblGrid>
              <a:tr h="274649">
                <a:tc>
                  <a:txBody>
                    <a:bodyPr/>
                    <a:lstStyle/>
                    <a:p>
                      <a:r>
                        <a:rPr lang="en-US" sz="2000" b="0" dirty="0"/>
                        <a:t>Medicare Part A Premium</a:t>
                      </a:r>
                    </a:p>
                  </a:txBody>
                  <a:tcPr/>
                </a:tc>
                <a:tc>
                  <a:txBody>
                    <a:bodyPr/>
                    <a:lstStyle/>
                    <a:p>
                      <a:pPr algn="r"/>
                      <a:r>
                        <a:rPr lang="en-US" sz="2000" dirty="0"/>
                        <a:t>$0.00</a:t>
                      </a:r>
                      <a:endParaRPr lang="en-US" sz="2000" b="0" dirty="0"/>
                    </a:p>
                  </a:txBody>
                  <a:tcPr/>
                </a:tc>
                <a:extLst>
                  <a:ext uri="{0D108BD9-81ED-4DB2-BD59-A6C34878D82A}">
                    <a16:rowId xmlns:a16="http://schemas.microsoft.com/office/drawing/2014/main" val="1137788861"/>
                  </a:ext>
                </a:extLst>
              </a:tr>
              <a:tr h="370840">
                <a:tc>
                  <a:txBody>
                    <a:bodyPr/>
                    <a:lstStyle/>
                    <a:p>
                      <a:r>
                        <a:rPr lang="en-US" sz="2000" b="0" dirty="0"/>
                        <a:t>Medicare Part B Premium</a:t>
                      </a:r>
                    </a:p>
                  </a:txBody>
                  <a:tcPr/>
                </a:tc>
                <a:tc>
                  <a:txBody>
                    <a:bodyPr/>
                    <a:lstStyle/>
                    <a:p>
                      <a:pPr algn="r"/>
                      <a:r>
                        <a:rPr lang="en-US" sz="2000" dirty="0"/>
                        <a:t>$174.70</a:t>
                      </a:r>
                    </a:p>
                  </a:txBody>
                  <a:tcPr/>
                </a:tc>
                <a:extLst>
                  <a:ext uri="{0D108BD9-81ED-4DB2-BD59-A6C34878D82A}">
                    <a16:rowId xmlns:a16="http://schemas.microsoft.com/office/drawing/2014/main" val="1253987703"/>
                  </a:ext>
                </a:extLst>
              </a:tr>
              <a:tr h="370840">
                <a:tc>
                  <a:txBody>
                    <a:bodyPr/>
                    <a:lstStyle/>
                    <a:p>
                      <a:r>
                        <a:rPr lang="en-US" sz="2000" b="0" dirty="0"/>
                        <a:t>Medicare Supplement* Premium</a:t>
                      </a:r>
                    </a:p>
                  </a:txBody>
                  <a:tcPr/>
                </a:tc>
                <a:tc>
                  <a:txBody>
                    <a:bodyPr/>
                    <a:lstStyle/>
                    <a:p>
                      <a:pPr algn="r"/>
                      <a:r>
                        <a:rPr lang="en-US" sz="2000" dirty="0"/>
                        <a:t>$135.70</a:t>
                      </a:r>
                    </a:p>
                  </a:txBody>
                  <a:tcPr/>
                </a:tc>
                <a:extLst>
                  <a:ext uri="{0D108BD9-81ED-4DB2-BD59-A6C34878D82A}">
                    <a16:rowId xmlns:a16="http://schemas.microsoft.com/office/drawing/2014/main" val="2852795616"/>
                  </a:ext>
                </a:extLst>
              </a:tr>
              <a:tr h="370840">
                <a:tc>
                  <a:txBody>
                    <a:bodyPr/>
                    <a:lstStyle/>
                    <a:p>
                      <a:r>
                        <a:rPr lang="en-US" sz="2000" b="0" dirty="0"/>
                        <a:t>Medicare</a:t>
                      </a:r>
                      <a:r>
                        <a:rPr lang="en-US" sz="2000" b="0" baseline="0" dirty="0"/>
                        <a:t> Part D* Premium</a:t>
                      </a:r>
                      <a:endParaRPr lang="en-US" sz="2000" b="0" dirty="0"/>
                    </a:p>
                  </a:txBody>
                  <a:tcPr/>
                </a:tc>
                <a:tc>
                  <a:txBody>
                    <a:bodyPr/>
                    <a:lstStyle/>
                    <a:p>
                      <a:pPr algn="r"/>
                      <a:r>
                        <a:rPr lang="en-US" sz="2000" dirty="0"/>
                        <a:t>$38.00</a:t>
                      </a:r>
                    </a:p>
                  </a:txBody>
                  <a:tcPr/>
                </a:tc>
                <a:extLst>
                  <a:ext uri="{0D108BD9-81ED-4DB2-BD59-A6C34878D82A}">
                    <a16:rowId xmlns:a16="http://schemas.microsoft.com/office/drawing/2014/main" val="3051474460"/>
                  </a:ext>
                </a:extLst>
              </a:tr>
              <a:tr h="370840">
                <a:tc>
                  <a:txBody>
                    <a:bodyPr/>
                    <a:lstStyle/>
                    <a:p>
                      <a:r>
                        <a:rPr lang="en-US" sz="2000" b="0" dirty="0"/>
                        <a:t>Total Monthly Premiums</a:t>
                      </a:r>
                    </a:p>
                  </a:txBody>
                  <a:tcPr/>
                </a:tc>
                <a:tc>
                  <a:txBody>
                    <a:bodyPr/>
                    <a:lstStyle/>
                    <a:p>
                      <a:pPr algn="r"/>
                      <a:r>
                        <a:rPr lang="en-US" sz="2000" b="1" dirty="0"/>
                        <a:t>$348.40</a:t>
                      </a:r>
                    </a:p>
                  </a:txBody>
                  <a:tcPr/>
                </a:tc>
                <a:extLst>
                  <a:ext uri="{0D108BD9-81ED-4DB2-BD59-A6C34878D82A}">
                    <a16:rowId xmlns:a16="http://schemas.microsoft.com/office/drawing/2014/main" val="2689871787"/>
                  </a:ext>
                </a:extLst>
              </a:tr>
            </a:tbl>
          </a:graphicData>
        </a:graphic>
      </p:graphicFrame>
      <p:cxnSp>
        <p:nvCxnSpPr>
          <p:cNvPr id="22" name="Straight Connector 21"/>
          <p:cNvCxnSpPr/>
          <p:nvPr/>
        </p:nvCxnSpPr>
        <p:spPr>
          <a:xfrm>
            <a:off x="9743739" y="4470604"/>
            <a:ext cx="1173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2099" y="5014198"/>
            <a:ext cx="4701550" cy="286232"/>
          </a:xfrm>
          <a:prstGeom prst="rect">
            <a:avLst/>
          </a:prstGeom>
          <a:noFill/>
        </p:spPr>
        <p:txBody>
          <a:bodyPr wrap="square" rtlCol="0">
            <a:spAutoFit/>
          </a:bodyPr>
          <a:lstStyle/>
          <a:p>
            <a:pPr marL="201168" lvl="1" defTabSz="914400">
              <a:lnSpc>
                <a:spcPct val="90000"/>
              </a:lnSpc>
              <a:spcBef>
                <a:spcPts val="200"/>
              </a:spcBef>
              <a:spcAft>
                <a:spcPts val="400"/>
              </a:spcAft>
            </a:pPr>
            <a:r>
              <a:rPr lang="en-US" sz="1400" dirty="0">
                <a:solidFill>
                  <a:srgbClr val="000000">
                    <a:lumMod val="75000"/>
                    <a:lumOff val="25000"/>
                  </a:srgbClr>
                </a:solidFill>
              </a:rPr>
              <a:t>*Values are examples of cost per individual </a:t>
            </a:r>
          </a:p>
        </p:txBody>
      </p:sp>
    </p:spTree>
    <p:extLst>
      <p:ext uri="{BB962C8B-B14F-4D97-AF65-F5344CB8AC3E}">
        <p14:creationId xmlns:p14="http://schemas.microsoft.com/office/powerpoint/2010/main" val="381669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Medicare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071323"/>
            <a:ext cx="5486400" cy="3974234"/>
          </a:xfrm>
        </p:spPr>
      </p:pic>
    </p:spTree>
    <p:extLst>
      <p:ext uri="{BB962C8B-B14F-4D97-AF65-F5344CB8AC3E}">
        <p14:creationId xmlns:p14="http://schemas.microsoft.com/office/powerpoint/2010/main" val="340679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51754" y="2236269"/>
            <a:ext cx="226905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137560" y="2236269"/>
            <a:ext cx="2370996" cy="461665"/>
          </a:xfrm>
          <a:prstGeom prst="rect">
            <a:avLst/>
          </a:prstGeom>
          <a:noFill/>
        </p:spPr>
        <p:txBody>
          <a:bodyPr wrap="square">
            <a:spAutoFit/>
          </a:bodyPr>
          <a:lstStyle/>
          <a:p>
            <a:pPr algn="ctr">
              <a:defRPr/>
            </a:pPr>
            <a:r>
              <a:rPr lang="en-US" sz="2400" dirty="0">
                <a:latin typeface="+mn-lt"/>
              </a:rPr>
              <a:t>Part B </a:t>
            </a:r>
            <a:r>
              <a:rPr lang="en-US" sz="2400" dirty="0"/>
              <a:t>(</a:t>
            </a:r>
            <a:r>
              <a:rPr lang="en-US" sz="2400" dirty="0">
                <a:latin typeface="+mn-lt"/>
              </a:rPr>
              <a:t>Medical)</a:t>
            </a:r>
          </a:p>
        </p:txBody>
      </p:sp>
      <p:pic>
        <p:nvPicPr>
          <p:cNvPr id="40" name="Picture 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1878" y="5496975"/>
            <a:ext cx="2049194" cy="461665"/>
          </a:xfrm>
          <a:prstGeom prst="rect">
            <a:avLst/>
          </a:prstGeom>
          <a:noFill/>
        </p:spPr>
        <p:txBody>
          <a:bodyPr wrap="square">
            <a:spAutoFit/>
          </a:bodyPr>
          <a:lstStyle/>
          <a:p>
            <a:pPr algn="ctr">
              <a:defRPr/>
            </a:pPr>
            <a:r>
              <a:rPr lang="en-US" sz="2400" dirty="0">
                <a:latin typeface="+mn-lt"/>
              </a:rPr>
              <a:t>Part D (Drugs)</a:t>
            </a:r>
          </a:p>
        </p:txBody>
      </p:sp>
      <p:grpSp>
        <p:nvGrpSpPr>
          <p:cNvPr id="31" name="Group 19"/>
          <p:cNvGrpSpPr>
            <a:grpSpLocks/>
          </p:cNvGrpSpPr>
          <p:nvPr/>
        </p:nvGrpSpPr>
        <p:grpSpPr bwMode="auto">
          <a:xfrm>
            <a:off x="8309052" y="2748852"/>
            <a:ext cx="2674381" cy="2810490"/>
            <a:chOff x="7820231" y="2622670"/>
            <a:chExt cx="3664172" cy="3996784"/>
          </a:xfrm>
        </p:grpSpPr>
        <p:sp>
          <p:nvSpPr>
            <p:cNvPr id="37" name="TextBox 36"/>
            <p:cNvSpPr txBox="1"/>
            <p:nvPr/>
          </p:nvSpPr>
          <p:spPr>
            <a:xfrm>
              <a:off x="7820231" y="5070040"/>
              <a:ext cx="3664172" cy="1549414"/>
            </a:xfrm>
            <a:prstGeom prst="rect">
              <a:avLst/>
            </a:prstGeom>
            <a:noFill/>
          </p:spPr>
          <p:txBody>
            <a:bodyPr wrap="square">
              <a:spAutoFit/>
            </a:bodyPr>
            <a:lstStyle/>
            <a:p>
              <a:pPr algn="ctr">
                <a:lnSpc>
                  <a:spcPct val="90000"/>
                </a:lnSpc>
                <a:defRPr/>
              </a:pPr>
              <a:r>
                <a:rPr lang="en-US" sz="2400" dirty="0">
                  <a:latin typeface="+mn-lt"/>
                </a:rPr>
                <a:t>Part C</a:t>
              </a:r>
            </a:p>
            <a:p>
              <a:pPr algn="ctr">
                <a:lnSpc>
                  <a:spcPct val="90000"/>
                </a:lnSpc>
                <a:defRPr/>
              </a:pPr>
              <a:r>
                <a:rPr lang="en-US" sz="2400" dirty="0"/>
                <a:t>(Hospital, Medical, and Drugs) </a:t>
              </a:r>
              <a:endParaRPr lang="en-US" sz="2400" dirty="0">
                <a:latin typeface="+mn-lt"/>
              </a:endParaRPr>
            </a:p>
          </p:txBody>
        </p:sp>
        <p:pic>
          <p:nvPicPr>
            <p:cNvPr id="3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 is Medicare?</a:t>
            </a:r>
          </a:p>
        </p:txBody>
      </p:sp>
      <p:sp>
        <p:nvSpPr>
          <p:cNvPr id="46" name="TextBox 45"/>
          <p:cNvSpPr txBox="1"/>
          <p:nvPr/>
        </p:nvSpPr>
        <p:spPr>
          <a:xfrm>
            <a:off x="6990331" y="3741705"/>
            <a:ext cx="1021093" cy="830262"/>
          </a:xfrm>
          <a:prstGeom prst="rect">
            <a:avLst/>
          </a:prstGeom>
          <a:noFill/>
        </p:spPr>
        <p:txBody>
          <a:bodyPr wrap="square">
            <a:spAutoFit/>
          </a:bodyPr>
          <a:lstStyle/>
          <a:p>
            <a:pPr>
              <a:defRPr/>
            </a:pPr>
            <a:r>
              <a:rPr lang="en-US" sz="4800" b="1" u="sng" dirty="0">
                <a:latin typeface="+mj-lt"/>
              </a:rPr>
              <a:t>OR</a:t>
            </a:r>
          </a:p>
        </p:txBody>
      </p:sp>
      <p:sp>
        <p:nvSpPr>
          <p:cNvPr id="24" name="TextBox 23"/>
          <p:cNvSpPr txBox="1"/>
          <p:nvPr/>
        </p:nvSpPr>
        <p:spPr bwMode="auto">
          <a:xfrm>
            <a:off x="1097280" y="1782838"/>
            <a:ext cx="5893051" cy="492443"/>
          </a:xfrm>
          <a:prstGeom prst="rect">
            <a:avLst/>
          </a:prstGeom>
          <a:noFill/>
        </p:spPr>
        <p:txBody>
          <a:bodyPr wrap="square">
            <a:spAutoFit/>
          </a:bodyPr>
          <a:lstStyle/>
          <a:p>
            <a:pPr algn="ctr">
              <a:defRPr/>
            </a:pPr>
            <a:r>
              <a:rPr lang="en-US" sz="2600" b="1" dirty="0"/>
              <a:t>Original Medicare</a:t>
            </a:r>
            <a:endParaRPr lang="en-US" sz="2600" b="1" dirty="0">
              <a:latin typeface="+mn-lt"/>
            </a:endParaRPr>
          </a:p>
        </p:txBody>
      </p:sp>
      <p:sp>
        <p:nvSpPr>
          <p:cNvPr id="25" name="TextBox 24"/>
          <p:cNvSpPr txBox="1"/>
          <p:nvPr/>
        </p:nvSpPr>
        <p:spPr bwMode="auto">
          <a:xfrm>
            <a:off x="8011424" y="1782837"/>
            <a:ext cx="3144256" cy="492443"/>
          </a:xfrm>
          <a:prstGeom prst="rect">
            <a:avLst/>
          </a:prstGeom>
          <a:noFill/>
        </p:spPr>
        <p:txBody>
          <a:bodyPr wrap="square">
            <a:spAutoFit/>
          </a:bodyPr>
          <a:lstStyle/>
          <a:p>
            <a:pPr algn="ctr">
              <a:defRPr/>
            </a:pPr>
            <a:r>
              <a:rPr lang="en-US" sz="2600" b="1" dirty="0">
                <a:latin typeface="+mn-lt"/>
              </a:rPr>
              <a:t>Medicare Advantage</a:t>
            </a:r>
          </a:p>
        </p:txBody>
      </p:sp>
    </p:spTree>
    <p:extLst>
      <p:ext uri="{BB962C8B-B14F-4D97-AF65-F5344CB8AC3E}">
        <p14:creationId xmlns:p14="http://schemas.microsoft.com/office/powerpoint/2010/main" val="1242632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a:t>
            </a:r>
          </a:p>
        </p:txBody>
      </p:sp>
      <p:sp>
        <p:nvSpPr>
          <p:cNvPr id="3" name="Content Placeholder 2"/>
          <p:cNvSpPr>
            <a:spLocks noGrp="1"/>
          </p:cNvSpPr>
          <p:nvPr>
            <p:ph idx="1"/>
          </p:nvPr>
        </p:nvSpPr>
        <p:spPr/>
        <p:txBody>
          <a:bodyPr>
            <a:normAutofit fontScale="92500" lnSpcReduction="20000"/>
          </a:bodyPr>
          <a:lstStyle/>
          <a:p>
            <a:pPr>
              <a:buClrTx/>
              <a:buFont typeface="Wingdings" panose="05000000000000000000" pitchFamily="2" charset="2"/>
              <a:buChar char="§"/>
            </a:pPr>
            <a:r>
              <a:rPr lang="en-US" dirty="0"/>
              <a:t>Alternative to Original Medicare</a:t>
            </a:r>
          </a:p>
          <a:p>
            <a:pPr lvl="1">
              <a:buClrTx/>
              <a:buFont typeface="Wingdings" panose="05000000000000000000" pitchFamily="2" charset="2"/>
              <a:buChar char="§"/>
            </a:pPr>
            <a:r>
              <a:rPr lang="en-US" dirty="0"/>
              <a:t>Purchased from private insurance companies</a:t>
            </a:r>
          </a:p>
          <a:p>
            <a:pPr lvl="1">
              <a:buClrTx/>
              <a:buFont typeface="Wingdings" panose="05000000000000000000" pitchFamily="2" charset="2"/>
              <a:buChar char="§"/>
            </a:pPr>
            <a:r>
              <a:rPr lang="en-US" dirty="0"/>
              <a:t>Must be enrolled in both Part A &amp; B</a:t>
            </a:r>
          </a:p>
          <a:p>
            <a:pPr>
              <a:buClrTx/>
              <a:buFont typeface="Wingdings" panose="05000000000000000000" pitchFamily="2" charset="2"/>
              <a:buChar char="§"/>
            </a:pPr>
            <a:r>
              <a:rPr lang="en-US" dirty="0"/>
              <a:t>Blends Part A, Part B and usually Part D</a:t>
            </a:r>
          </a:p>
          <a:p>
            <a:pPr lvl="1">
              <a:buClrTx/>
              <a:buFont typeface="Wingdings" panose="05000000000000000000" pitchFamily="2" charset="2"/>
              <a:buChar char="§"/>
            </a:pPr>
            <a:r>
              <a:rPr lang="en-US" dirty="0"/>
              <a:t>Must offer equal/better coverage than Original Medicare</a:t>
            </a:r>
          </a:p>
          <a:p>
            <a:pPr lvl="1">
              <a:buClrTx/>
              <a:buFont typeface="Wingdings" panose="05000000000000000000" pitchFamily="2" charset="2"/>
              <a:buChar char="§"/>
            </a:pPr>
            <a:r>
              <a:rPr lang="en-US" dirty="0"/>
              <a:t>May offer extra benefits</a:t>
            </a:r>
          </a:p>
          <a:p>
            <a:pPr lvl="2">
              <a:buClrTx/>
              <a:buFont typeface="Wingdings" panose="05000000000000000000" pitchFamily="2" charset="2"/>
              <a:buChar char="§"/>
            </a:pPr>
            <a:r>
              <a:rPr lang="en-US" dirty="0"/>
              <a:t>Dental</a:t>
            </a:r>
          </a:p>
          <a:p>
            <a:pPr lvl="2">
              <a:buClrTx/>
              <a:buFont typeface="Wingdings" panose="05000000000000000000" pitchFamily="2" charset="2"/>
              <a:buChar char="§"/>
            </a:pPr>
            <a:r>
              <a:rPr lang="en-US" dirty="0"/>
              <a:t>Vision</a:t>
            </a:r>
          </a:p>
          <a:p>
            <a:pPr lvl="2">
              <a:buClrTx/>
              <a:buFont typeface="Wingdings" panose="05000000000000000000" pitchFamily="2" charset="2"/>
              <a:buChar char="§"/>
            </a:pPr>
            <a:r>
              <a:rPr lang="en-US" dirty="0"/>
              <a:t>Hearing</a:t>
            </a:r>
          </a:p>
          <a:p>
            <a:pPr>
              <a:buClrTx/>
              <a:buFont typeface="Wingdings" panose="05000000000000000000" pitchFamily="2" charset="2"/>
              <a:buChar char="§"/>
            </a:pPr>
            <a:r>
              <a:rPr lang="en-US" dirty="0"/>
              <a:t>Availability varies by county</a:t>
            </a:r>
          </a:p>
          <a:p>
            <a:pPr lvl="1">
              <a:buClrTx/>
              <a:buFont typeface="Wingdings" panose="05000000000000000000" pitchFamily="2" charset="2"/>
              <a:buChar char="§"/>
            </a:pPr>
            <a:r>
              <a:rPr lang="en-US" dirty="0"/>
              <a:t>1 county in Nebraska without this option</a:t>
            </a:r>
          </a:p>
          <a:p>
            <a:pPr lvl="2">
              <a:buClrTx/>
              <a:buFont typeface="Wingdings" panose="05000000000000000000" pitchFamily="2" charset="2"/>
              <a:buChar char="§"/>
            </a:pPr>
            <a:r>
              <a:rPr lang="en-US" dirty="0"/>
              <a:t>Cherry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997" y="4246286"/>
            <a:ext cx="1694683" cy="16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729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a:t>
            </a:r>
          </a:p>
        </p:txBody>
      </p:sp>
      <p:sp>
        <p:nvSpPr>
          <p:cNvPr id="3" name="Content Placeholder 2"/>
          <p:cNvSpPr>
            <a:spLocks noGrp="1"/>
          </p:cNvSpPr>
          <p:nvPr>
            <p:ph idx="1"/>
          </p:nvPr>
        </p:nvSpPr>
        <p:spPr/>
        <p:txBody>
          <a:bodyPr>
            <a:normAutofit fontScale="92500" lnSpcReduction="10000"/>
          </a:bodyPr>
          <a:lstStyle/>
          <a:p>
            <a:pPr>
              <a:buClrTx/>
              <a:buFont typeface="Wingdings" panose="05000000000000000000" pitchFamily="2" charset="2"/>
              <a:buChar char="§"/>
            </a:pPr>
            <a:r>
              <a:rPr lang="en-US" b="1" dirty="0"/>
              <a:t>Premiums</a:t>
            </a:r>
          </a:p>
          <a:p>
            <a:pPr lvl="1">
              <a:buClrTx/>
              <a:buFont typeface="Wingdings" panose="05000000000000000000" pitchFamily="2" charset="2"/>
              <a:buChar char="§"/>
            </a:pPr>
            <a:r>
              <a:rPr lang="en-US" dirty="0"/>
              <a:t>$0 - $140 per month in 2024</a:t>
            </a:r>
          </a:p>
          <a:p>
            <a:pPr lvl="1">
              <a:buClrTx/>
              <a:buFont typeface="Wingdings" panose="05000000000000000000" pitchFamily="2" charset="2"/>
              <a:buChar char="§"/>
            </a:pPr>
            <a:r>
              <a:rPr lang="en-US" dirty="0"/>
              <a:t>Continue to pay Part B premium</a:t>
            </a:r>
          </a:p>
          <a:p>
            <a:pPr>
              <a:buClrTx/>
              <a:buFont typeface="Wingdings" panose="05000000000000000000" pitchFamily="2" charset="2"/>
              <a:buChar char="§"/>
            </a:pPr>
            <a:r>
              <a:rPr lang="en-US" b="1" dirty="0"/>
              <a:t>Deductibles</a:t>
            </a:r>
          </a:p>
          <a:p>
            <a:pPr lvl="1">
              <a:buClrTx/>
              <a:buFont typeface="Wingdings" panose="05000000000000000000" pitchFamily="2" charset="2"/>
              <a:buChar char="§"/>
            </a:pPr>
            <a:r>
              <a:rPr lang="en-US" dirty="0"/>
              <a:t>Up to $450 for health </a:t>
            </a:r>
          </a:p>
          <a:p>
            <a:pPr lvl="1">
              <a:buClrTx/>
              <a:buFont typeface="Wingdings" panose="05000000000000000000" pitchFamily="2" charset="2"/>
              <a:buChar char="§"/>
            </a:pPr>
            <a:r>
              <a:rPr lang="en-US" dirty="0"/>
              <a:t>Up to $545 for prescriptions</a:t>
            </a:r>
          </a:p>
          <a:p>
            <a:pPr>
              <a:buClrTx/>
              <a:buFont typeface="Wingdings" panose="05000000000000000000" pitchFamily="2" charset="2"/>
              <a:buChar char="§"/>
            </a:pPr>
            <a:r>
              <a:rPr lang="en-US" b="1" dirty="0"/>
              <a:t>Copay/Coinsurance</a:t>
            </a:r>
          </a:p>
          <a:p>
            <a:pPr>
              <a:buClrTx/>
              <a:buFont typeface="Wingdings" panose="05000000000000000000" pitchFamily="2" charset="2"/>
              <a:buChar char="§"/>
            </a:pPr>
            <a:r>
              <a:rPr lang="en-US" b="1" dirty="0"/>
              <a:t>Out-of-pocket maximum</a:t>
            </a:r>
          </a:p>
          <a:p>
            <a:pPr lvl="1">
              <a:buClrTx/>
              <a:buFont typeface="Wingdings" panose="05000000000000000000" pitchFamily="2" charset="2"/>
              <a:buChar char="§"/>
            </a:pPr>
            <a:r>
              <a:rPr lang="en-US" dirty="0"/>
              <a:t>HMOs/PFFSs/Cost $3,000 - $8,850 </a:t>
            </a:r>
          </a:p>
          <a:p>
            <a:pPr lvl="1">
              <a:buClrTx/>
              <a:buFont typeface="Wingdings" panose="05000000000000000000" pitchFamily="2" charset="2"/>
              <a:buChar char="§"/>
            </a:pPr>
            <a:r>
              <a:rPr lang="en-US" dirty="0"/>
              <a:t>PPOs $2,500 - $13,300 </a:t>
            </a:r>
          </a:p>
          <a:p>
            <a:pPr lvl="1">
              <a:buClrTx/>
              <a:buFont typeface="Wingdings" panose="05000000000000000000" pitchFamily="2" charset="2"/>
              <a:buChar char="§"/>
            </a:pPr>
            <a:endParaRPr lang="en-US" dirty="0"/>
          </a:p>
          <a:p>
            <a:pPr lvl="1">
              <a:buClrTx/>
              <a:buFont typeface="Wingdings" panose="05000000000000000000" pitchFamily="2" charset="2"/>
              <a:buChar char="§"/>
            </a:pPr>
            <a:endParaRPr lang="en-US" dirty="0"/>
          </a:p>
          <a:p>
            <a:pPr lvl="1">
              <a:buClrTx/>
              <a:buFont typeface="Wingdings" panose="05000000000000000000" pitchFamily="2" charset="2"/>
              <a:buChar char="§"/>
            </a:pPr>
            <a:endParaRPr lang="en-US" dirty="0"/>
          </a:p>
          <a:p>
            <a:pPr lvl="1">
              <a:buClrTx/>
              <a:buFont typeface="Wingdings" panose="05000000000000000000" pitchFamily="2" charset="2"/>
              <a:buChar char="§"/>
            </a:pPr>
            <a:endParaRPr lang="en-US" dirty="0"/>
          </a:p>
          <a:p>
            <a:pPr marL="201168" lvl="1" indent="0">
              <a:buClrTx/>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0997" y="4246286"/>
            <a:ext cx="1694683" cy="16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43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providers can I use?</a:t>
            </a:r>
          </a:p>
        </p:txBody>
      </p:sp>
      <p:sp>
        <p:nvSpPr>
          <p:cNvPr id="3" name="Content Placeholder 2"/>
          <p:cNvSpPr>
            <a:spLocks noGrp="1"/>
          </p:cNvSpPr>
          <p:nvPr>
            <p:ph idx="1"/>
          </p:nvPr>
        </p:nvSpPr>
        <p:spPr>
          <a:xfrm>
            <a:off x="1097279" y="1845734"/>
            <a:ext cx="10428413" cy="4023360"/>
          </a:xfrm>
        </p:spPr>
        <p:txBody>
          <a:bodyPr>
            <a:normAutofit fontScale="77500" lnSpcReduction="20000"/>
          </a:bodyPr>
          <a:lstStyle/>
          <a:p>
            <a:pPr>
              <a:buClrTx/>
              <a:buFont typeface="Wingdings" panose="05000000000000000000" pitchFamily="2" charset="2"/>
              <a:buChar char="§"/>
            </a:pPr>
            <a:r>
              <a:rPr lang="en-US" dirty="0"/>
              <a:t>Provider Access: Medicare Advantage has a more restrictive network of providers</a:t>
            </a:r>
          </a:p>
          <a:p>
            <a:pPr lvl="1">
              <a:buClrTx/>
              <a:buFont typeface="Wingdings" panose="05000000000000000000" pitchFamily="2" charset="2"/>
              <a:buChar char="§"/>
            </a:pPr>
            <a:r>
              <a:rPr lang="en-US" dirty="0"/>
              <a:t>HMO – Must use providers in-network</a:t>
            </a:r>
          </a:p>
          <a:p>
            <a:pPr lvl="2">
              <a:buClrTx/>
              <a:buFont typeface="Wingdings" panose="05000000000000000000" pitchFamily="2" charset="2"/>
              <a:buChar char="§"/>
            </a:pPr>
            <a:r>
              <a:rPr lang="en-US" dirty="0"/>
              <a:t>In-network providers offer lower copay/coinsurance and out-of-pocket maximums</a:t>
            </a:r>
          </a:p>
          <a:p>
            <a:pPr lvl="2">
              <a:buClrTx/>
              <a:buFont typeface="Wingdings" panose="05000000000000000000" pitchFamily="2" charset="2"/>
              <a:buChar char="§"/>
            </a:pPr>
            <a:r>
              <a:rPr lang="en-US" dirty="0"/>
              <a:t>Out-of-network providers charge you 100% of the cost of the service</a:t>
            </a:r>
          </a:p>
          <a:p>
            <a:pPr lvl="1">
              <a:buClrTx/>
              <a:buFont typeface="Wingdings" panose="05000000000000000000" pitchFamily="2" charset="2"/>
              <a:buChar char="§"/>
            </a:pPr>
            <a:r>
              <a:rPr lang="en-US" dirty="0"/>
              <a:t>PPO and Cost Plans – You get the best prices by using in-network providers</a:t>
            </a:r>
          </a:p>
          <a:p>
            <a:pPr lvl="2">
              <a:buClrTx/>
              <a:buFont typeface="Wingdings" panose="05000000000000000000" pitchFamily="2" charset="2"/>
              <a:buChar char="§"/>
            </a:pPr>
            <a:r>
              <a:rPr lang="en-US" dirty="0"/>
              <a:t>In-network providers offer lower copay/coinsurance and out-of-pocket maximums</a:t>
            </a:r>
          </a:p>
          <a:p>
            <a:pPr lvl="2">
              <a:buClrTx/>
              <a:buFont typeface="Wingdings" panose="05000000000000000000" pitchFamily="2" charset="2"/>
              <a:buChar char="§"/>
            </a:pPr>
            <a:r>
              <a:rPr lang="en-US" dirty="0"/>
              <a:t>Out-of-network providers charge higher copay/coinsurance and out-of-pocket maximums</a:t>
            </a:r>
          </a:p>
          <a:p>
            <a:pPr lvl="1">
              <a:buClrTx/>
              <a:buFont typeface="Wingdings" panose="05000000000000000000" pitchFamily="2" charset="2"/>
              <a:buChar char="§"/>
            </a:pPr>
            <a:r>
              <a:rPr lang="en-US" dirty="0"/>
              <a:t>PFFS – This structure does not have a network</a:t>
            </a:r>
          </a:p>
          <a:p>
            <a:pPr lvl="2">
              <a:buClrTx/>
              <a:buFont typeface="Wingdings" panose="05000000000000000000" pitchFamily="2" charset="2"/>
              <a:buChar char="§"/>
            </a:pPr>
            <a:r>
              <a:rPr lang="en-US" dirty="0"/>
              <a:t>Providers get to determine if they will accept the insurance</a:t>
            </a:r>
          </a:p>
          <a:p>
            <a:pPr lvl="1">
              <a:buClrTx/>
              <a:buFont typeface="Wingdings" panose="05000000000000000000" pitchFamily="2" charset="2"/>
              <a:buChar char="§"/>
            </a:pPr>
            <a:endParaRPr lang="en-US" dirty="0"/>
          </a:p>
          <a:p>
            <a:pPr lvl="1">
              <a:buClrTx/>
              <a:buFont typeface="Wingdings" panose="05000000000000000000" pitchFamily="2" charset="2"/>
              <a:buChar char="§"/>
            </a:pPr>
            <a:r>
              <a:rPr lang="en-US" dirty="0"/>
              <a:t>In any MA Plan, Prior Authorization Requirements may exist for: </a:t>
            </a:r>
          </a:p>
          <a:p>
            <a:pPr lvl="2">
              <a:buClrTx/>
              <a:buFont typeface="Wingdings" panose="05000000000000000000" pitchFamily="2" charset="2"/>
              <a:buChar char="§"/>
            </a:pPr>
            <a:r>
              <a:rPr lang="en-US" dirty="0"/>
              <a:t>Specialist Visit</a:t>
            </a:r>
          </a:p>
          <a:p>
            <a:pPr lvl="2">
              <a:buClrTx/>
              <a:buFont typeface="Wingdings" panose="05000000000000000000" pitchFamily="2" charset="2"/>
              <a:buChar char="§"/>
            </a:pPr>
            <a:r>
              <a:rPr lang="en-US" dirty="0"/>
              <a:t>Diagnostic Tests &amp; Procedures</a:t>
            </a:r>
          </a:p>
          <a:p>
            <a:pPr lvl="2">
              <a:buClrTx/>
              <a:buFont typeface="Wingdings" panose="05000000000000000000" pitchFamily="2" charset="2"/>
              <a:buChar char="§"/>
            </a:pPr>
            <a:r>
              <a:rPr lang="en-US" dirty="0"/>
              <a:t>Durable Medical Equipment</a:t>
            </a:r>
          </a:p>
          <a:p>
            <a:pPr lvl="2">
              <a:buClrTx/>
              <a:buFont typeface="Wingdings" panose="05000000000000000000" pitchFamily="2" charset="2"/>
              <a:buChar char="§"/>
            </a:pPr>
            <a:r>
              <a:rPr lang="en-US" dirty="0"/>
              <a:t>Inpatient Hospital Coverage 	</a:t>
            </a:r>
          </a:p>
          <a:p>
            <a:pPr marL="0" indent="0">
              <a:buNone/>
            </a:pPr>
            <a:endParaRPr lang="en-US" dirty="0"/>
          </a:p>
        </p:txBody>
      </p:sp>
    </p:spTree>
    <p:extLst>
      <p:ext uri="{BB962C8B-B14F-4D97-AF65-F5344CB8AC3E}">
        <p14:creationId xmlns:p14="http://schemas.microsoft.com/office/powerpoint/2010/main" val="92124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where do I sign up?</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When you first become eligible for Medicare, you can join during your Initial Enrollment Period</a:t>
            </a:r>
          </a:p>
          <a:p>
            <a:pPr>
              <a:buClrTx/>
              <a:buFont typeface="Wingdings" panose="05000000000000000000" pitchFamily="2" charset="2"/>
              <a:buChar char="§"/>
            </a:pPr>
            <a:r>
              <a:rPr lang="en-US" dirty="0"/>
              <a:t>During a Special Enrollment Period</a:t>
            </a:r>
          </a:p>
          <a:p>
            <a:pPr lvl="1">
              <a:buClrTx/>
              <a:buFont typeface="Wingdings" panose="05000000000000000000" pitchFamily="2" charset="2"/>
              <a:buChar char="§"/>
            </a:pPr>
            <a:r>
              <a:rPr lang="en-US" dirty="0"/>
              <a:t>Retirement</a:t>
            </a:r>
          </a:p>
          <a:p>
            <a:pPr lvl="1">
              <a:buClrTx/>
              <a:buFont typeface="Wingdings" panose="05000000000000000000" pitchFamily="2" charset="2"/>
              <a:buChar char="§"/>
            </a:pPr>
            <a:r>
              <a:rPr lang="en-US" dirty="0"/>
              <a:t>Change in Residence </a:t>
            </a:r>
          </a:p>
          <a:p>
            <a:pPr lvl="1">
              <a:buClrTx/>
              <a:buFont typeface="Wingdings" panose="05000000000000000000" pitchFamily="2" charset="2"/>
              <a:buChar char="§"/>
            </a:pPr>
            <a:r>
              <a:rPr lang="en-US" dirty="0"/>
              <a:t>Involuntary Loss of Creditable Coverage</a:t>
            </a:r>
          </a:p>
          <a:p>
            <a:pPr>
              <a:buClrTx/>
              <a:buFont typeface="Wingdings" panose="05000000000000000000" pitchFamily="2" charset="2"/>
              <a:buChar char="§"/>
            </a:pPr>
            <a:r>
              <a:rPr lang="en-US" dirty="0"/>
              <a:t>To sign up:</a:t>
            </a:r>
          </a:p>
          <a:p>
            <a:pPr lvl="1">
              <a:buClrTx/>
              <a:buFont typeface="Wingdings" panose="05000000000000000000" pitchFamily="2" charset="2"/>
              <a:buChar char="§"/>
            </a:pPr>
            <a:r>
              <a:rPr lang="en-US" dirty="0"/>
              <a:t> </a:t>
            </a:r>
            <a:r>
              <a:rPr lang="en-US" dirty="0">
                <a:hlinkClick r:id="rId3" action="ppaction://hlinkfile"/>
              </a:rPr>
              <a:t>Medicare.gov</a:t>
            </a:r>
            <a:endParaRPr lang="en-US" dirty="0"/>
          </a:p>
          <a:p>
            <a:pPr lvl="1">
              <a:buClrTx/>
              <a:buFont typeface="Wingdings" panose="05000000000000000000" pitchFamily="2" charset="2"/>
              <a:buChar char="§"/>
            </a:pPr>
            <a:r>
              <a:rPr lang="en-US" dirty="0"/>
              <a:t>Nebraska SHIP</a:t>
            </a:r>
          </a:p>
        </p:txBody>
      </p:sp>
    </p:spTree>
    <p:extLst>
      <p:ext uri="{BB962C8B-B14F-4D97-AF65-F5344CB8AC3E}">
        <p14:creationId xmlns:p14="http://schemas.microsoft.com/office/powerpoint/2010/main" val="142088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 Premium Cost </a:t>
            </a:r>
          </a:p>
        </p:txBody>
      </p:sp>
      <p:graphicFrame>
        <p:nvGraphicFramePr>
          <p:cNvPr id="21" name="Table 20"/>
          <p:cNvGraphicFramePr>
            <a:graphicFrameLocks noGrp="1"/>
          </p:cNvGraphicFramePr>
          <p:nvPr/>
        </p:nvGraphicFramePr>
        <p:xfrm>
          <a:off x="5652100" y="2897779"/>
          <a:ext cx="5161548" cy="1981200"/>
        </p:xfrm>
        <a:graphic>
          <a:graphicData uri="http://schemas.openxmlformats.org/drawingml/2006/table">
            <a:tbl>
              <a:tblPr firstRow="1" bandRow="1">
                <a:tableStyleId>{2D5ABB26-0587-4C30-8999-92F81FD0307C}</a:tableStyleId>
              </a:tblPr>
              <a:tblGrid>
                <a:gridCol w="3661056">
                  <a:extLst>
                    <a:ext uri="{9D8B030D-6E8A-4147-A177-3AD203B41FA5}">
                      <a16:colId xmlns:a16="http://schemas.microsoft.com/office/drawing/2014/main" val="3836933014"/>
                    </a:ext>
                  </a:extLst>
                </a:gridCol>
                <a:gridCol w="1500492">
                  <a:extLst>
                    <a:ext uri="{9D8B030D-6E8A-4147-A177-3AD203B41FA5}">
                      <a16:colId xmlns:a16="http://schemas.microsoft.com/office/drawing/2014/main" val="777985386"/>
                    </a:ext>
                  </a:extLst>
                </a:gridCol>
              </a:tblGrid>
              <a:tr h="274649">
                <a:tc>
                  <a:txBody>
                    <a:bodyPr/>
                    <a:lstStyle/>
                    <a:p>
                      <a:r>
                        <a:rPr lang="en-US" sz="2000" b="0" dirty="0"/>
                        <a:t>Medicare Part A Premium</a:t>
                      </a:r>
                    </a:p>
                  </a:txBody>
                  <a:tcPr/>
                </a:tc>
                <a:tc>
                  <a:txBody>
                    <a:bodyPr/>
                    <a:lstStyle/>
                    <a:p>
                      <a:pPr algn="r"/>
                      <a:r>
                        <a:rPr lang="en-US" sz="2000" dirty="0"/>
                        <a:t>$0.00</a:t>
                      </a:r>
                      <a:endParaRPr lang="en-US" sz="2000" b="0" dirty="0"/>
                    </a:p>
                  </a:txBody>
                  <a:tcPr/>
                </a:tc>
                <a:extLst>
                  <a:ext uri="{0D108BD9-81ED-4DB2-BD59-A6C34878D82A}">
                    <a16:rowId xmlns:a16="http://schemas.microsoft.com/office/drawing/2014/main" val="1137788861"/>
                  </a:ext>
                </a:extLst>
              </a:tr>
              <a:tr h="370840">
                <a:tc>
                  <a:txBody>
                    <a:bodyPr/>
                    <a:lstStyle/>
                    <a:p>
                      <a:r>
                        <a:rPr lang="en-US" sz="2000" b="0" dirty="0"/>
                        <a:t>Medicare Part B Premium</a:t>
                      </a:r>
                    </a:p>
                  </a:txBody>
                  <a:tcPr/>
                </a:tc>
                <a:tc>
                  <a:txBody>
                    <a:bodyPr/>
                    <a:lstStyle/>
                    <a:p>
                      <a:pPr algn="r"/>
                      <a:r>
                        <a:rPr lang="en-US" sz="2000" dirty="0"/>
                        <a:t>$174.70</a:t>
                      </a:r>
                    </a:p>
                  </a:txBody>
                  <a:tcPr/>
                </a:tc>
                <a:extLst>
                  <a:ext uri="{0D108BD9-81ED-4DB2-BD59-A6C34878D82A}">
                    <a16:rowId xmlns:a16="http://schemas.microsoft.com/office/drawing/2014/main" val="1253987703"/>
                  </a:ext>
                </a:extLst>
              </a:tr>
              <a:tr h="370840">
                <a:tc>
                  <a:txBody>
                    <a:bodyPr/>
                    <a:lstStyle/>
                    <a:p>
                      <a:r>
                        <a:rPr lang="en-US" sz="2000" b="0" dirty="0"/>
                        <a:t>Medicare Part C* Premium</a:t>
                      </a:r>
                    </a:p>
                  </a:txBody>
                  <a:tcPr/>
                </a:tc>
                <a:tc>
                  <a:txBody>
                    <a:bodyPr/>
                    <a:lstStyle/>
                    <a:p>
                      <a:pPr algn="r"/>
                      <a:r>
                        <a:rPr lang="en-US" sz="2000" dirty="0"/>
                        <a:t>$36.00</a:t>
                      </a:r>
                    </a:p>
                  </a:txBody>
                  <a:tcPr/>
                </a:tc>
                <a:extLst>
                  <a:ext uri="{0D108BD9-81ED-4DB2-BD59-A6C34878D82A}">
                    <a16:rowId xmlns:a16="http://schemas.microsoft.com/office/drawing/2014/main" val="2852795616"/>
                  </a:ext>
                </a:extLst>
              </a:tr>
              <a:tr h="370840">
                <a:tc>
                  <a:txBody>
                    <a:bodyPr/>
                    <a:lstStyle/>
                    <a:p>
                      <a:r>
                        <a:rPr lang="en-US" sz="2000" b="0" dirty="0"/>
                        <a:t>Total Monthly Premium</a:t>
                      </a:r>
                    </a:p>
                  </a:txBody>
                  <a:tcPr/>
                </a:tc>
                <a:tc>
                  <a:txBody>
                    <a:bodyPr/>
                    <a:lstStyle/>
                    <a:p>
                      <a:pPr algn="r"/>
                      <a:r>
                        <a:rPr lang="en-US" sz="2000" dirty="0"/>
                        <a:t>$</a:t>
                      </a:r>
                      <a:r>
                        <a:rPr lang="en-US" sz="2000" b="1" dirty="0"/>
                        <a:t>210.70</a:t>
                      </a:r>
                    </a:p>
                  </a:txBody>
                  <a:tcPr/>
                </a:tc>
                <a:extLst>
                  <a:ext uri="{0D108BD9-81ED-4DB2-BD59-A6C34878D82A}">
                    <a16:rowId xmlns:a16="http://schemas.microsoft.com/office/drawing/2014/main" val="3051474460"/>
                  </a:ext>
                </a:extLst>
              </a:tr>
              <a:tr h="370840">
                <a:tc>
                  <a:txBody>
                    <a:bodyPr/>
                    <a:lstStyle/>
                    <a:p>
                      <a:endParaRPr lang="en-US" sz="2000" b="1" dirty="0"/>
                    </a:p>
                  </a:txBody>
                  <a:tcPr/>
                </a:tc>
                <a:tc>
                  <a:txBody>
                    <a:bodyPr/>
                    <a:lstStyle/>
                    <a:p>
                      <a:pPr algn="r"/>
                      <a:endParaRPr lang="en-US" sz="2000" dirty="0"/>
                    </a:p>
                  </a:txBody>
                  <a:tcPr/>
                </a:tc>
                <a:extLst>
                  <a:ext uri="{0D108BD9-81ED-4DB2-BD59-A6C34878D82A}">
                    <a16:rowId xmlns:a16="http://schemas.microsoft.com/office/drawing/2014/main" val="2689871787"/>
                  </a:ext>
                </a:extLst>
              </a:tr>
            </a:tbl>
          </a:graphicData>
        </a:graphic>
      </p:graphicFrame>
      <p:cxnSp>
        <p:nvCxnSpPr>
          <p:cNvPr id="22" name="Straight Connector 21"/>
          <p:cNvCxnSpPr/>
          <p:nvPr/>
        </p:nvCxnSpPr>
        <p:spPr>
          <a:xfrm>
            <a:off x="9772314" y="4099129"/>
            <a:ext cx="11737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882099" y="5014198"/>
            <a:ext cx="4701550" cy="286232"/>
          </a:xfrm>
          <a:prstGeom prst="rect">
            <a:avLst/>
          </a:prstGeom>
          <a:noFill/>
        </p:spPr>
        <p:txBody>
          <a:bodyPr wrap="square" rtlCol="0">
            <a:spAutoFit/>
          </a:bodyPr>
          <a:lstStyle/>
          <a:p>
            <a:pPr marL="201168" lvl="1" defTabSz="914400">
              <a:lnSpc>
                <a:spcPct val="90000"/>
              </a:lnSpc>
              <a:spcBef>
                <a:spcPts val="200"/>
              </a:spcBef>
              <a:spcAft>
                <a:spcPts val="400"/>
              </a:spcAft>
            </a:pPr>
            <a:r>
              <a:rPr lang="en-US" sz="1400" dirty="0">
                <a:solidFill>
                  <a:srgbClr val="000000">
                    <a:lumMod val="75000"/>
                    <a:lumOff val="25000"/>
                  </a:srgbClr>
                </a:solidFill>
              </a:rPr>
              <a:t>*Values are average of cost per individual </a:t>
            </a:r>
          </a:p>
        </p:txBody>
      </p:sp>
      <p:grpSp>
        <p:nvGrpSpPr>
          <p:cNvPr id="20" name="Group 19"/>
          <p:cNvGrpSpPr>
            <a:grpSpLocks/>
          </p:cNvGrpSpPr>
          <p:nvPr/>
        </p:nvGrpSpPr>
        <p:grpSpPr bwMode="auto">
          <a:xfrm>
            <a:off x="1317737" y="2146798"/>
            <a:ext cx="3197114" cy="4001215"/>
            <a:chOff x="8028019" y="2622670"/>
            <a:chExt cx="3076811" cy="3996784"/>
          </a:xfrm>
        </p:grpSpPr>
        <p:sp>
          <p:nvSpPr>
            <p:cNvPr id="23" name="TextBox 22"/>
            <p:cNvSpPr txBox="1"/>
            <p:nvPr/>
          </p:nvSpPr>
          <p:spPr>
            <a:xfrm>
              <a:off x="8028019" y="5070040"/>
              <a:ext cx="3076811" cy="1549414"/>
            </a:xfrm>
            <a:prstGeom prst="rect">
              <a:avLst/>
            </a:prstGeom>
            <a:noFill/>
          </p:spPr>
          <p:txBody>
            <a:bodyPr>
              <a:spAutoFit/>
            </a:bodyPr>
            <a:lstStyle/>
            <a:p>
              <a:pPr algn="ctr">
                <a:lnSpc>
                  <a:spcPct val="90000"/>
                </a:lnSpc>
                <a:defRPr/>
              </a:pPr>
              <a:r>
                <a:rPr lang="en-US" sz="2400" dirty="0">
                  <a:latin typeface="+mn-lt"/>
                </a:rPr>
                <a:t>Part C</a:t>
              </a:r>
              <a:br>
                <a:rPr lang="en-US" sz="2400" dirty="0">
                  <a:latin typeface="+mn-lt"/>
                </a:rPr>
              </a:br>
              <a:r>
                <a:rPr lang="en-US" sz="2400" dirty="0">
                  <a:latin typeface="+mn-lt"/>
                </a:rPr>
                <a:t>Medicare Advantage</a:t>
              </a:r>
            </a:p>
          </p:txBody>
        </p:sp>
        <p:pic>
          <p:nvPicPr>
            <p:cNvPr id="2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672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1097280" y="1845734"/>
            <a:ext cx="7910512" cy="4023360"/>
          </a:xfrm>
        </p:spPr>
        <p:txBody>
          <a:bodyPr>
            <a:normAutofit/>
          </a:bodyPr>
          <a:lstStyle/>
          <a:p>
            <a:pPr>
              <a:buClrTx/>
              <a:buFont typeface="Wingdings" panose="05000000000000000000" pitchFamily="2" charset="2"/>
              <a:buChar char="§"/>
            </a:pPr>
            <a:r>
              <a:rPr lang="en-US" dirty="0"/>
              <a:t>Medicare Part A and Part B</a:t>
            </a:r>
          </a:p>
          <a:p>
            <a:pPr>
              <a:buClrTx/>
              <a:buFont typeface="Wingdings" panose="05000000000000000000" pitchFamily="2" charset="2"/>
              <a:buChar char="§"/>
            </a:pPr>
            <a:r>
              <a:rPr lang="en-US" dirty="0"/>
              <a:t>Medicare Supplements</a:t>
            </a:r>
          </a:p>
          <a:p>
            <a:pPr>
              <a:buClrTx/>
              <a:buFont typeface="Wingdings" panose="05000000000000000000" pitchFamily="2" charset="2"/>
              <a:buChar char="§"/>
            </a:pPr>
            <a:r>
              <a:rPr lang="en-US" dirty="0"/>
              <a:t>Medicare Part D</a:t>
            </a:r>
          </a:p>
          <a:p>
            <a:pPr>
              <a:buClrTx/>
              <a:buFont typeface="Wingdings" panose="05000000000000000000" pitchFamily="2" charset="2"/>
              <a:buChar char="§"/>
            </a:pPr>
            <a:r>
              <a:rPr lang="en-US" dirty="0"/>
              <a:t>Medicare Advantage Plans a.k.a. Part C</a:t>
            </a:r>
          </a:p>
          <a:p>
            <a:pPr>
              <a:buClrTx/>
              <a:buFont typeface="Wingdings" panose="05000000000000000000" pitchFamily="2" charset="2"/>
              <a:buChar char="§"/>
            </a:pPr>
            <a:r>
              <a:rPr lang="en-US" dirty="0"/>
              <a:t>Medicare Fraud and Abuse</a:t>
            </a:r>
          </a:p>
        </p:txBody>
      </p:sp>
      <p:pic>
        <p:nvPicPr>
          <p:cNvPr id="4" name="Picture 1"/>
          <p:cNvPicPr>
            <a:picLocks noChangeAspect="1"/>
          </p:cNvPicPr>
          <p:nvPr/>
        </p:nvPicPr>
        <p:blipFill rotWithShape="1">
          <a:blip r:embed="rId3">
            <a:extLst>
              <a:ext uri="{28A0092B-C50C-407E-A947-70E740481C1C}">
                <a14:useLocalDpi xmlns:a14="http://schemas.microsoft.com/office/drawing/2010/main" val="0"/>
              </a:ext>
            </a:extLst>
          </a:blip>
          <a:srcRect b="7208"/>
          <a:stretch/>
        </p:blipFill>
        <p:spPr bwMode="auto">
          <a:xfrm>
            <a:off x="9007792" y="3214794"/>
            <a:ext cx="2147888" cy="246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830" y="3159422"/>
            <a:ext cx="3387090" cy="2709672"/>
          </a:xfrm>
          <a:prstGeom prst="rect">
            <a:avLst/>
          </a:prstGeom>
        </p:spPr>
      </p:pic>
    </p:spTree>
    <p:extLst>
      <p:ext uri="{BB962C8B-B14F-4D97-AF65-F5344CB8AC3E}">
        <p14:creationId xmlns:p14="http://schemas.microsoft.com/office/powerpoint/2010/main" val="2456672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Advantage </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071323"/>
            <a:ext cx="5486400" cy="3974234"/>
          </a:xfrm>
        </p:spPr>
      </p:pic>
    </p:spTree>
    <p:extLst>
      <p:ext uri="{BB962C8B-B14F-4D97-AF65-F5344CB8AC3E}">
        <p14:creationId xmlns:p14="http://schemas.microsoft.com/office/powerpoint/2010/main" val="208551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Fraud &amp; Abuse</a:t>
            </a:r>
          </a:p>
        </p:txBody>
      </p:sp>
      <p:sp>
        <p:nvSpPr>
          <p:cNvPr id="3" name="Content Placeholder 2"/>
          <p:cNvSpPr>
            <a:spLocks noGrp="1"/>
          </p:cNvSpPr>
          <p:nvPr>
            <p:ph idx="1"/>
          </p:nvPr>
        </p:nvSpPr>
        <p:spPr/>
        <p:txBody>
          <a:bodyPr>
            <a:normAutofit fontScale="92500" lnSpcReduction="10000"/>
          </a:bodyPr>
          <a:lstStyle/>
          <a:p>
            <a:pPr>
              <a:buClrTx/>
              <a:buFont typeface="Wingdings" panose="05000000000000000000" pitchFamily="2" charset="2"/>
              <a:buChar char="§"/>
            </a:pPr>
            <a:r>
              <a:rPr lang="en-US" dirty="0"/>
              <a:t>Costs Medicare $60 billion annually</a:t>
            </a:r>
          </a:p>
          <a:p>
            <a:pPr lvl="1">
              <a:buClrTx/>
              <a:buFont typeface="Wingdings" panose="05000000000000000000" pitchFamily="2" charset="2"/>
              <a:buChar char="§"/>
            </a:pPr>
            <a:r>
              <a:rPr lang="en-US" dirty="0"/>
              <a:t>Providers billing for services not received </a:t>
            </a:r>
          </a:p>
          <a:p>
            <a:pPr lvl="1">
              <a:buClrTx/>
              <a:buFont typeface="Wingdings" panose="05000000000000000000" pitchFamily="2" charset="2"/>
              <a:buChar char="§"/>
            </a:pPr>
            <a:r>
              <a:rPr lang="en-US" dirty="0"/>
              <a:t>Providers ordering unnecessary tests/procedures  </a:t>
            </a:r>
          </a:p>
          <a:p>
            <a:pPr lvl="1">
              <a:buClrTx/>
              <a:buFont typeface="Wingdings" panose="05000000000000000000" pitchFamily="2" charset="2"/>
              <a:buChar char="§"/>
            </a:pPr>
            <a:r>
              <a:rPr lang="en-US" dirty="0"/>
              <a:t>Compromised Medicare information</a:t>
            </a:r>
          </a:p>
          <a:p>
            <a:pPr>
              <a:buClrTx/>
              <a:buFont typeface="Wingdings" panose="05000000000000000000" pitchFamily="2" charset="2"/>
              <a:buChar char="§"/>
            </a:pPr>
            <a:r>
              <a:rPr lang="en-US" dirty="0"/>
              <a:t>Potential results include:</a:t>
            </a:r>
          </a:p>
          <a:p>
            <a:pPr lvl="1">
              <a:buClrTx/>
              <a:buFont typeface="Wingdings" panose="05000000000000000000" pitchFamily="2" charset="2"/>
              <a:buChar char="§"/>
            </a:pPr>
            <a:r>
              <a:rPr lang="en-US" dirty="0"/>
              <a:t>Tax dollars lost</a:t>
            </a:r>
          </a:p>
          <a:p>
            <a:pPr lvl="1">
              <a:buClrTx/>
              <a:buFont typeface="Wingdings" panose="05000000000000000000" pitchFamily="2" charset="2"/>
              <a:buChar char="§"/>
            </a:pPr>
            <a:r>
              <a:rPr lang="en-US" dirty="0"/>
              <a:t>Medicare fund at risk</a:t>
            </a:r>
          </a:p>
          <a:p>
            <a:pPr lvl="1">
              <a:buClrTx/>
              <a:buFont typeface="Wingdings" panose="05000000000000000000" pitchFamily="2" charset="2"/>
              <a:buChar char="§"/>
            </a:pPr>
            <a:r>
              <a:rPr lang="en-US" dirty="0"/>
              <a:t>Less money for benefits</a:t>
            </a:r>
          </a:p>
          <a:p>
            <a:pPr lvl="1">
              <a:buClrTx/>
              <a:buFont typeface="Wingdings" panose="05000000000000000000" pitchFamily="2" charset="2"/>
              <a:buChar char="§"/>
            </a:pPr>
            <a:r>
              <a:rPr lang="en-US" dirty="0"/>
              <a:t>Higher Medicare premiums/costs</a:t>
            </a:r>
          </a:p>
          <a:p>
            <a:pPr>
              <a:buClrTx/>
              <a:buFont typeface="Wingdings" panose="05000000000000000000" pitchFamily="2" charset="2"/>
              <a:buChar char="§"/>
            </a:pPr>
            <a:r>
              <a:rPr lang="en-US" dirty="0"/>
              <a:t>What about errors?</a:t>
            </a:r>
          </a:p>
          <a:p>
            <a:pPr lvl="1">
              <a:buClrTx/>
              <a:buFont typeface="Wingdings" panose="05000000000000000000" pitchFamily="2" charset="2"/>
              <a:buChar char="§"/>
            </a:pPr>
            <a:r>
              <a:rPr lang="en-US" dirty="0"/>
              <a:t>Human error exists</a:t>
            </a:r>
          </a:p>
          <a:p>
            <a:pPr lvl="1">
              <a:buClrTx/>
              <a:buFont typeface="Wingdings" panose="05000000000000000000" pitchFamily="2" charset="2"/>
              <a:buChar char="§"/>
            </a:pPr>
            <a:r>
              <a:rPr lang="en-US" dirty="0"/>
              <a:t>Most medical/health professionals are honest</a:t>
            </a:r>
          </a:p>
          <a:p>
            <a:pPr lvl="1">
              <a:buClrTx/>
              <a:buFont typeface="Wingdings" panose="05000000000000000000" pitchFamily="2" charset="2"/>
              <a:buChar char="§"/>
            </a:pPr>
            <a:r>
              <a:rPr lang="en-US" dirty="0"/>
              <a:t>Only review and investigation will determine truth</a:t>
            </a:r>
          </a:p>
          <a:p>
            <a:pPr marL="201168" lvl="1" indent="0">
              <a:buClrTx/>
              <a:buNone/>
            </a:pPr>
            <a:endParaRPr lang="en-US" dirty="0"/>
          </a:p>
        </p:txBody>
      </p:sp>
    </p:spTree>
    <p:custDataLst>
      <p:tags r:id="rId1"/>
    </p:custDataLst>
    <p:extLst>
      <p:ext uri="{BB962C8B-B14F-4D97-AF65-F5344CB8AC3E}">
        <p14:creationId xmlns:p14="http://schemas.microsoft.com/office/powerpoint/2010/main" val="717388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Fraud &amp; Abuse</a:t>
            </a:r>
          </a:p>
        </p:txBody>
      </p:sp>
      <p:sp>
        <p:nvSpPr>
          <p:cNvPr id="3" name="Content Placeholder 2"/>
          <p:cNvSpPr>
            <a:spLocks noGrp="1"/>
          </p:cNvSpPr>
          <p:nvPr>
            <p:ph idx="1"/>
          </p:nvPr>
        </p:nvSpPr>
        <p:spPr>
          <a:xfrm>
            <a:off x="1706880" y="1845734"/>
            <a:ext cx="9448800" cy="4023360"/>
          </a:xfrm>
        </p:spPr>
        <p:txBody>
          <a:bodyPr>
            <a:normAutofit lnSpcReduction="10000"/>
          </a:bodyPr>
          <a:lstStyle/>
          <a:p>
            <a:pPr>
              <a:buClrTx/>
              <a:buFont typeface="Wingdings" panose="05000000000000000000" pitchFamily="2" charset="2"/>
              <a:buChar char="§"/>
            </a:pPr>
            <a:r>
              <a:rPr lang="en-US" dirty="0"/>
              <a:t>Prevent</a:t>
            </a:r>
          </a:p>
          <a:p>
            <a:pPr lvl="1">
              <a:buClrTx/>
              <a:buFont typeface="Wingdings" panose="05000000000000000000" pitchFamily="2" charset="2"/>
              <a:buChar char="§"/>
            </a:pPr>
            <a:r>
              <a:rPr lang="en-US" dirty="0"/>
              <a:t>Don’t share Social Security number/Medicare number</a:t>
            </a:r>
          </a:p>
          <a:p>
            <a:pPr lvl="1">
              <a:buClrTx/>
              <a:buFont typeface="Wingdings" panose="05000000000000000000" pitchFamily="2" charset="2"/>
              <a:buChar char="§"/>
            </a:pPr>
            <a:r>
              <a:rPr lang="en-US" dirty="0"/>
              <a:t>Shred letters with personal identifying information</a:t>
            </a:r>
          </a:p>
          <a:p>
            <a:pPr lvl="1">
              <a:buClrTx/>
              <a:buFont typeface="Wingdings" panose="05000000000000000000" pitchFamily="2" charset="2"/>
              <a:buChar char="§"/>
            </a:pPr>
            <a:r>
              <a:rPr lang="en-US" dirty="0"/>
              <a:t>Medicare does not call or visit</a:t>
            </a:r>
          </a:p>
          <a:p>
            <a:pPr>
              <a:buClrTx/>
              <a:buFont typeface="Wingdings" panose="05000000000000000000" pitchFamily="2" charset="2"/>
              <a:buChar char="§"/>
            </a:pPr>
            <a:r>
              <a:rPr lang="en-US" dirty="0"/>
              <a:t>Detect</a:t>
            </a:r>
          </a:p>
          <a:p>
            <a:pPr lvl="1">
              <a:buClrTx/>
              <a:buFont typeface="Wingdings" panose="05000000000000000000" pitchFamily="2" charset="2"/>
              <a:buChar char="§"/>
            </a:pPr>
            <a:r>
              <a:rPr lang="en-US" dirty="0"/>
              <a:t>Review Medicare Summary Notice (MSN)</a:t>
            </a:r>
          </a:p>
          <a:p>
            <a:pPr lvl="1">
              <a:buClrTx/>
              <a:buFont typeface="Wingdings" panose="05000000000000000000" pitchFamily="2" charset="2"/>
              <a:buChar char="§"/>
            </a:pPr>
            <a:r>
              <a:rPr lang="en-US" dirty="0"/>
              <a:t>Review Explanation of Benefits (EOB)</a:t>
            </a:r>
          </a:p>
          <a:p>
            <a:pPr lvl="1">
              <a:buClrTx/>
              <a:buFont typeface="Wingdings" panose="05000000000000000000" pitchFamily="2" charset="2"/>
              <a:buChar char="§"/>
            </a:pPr>
            <a:r>
              <a:rPr lang="en-US" dirty="0"/>
              <a:t>Keep records/Healthcare Journal</a:t>
            </a:r>
          </a:p>
          <a:p>
            <a:pPr>
              <a:buClrTx/>
              <a:buFont typeface="Wingdings" panose="05000000000000000000" pitchFamily="2" charset="2"/>
              <a:buChar char="§"/>
            </a:pPr>
            <a:r>
              <a:rPr lang="en-US" dirty="0"/>
              <a:t>Report</a:t>
            </a:r>
          </a:p>
          <a:p>
            <a:pPr lvl="1">
              <a:buClrTx/>
              <a:buFont typeface="Wingdings" panose="05000000000000000000" pitchFamily="2" charset="2"/>
              <a:buChar char="§"/>
            </a:pPr>
            <a:r>
              <a:rPr lang="en-US" dirty="0"/>
              <a:t>Ask questions </a:t>
            </a:r>
          </a:p>
          <a:p>
            <a:pPr lvl="1">
              <a:buClrTx/>
              <a:buFont typeface="Wingdings" panose="05000000000000000000" pitchFamily="2" charset="2"/>
              <a:buChar char="§"/>
            </a:pPr>
            <a:r>
              <a:rPr lang="en-US" dirty="0"/>
              <a:t>Call Nebraska SHIP</a:t>
            </a:r>
          </a:p>
          <a:p>
            <a:pPr lvl="2">
              <a:buClrTx/>
              <a:buFont typeface="Wingdings" panose="05000000000000000000" pitchFamily="2" charset="2"/>
              <a:buChar char="§"/>
            </a:pPr>
            <a:r>
              <a:rPr lang="en-US" dirty="0"/>
              <a:t>1-800-234-7119</a:t>
            </a:r>
          </a:p>
          <a:p>
            <a:pPr marL="201168" lvl="1" indent="0">
              <a:buClrTx/>
              <a:buNone/>
            </a:pPr>
            <a:endParaRPr lang="en-US" dirty="0"/>
          </a:p>
        </p:txBody>
      </p:sp>
      <p:pic>
        <p:nvPicPr>
          <p:cNvPr id="1028" name="Picture 4" descr="shiel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214369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arch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 y="343660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llhor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0" y="4729515"/>
            <a:ext cx="609600" cy="609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4543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Nebraska SHIP</a:t>
            </a:r>
          </a:p>
        </p:txBody>
      </p:sp>
      <p:sp>
        <p:nvSpPr>
          <p:cNvPr id="3" name="Content Placeholder 2"/>
          <p:cNvSpPr>
            <a:spLocks noGrp="1"/>
          </p:cNvSpPr>
          <p:nvPr>
            <p:ph idx="1"/>
          </p:nvPr>
        </p:nvSpPr>
        <p:spPr/>
        <p:txBody>
          <a:bodyPr>
            <a:normAutofit fontScale="92500" lnSpcReduction="10000"/>
          </a:bodyPr>
          <a:lstStyle/>
          <a:p>
            <a:pPr>
              <a:buClrTx/>
              <a:buFont typeface="Wingdings" panose="05000000000000000000" pitchFamily="2" charset="2"/>
              <a:buChar char="§"/>
            </a:pPr>
            <a:r>
              <a:rPr lang="en-US" dirty="0"/>
              <a:t>Medicare information by phone, in-person or via WebEx</a:t>
            </a:r>
          </a:p>
          <a:p>
            <a:pPr>
              <a:buClrTx/>
              <a:buFont typeface="Wingdings" panose="05000000000000000000" pitchFamily="2" charset="2"/>
              <a:buChar char="§"/>
            </a:pPr>
            <a:r>
              <a:rPr lang="en-US" dirty="0"/>
              <a:t>Cost comparisons for Part C, Part D &amp; Supplements</a:t>
            </a:r>
          </a:p>
          <a:p>
            <a:pPr>
              <a:buClrTx/>
              <a:buFont typeface="Wingdings" panose="05000000000000000000" pitchFamily="2" charset="2"/>
              <a:buChar char="§"/>
            </a:pPr>
            <a:r>
              <a:rPr lang="en-US" dirty="0"/>
              <a:t>Medicare enrollment help and problem solving</a:t>
            </a:r>
          </a:p>
          <a:p>
            <a:pPr>
              <a:buClrTx/>
              <a:buFont typeface="Wingdings" panose="05000000000000000000" pitchFamily="2" charset="2"/>
              <a:buChar char="§"/>
            </a:pPr>
            <a:r>
              <a:rPr lang="en-US" dirty="0"/>
              <a:t>Fraud prevention education and reporting</a:t>
            </a:r>
          </a:p>
          <a:p>
            <a:pPr>
              <a:buClrTx/>
              <a:buFont typeface="Wingdings" panose="05000000000000000000" pitchFamily="2" charset="2"/>
              <a:buChar char="§"/>
            </a:pPr>
            <a:r>
              <a:rPr lang="en-US" dirty="0"/>
              <a:t>Low Income Subsidy application assistance</a:t>
            </a:r>
          </a:p>
          <a:p>
            <a:pPr>
              <a:buClrTx/>
              <a:buFont typeface="Wingdings" panose="05000000000000000000" pitchFamily="2" charset="2"/>
              <a:buChar char="§"/>
            </a:pPr>
            <a:r>
              <a:rPr lang="en-US" dirty="0"/>
              <a:t>Presentations for your group</a:t>
            </a:r>
          </a:p>
          <a:p>
            <a:pPr>
              <a:buClrTx/>
              <a:buFont typeface="Wingdings" panose="05000000000000000000" pitchFamily="2" charset="2"/>
              <a:buChar char="§"/>
            </a:pPr>
            <a:r>
              <a:rPr lang="en-US" dirty="0"/>
              <a:t>1-800-234-7119</a:t>
            </a:r>
          </a:p>
          <a:p>
            <a:pPr>
              <a:buClrTx/>
              <a:buFont typeface="Wingdings" panose="05000000000000000000" pitchFamily="2" charset="2"/>
              <a:buChar char="§"/>
            </a:pPr>
            <a:r>
              <a:rPr lang="en-US" dirty="0">
                <a:hlinkClick r:id="rId3"/>
              </a:rPr>
              <a:t>www.doi.nebraska.gov/SHIP</a:t>
            </a:r>
            <a:r>
              <a:rPr lang="en-US" dirty="0"/>
              <a:t> </a:t>
            </a:r>
          </a:p>
          <a:p>
            <a:pPr lvl="1">
              <a:buClrTx/>
              <a:buFont typeface="Wingdings" panose="05000000000000000000" pitchFamily="2" charset="2"/>
              <a:buChar char="§"/>
            </a:pPr>
            <a:endParaRPr lang="en-US" dirty="0"/>
          </a:p>
          <a:p>
            <a:pPr lvl="1">
              <a:buClrTx/>
              <a:buFont typeface="Wingdings" panose="05000000000000000000" pitchFamily="2" charset="2"/>
              <a:buChar char="§"/>
            </a:pPr>
            <a:endParaRPr lang="en-US" dirty="0"/>
          </a:p>
        </p:txBody>
      </p:sp>
      <p:pic>
        <p:nvPicPr>
          <p:cNvPr id="5" name="Picture 1"/>
          <p:cNvPicPr>
            <a:picLocks noChangeAspect="1"/>
          </p:cNvPicPr>
          <p:nvPr/>
        </p:nvPicPr>
        <p:blipFill rotWithShape="1">
          <a:blip r:embed="rId4">
            <a:extLst>
              <a:ext uri="{28A0092B-C50C-407E-A947-70E740481C1C}">
                <a14:useLocalDpi xmlns:a14="http://schemas.microsoft.com/office/drawing/2010/main" val="0"/>
              </a:ext>
            </a:extLst>
          </a:blip>
          <a:srcRect b="6807"/>
          <a:stretch/>
        </p:blipFill>
        <p:spPr bwMode="auto">
          <a:xfrm>
            <a:off x="9007792" y="3214794"/>
            <a:ext cx="2147888" cy="24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5830" y="3159422"/>
            <a:ext cx="3387090" cy="2709672"/>
          </a:xfrm>
          <a:prstGeom prst="rect">
            <a:avLst/>
          </a:prstGeom>
        </p:spPr>
      </p:pic>
    </p:spTree>
    <p:extLst>
      <p:ext uri="{BB962C8B-B14F-4D97-AF65-F5344CB8AC3E}">
        <p14:creationId xmlns:p14="http://schemas.microsoft.com/office/powerpoint/2010/main" val="2306208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Nebraska SHIP</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280" y="2071323"/>
            <a:ext cx="5486400" cy="3974234"/>
          </a:xfrm>
        </p:spPr>
      </p:pic>
    </p:spTree>
    <p:extLst>
      <p:ext uri="{BB962C8B-B14F-4D97-AF65-F5344CB8AC3E}">
        <p14:creationId xmlns:p14="http://schemas.microsoft.com/office/powerpoint/2010/main" val="163356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You Should Know</a:t>
            </a:r>
          </a:p>
        </p:txBody>
      </p:sp>
      <p:sp>
        <p:nvSpPr>
          <p:cNvPr id="3" name="Content Placeholder 2"/>
          <p:cNvSpPr>
            <a:spLocks noGrp="1"/>
          </p:cNvSpPr>
          <p:nvPr>
            <p:ph idx="1"/>
          </p:nvPr>
        </p:nvSpPr>
        <p:spPr/>
        <p:txBody>
          <a:bodyPr>
            <a:normAutofit fontScale="92500" lnSpcReduction="20000"/>
          </a:bodyPr>
          <a:lstStyle/>
          <a:p>
            <a:pPr>
              <a:buClrTx/>
              <a:buFont typeface="Wingdings" panose="05000000000000000000" pitchFamily="2" charset="2"/>
              <a:buChar char="§"/>
            </a:pPr>
            <a:r>
              <a:rPr lang="en-US" b="1" dirty="0"/>
              <a:t>Premium</a:t>
            </a:r>
            <a:r>
              <a:rPr lang="en-US" dirty="0"/>
              <a:t> – The monthly payment you owe a health insurance plan for health or prescription drug coverage. </a:t>
            </a:r>
          </a:p>
          <a:p>
            <a:pPr>
              <a:buClrTx/>
              <a:buFont typeface="Wingdings" panose="05000000000000000000" pitchFamily="2" charset="2"/>
              <a:buChar char="§"/>
            </a:pPr>
            <a:r>
              <a:rPr lang="en-US" b="1" dirty="0"/>
              <a:t>Deductible</a:t>
            </a:r>
            <a:r>
              <a:rPr lang="en-US" dirty="0"/>
              <a:t> – The amount you must pay for health care or prescriptions before your insurance begins to pay. </a:t>
            </a:r>
          </a:p>
          <a:p>
            <a:pPr>
              <a:buClrTx/>
              <a:buFont typeface="Wingdings" panose="05000000000000000000" pitchFamily="2" charset="2"/>
              <a:buChar char="§"/>
            </a:pPr>
            <a:r>
              <a:rPr lang="en-US" b="1" dirty="0"/>
              <a:t>Copayment (Copay)</a:t>
            </a:r>
            <a:r>
              <a:rPr lang="en-US" dirty="0"/>
              <a:t> – An amount you may be required to pay as your share of the cost for services. A copayment is usually a set dollar amount. </a:t>
            </a:r>
          </a:p>
          <a:p>
            <a:pPr>
              <a:buClrTx/>
              <a:buFont typeface="Wingdings" panose="05000000000000000000" pitchFamily="2" charset="2"/>
              <a:buChar char="§"/>
            </a:pPr>
            <a:r>
              <a:rPr lang="en-US" b="1" dirty="0"/>
              <a:t>Coinsurance</a:t>
            </a:r>
            <a:r>
              <a:rPr lang="en-US" dirty="0"/>
              <a:t> – An amount you may be required to pay as your share of the cost for services. Coinsurance is usually a percentage.</a:t>
            </a:r>
          </a:p>
          <a:p>
            <a:pPr>
              <a:buClrTx/>
              <a:buFont typeface="Wingdings" panose="05000000000000000000" pitchFamily="2" charset="2"/>
              <a:buChar char="§"/>
            </a:pPr>
            <a:r>
              <a:rPr lang="en-US" b="1" dirty="0"/>
              <a:t>Out-of-Pocket Maximum </a:t>
            </a:r>
            <a:r>
              <a:rPr lang="en-US" dirty="0"/>
              <a:t>– The maximum you could pay during a policy period (usually a year) before your health insurance covers 100% of the allowed amount. </a:t>
            </a:r>
          </a:p>
          <a:p>
            <a:pPr>
              <a:buClrTx/>
              <a:buFont typeface="Wingdings" panose="05000000000000000000" pitchFamily="2" charset="2"/>
              <a:buChar char="§"/>
            </a:pPr>
            <a:endParaRPr lang="en-US" dirty="0"/>
          </a:p>
        </p:txBody>
      </p:sp>
    </p:spTree>
    <p:extLst>
      <p:ext uri="{BB962C8B-B14F-4D97-AF65-F5344CB8AC3E}">
        <p14:creationId xmlns:p14="http://schemas.microsoft.com/office/powerpoint/2010/main" val="149183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Medicare?	</a:t>
            </a:r>
          </a:p>
        </p:txBody>
      </p:sp>
      <p:sp>
        <p:nvSpPr>
          <p:cNvPr id="3" name="Content Placeholder 2"/>
          <p:cNvSpPr>
            <a:spLocks noGrp="1"/>
          </p:cNvSpPr>
          <p:nvPr>
            <p:ph idx="1"/>
          </p:nvPr>
        </p:nvSpPr>
        <p:spPr/>
        <p:txBody>
          <a:bodyPr/>
          <a:lstStyle/>
          <a:p>
            <a:pPr>
              <a:buClrTx/>
              <a:buFont typeface="Wingdings" panose="05000000000000000000" pitchFamily="2" charset="2"/>
              <a:buChar char="§"/>
            </a:pPr>
            <a:r>
              <a:rPr lang="en-US" dirty="0"/>
              <a:t>Federal Health Insurance created in 1965</a:t>
            </a:r>
          </a:p>
          <a:p>
            <a:pPr>
              <a:buClrTx/>
              <a:buFont typeface="Wingdings" panose="05000000000000000000" pitchFamily="2" charset="2"/>
              <a:buChar char="§"/>
            </a:pPr>
            <a:r>
              <a:rPr lang="en-US" dirty="0"/>
              <a:t>Must meet one to qualify:</a:t>
            </a:r>
          </a:p>
          <a:p>
            <a:pPr lvl="1">
              <a:buClrTx/>
              <a:buFont typeface="Wingdings" panose="05000000000000000000" pitchFamily="2" charset="2"/>
              <a:buChar char="§"/>
            </a:pPr>
            <a:r>
              <a:rPr lang="en-US" dirty="0"/>
              <a:t>65 or over</a:t>
            </a:r>
          </a:p>
          <a:p>
            <a:pPr lvl="1">
              <a:buClrTx/>
              <a:buFont typeface="Wingdings" panose="05000000000000000000" pitchFamily="2" charset="2"/>
              <a:buChar char="§"/>
            </a:pPr>
            <a:r>
              <a:rPr lang="en-US" dirty="0"/>
              <a:t>Qualifying Disability</a:t>
            </a:r>
          </a:p>
          <a:p>
            <a:pPr lvl="1">
              <a:buClrTx/>
              <a:buFont typeface="Wingdings" panose="05000000000000000000" pitchFamily="2" charset="2"/>
              <a:buChar char="§"/>
            </a:pPr>
            <a:r>
              <a:rPr lang="en-US" dirty="0"/>
              <a:t>End-Stage Renal Disease (ESRD)</a:t>
            </a:r>
          </a:p>
          <a:p>
            <a:endParaRPr lang="en-US" dirty="0"/>
          </a:p>
        </p:txBody>
      </p:sp>
      <p:pic>
        <p:nvPicPr>
          <p:cNvPr id="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2480" y="4146974"/>
            <a:ext cx="2743200" cy="172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00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51754" y="2236269"/>
            <a:ext cx="226905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137560" y="2236269"/>
            <a:ext cx="2370996" cy="461665"/>
          </a:xfrm>
          <a:prstGeom prst="rect">
            <a:avLst/>
          </a:prstGeom>
          <a:noFill/>
        </p:spPr>
        <p:txBody>
          <a:bodyPr wrap="square">
            <a:spAutoFit/>
          </a:bodyPr>
          <a:lstStyle/>
          <a:p>
            <a:pPr algn="ctr">
              <a:defRPr/>
            </a:pPr>
            <a:r>
              <a:rPr lang="en-US" sz="2400" dirty="0">
                <a:latin typeface="+mn-lt"/>
              </a:rPr>
              <a:t>Part B </a:t>
            </a:r>
            <a:r>
              <a:rPr lang="en-US" sz="2400" dirty="0"/>
              <a:t>(</a:t>
            </a:r>
            <a:r>
              <a:rPr lang="en-US" sz="2400" dirty="0">
                <a:latin typeface="+mn-lt"/>
              </a:rPr>
              <a:t>Medical)</a:t>
            </a:r>
          </a:p>
        </p:txBody>
      </p:sp>
      <p:pic>
        <p:nvPicPr>
          <p:cNvPr id="40"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1878" y="5496975"/>
            <a:ext cx="2049194" cy="461665"/>
          </a:xfrm>
          <a:prstGeom prst="rect">
            <a:avLst/>
          </a:prstGeom>
          <a:noFill/>
        </p:spPr>
        <p:txBody>
          <a:bodyPr wrap="square">
            <a:spAutoFit/>
          </a:bodyPr>
          <a:lstStyle/>
          <a:p>
            <a:pPr algn="ctr">
              <a:defRPr/>
            </a:pPr>
            <a:r>
              <a:rPr lang="en-US" sz="2400" dirty="0">
                <a:latin typeface="+mn-lt"/>
              </a:rPr>
              <a:t>Part D (Drugs)</a:t>
            </a:r>
          </a:p>
        </p:txBody>
      </p:sp>
      <p:grpSp>
        <p:nvGrpSpPr>
          <p:cNvPr id="31" name="Group 19"/>
          <p:cNvGrpSpPr>
            <a:grpSpLocks/>
          </p:cNvGrpSpPr>
          <p:nvPr/>
        </p:nvGrpSpPr>
        <p:grpSpPr bwMode="auto">
          <a:xfrm>
            <a:off x="8460711" y="2748852"/>
            <a:ext cx="2586517" cy="2810490"/>
            <a:chOff x="8028018" y="2622670"/>
            <a:chExt cx="3543789" cy="3996784"/>
          </a:xfrm>
        </p:grpSpPr>
        <p:sp>
          <p:nvSpPr>
            <p:cNvPr id="37" name="TextBox 36"/>
            <p:cNvSpPr txBox="1"/>
            <p:nvPr/>
          </p:nvSpPr>
          <p:spPr>
            <a:xfrm>
              <a:off x="8028018" y="5070040"/>
              <a:ext cx="3543789" cy="1549414"/>
            </a:xfrm>
            <a:prstGeom prst="rect">
              <a:avLst/>
            </a:prstGeom>
            <a:noFill/>
          </p:spPr>
          <p:txBody>
            <a:bodyPr wrap="square">
              <a:spAutoFit/>
            </a:bodyPr>
            <a:lstStyle/>
            <a:p>
              <a:pPr algn="ctr">
                <a:lnSpc>
                  <a:spcPct val="90000"/>
                </a:lnSpc>
                <a:defRPr/>
              </a:pPr>
              <a:r>
                <a:rPr lang="en-US" sz="2400" dirty="0">
                  <a:latin typeface="+mn-lt"/>
                </a:rPr>
                <a:t>Part C</a:t>
              </a:r>
            </a:p>
            <a:p>
              <a:pPr algn="ctr">
                <a:lnSpc>
                  <a:spcPct val="90000"/>
                </a:lnSpc>
                <a:defRPr/>
              </a:pPr>
              <a:r>
                <a:rPr lang="en-US" sz="2400" dirty="0"/>
                <a:t>(Hospital, Medical, and Drugs) </a:t>
              </a:r>
              <a:endParaRPr lang="en-US" sz="2400" dirty="0">
                <a:latin typeface="+mn-lt"/>
              </a:endParaRPr>
            </a:p>
          </p:txBody>
        </p:sp>
        <p:pic>
          <p:nvPicPr>
            <p:cNvPr id="3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 is Medicare?</a:t>
            </a:r>
          </a:p>
        </p:txBody>
      </p:sp>
      <p:sp>
        <p:nvSpPr>
          <p:cNvPr id="46" name="TextBox 45"/>
          <p:cNvSpPr txBox="1"/>
          <p:nvPr/>
        </p:nvSpPr>
        <p:spPr>
          <a:xfrm>
            <a:off x="6990331" y="3741705"/>
            <a:ext cx="1021093" cy="830262"/>
          </a:xfrm>
          <a:prstGeom prst="rect">
            <a:avLst/>
          </a:prstGeom>
          <a:noFill/>
        </p:spPr>
        <p:txBody>
          <a:bodyPr wrap="square">
            <a:spAutoFit/>
          </a:bodyPr>
          <a:lstStyle/>
          <a:p>
            <a:pPr>
              <a:defRPr/>
            </a:pPr>
            <a:r>
              <a:rPr lang="en-US" sz="4800" b="1" u="sng" dirty="0">
                <a:latin typeface="+mj-lt"/>
              </a:rPr>
              <a:t>OR</a:t>
            </a:r>
          </a:p>
        </p:txBody>
      </p:sp>
      <p:sp>
        <p:nvSpPr>
          <p:cNvPr id="24" name="TextBox 23"/>
          <p:cNvSpPr txBox="1"/>
          <p:nvPr/>
        </p:nvSpPr>
        <p:spPr bwMode="auto">
          <a:xfrm>
            <a:off x="1097280" y="1782838"/>
            <a:ext cx="5893051" cy="492443"/>
          </a:xfrm>
          <a:prstGeom prst="rect">
            <a:avLst/>
          </a:prstGeom>
          <a:noFill/>
        </p:spPr>
        <p:txBody>
          <a:bodyPr wrap="square">
            <a:spAutoFit/>
          </a:bodyPr>
          <a:lstStyle/>
          <a:p>
            <a:pPr algn="ctr">
              <a:defRPr/>
            </a:pPr>
            <a:r>
              <a:rPr lang="en-US" sz="2600" b="1" dirty="0"/>
              <a:t>Original Medicare</a:t>
            </a:r>
            <a:endParaRPr lang="en-US" sz="2600" b="1" dirty="0">
              <a:latin typeface="+mn-lt"/>
            </a:endParaRPr>
          </a:p>
        </p:txBody>
      </p:sp>
      <p:sp>
        <p:nvSpPr>
          <p:cNvPr id="25" name="TextBox 24"/>
          <p:cNvSpPr txBox="1"/>
          <p:nvPr/>
        </p:nvSpPr>
        <p:spPr bwMode="auto">
          <a:xfrm>
            <a:off x="8011424" y="1782837"/>
            <a:ext cx="3144256" cy="492443"/>
          </a:xfrm>
          <a:prstGeom prst="rect">
            <a:avLst/>
          </a:prstGeom>
          <a:noFill/>
        </p:spPr>
        <p:txBody>
          <a:bodyPr wrap="square">
            <a:spAutoFit/>
          </a:bodyPr>
          <a:lstStyle/>
          <a:p>
            <a:pPr algn="ctr">
              <a:defRPr/>
            </a:pPr>
            <a:r>
              <a:rPr lang="en-US" sz="2600" b="1" dirty="0">
                <a:latin typeface="+mn-lt"/>
              </a:rPr>
              <a:t>Medicare Advantage</a:t>
            </a:r>
          </a:p>
        </p:txBody>
      </p:sp>
    </p:spTree>
    <p:extLst>
      <p:ext uri="{BB962C8B-B14F-4D97-AF65-F5344CB8AC3E}">
        <p14:creationId xmlns:p14="http://schemas.microsoft.com/office/powerpoint/2010/main" val="3381209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995" y="2675029"/>
            <a:ext cx="1371600" cy="132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bwMode="auto">
          <a:xfrm>
            <a:off x="1851754" y="2236269"/>
            <a:ext cx="2269052" cy="461665"/>
          </a:xfrm>
          <a:prstGeom prst="rect">
            <a:avLst/>
          </a:prstGeom>
          <a:noFill/>
        </p:spPr>
        <p:txBody>
          <a:bodyPr wrap="square">
            <a:spAutoFit/>
          </a:bodyPr>
          <a:lstStyle/>
          <a:p>
            <a:pPr algn="ctr">
              <a:defRPr/>
            </a:pPr>
            <a:r>
              <a:rPr lang="en-US" sz="2400" dirty="0">
                <a:latin typeface="+mn-lt"/>
              </a:rPr>
              <a:t>Part A (Hospital)</a:t>
            </a:r>
          </a:p>
        </p:txBody>
      </p:sp>
      <p:pic>
        <p:nvPicPr>
          <p:cNvPr id="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258" y="2684401"/>
            <a:ext cx="1371600" cy="130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bwMode="auto">
          <a:xfrm>
            <a:off x="4137560" y="2236269"/>
            <a:ext cx="2370996" cy="461665"/>
          </a:xfrm>
          <a:prstGeom prst="rect">
            <a:avLst/>
          </a:prstGeom>
          <a:noFill/>
        </p:spPr>
        <p:txBody>
          <a:bodyPr wrap="square">
            <a:spAutoFit/>
          </a:bodyPr>
          <a:lstStyle/>
          <a:p>
            <a:pPr algn="ctr">
              <a:defRPr/>
            </a:pPr>
            <a:r>
              <a:rPr lang="en-US" sz="2400" dirty="0">
                <a:latin typeface="+mn-lt"/>
              </a:rPr>
              <a:t>Part B </a:t>
            </a:r>
            <a:r>
              <a:rPr lang="en-US" sz="2400" dirty="0"/>
              <a:t>(</a:t>
            </a:r>
            <a:r>
              <a:rPr lang="en-US" sz="2400" dirty="0">
                <a:latin typeface="+mn-lt"/>
              </a:rPr>
              <a:t>Medical)</a:t>
            </a:r>
          </a:p>
        </p:txBody>
      </p:sp>
      <p:pic>
        <p:nvPicPr>
          <p:cNvPr id="40" name="Picture 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0106" y="4293467"/>
            <a:ext cx="1280160" cy="12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bwMode="auto">
          <a:xfrm>
            <a:off x="2047412" y="5496975"/>
            <a:ext cx="1897770" cy="461665"/>
          </a:xfrm>
          <a:prstGeom prst="rect">
            <a:avLst/>
          </a:prstGeom>
          <a:noFill/>
        </p:spPr>
        <p:txBody>
          <a:bodyPr wrap="square">
            <a:spAutoFit/>
          </a:bodyPr>
          <a:lstStyle/>
          <a:p>
            <a:pPr algn="ctr">
              <a:defRPr/>
            </a:pPr>
            <a:r>
              <a:rPr lang="en-US" sz="2400" dirty="0">
                <a:latin typeface="+mn-lt"/>
              </a:rPr>
              <a:t>Supplement</a:t>
            </a:r>
          </a:p>
        </p:txBody>
      </p:sp>
      <p:pic>
        <p:nvPicPr>
          <p:cNvPr id="38" name="Picture 3"/>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395" y="4287985"/>
            <a:ext cx="1280160" cy="12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p:nvPr/>
        </p:nvSpPr>
        <p:spPr bwMode="auto">
          <a:xfrm>
            <a:off x="4261878" y="5496975"/>
            <a:ext cx="2049194" cy="461665"/>
          </a:xfrm>
          <a:prstGeom prst="rect">
            <a:avLst/>
          </a:prstGeom>
          <a:noFill/>
        </p:spPr>
        <p:txBody>
          <a:bodyPr wrap="square">
            <a:spAutoFit/>
          </a:bodyPr>
          <a:lstStyle/>
          <a:p>
            <a:pPr algn="ctr">
              <a:defRPr/>
            </a:pPr>
            <a:r>
              <a:rPr lang="en-US" sz="2400" dirty="0">
                <a:latin typeface="+mn-lt"/>
              </a:rPr>
              <a:t>Part D (Drugs)</a:t>
            </a:r>
          </a:p>
        </p:txBody>
      </p:sp>
      <p:grpSp>
        <p:nvGrpSpPr>
          <p:cNvPr id="31" name="Group 19"/>
          <p:cNvGrpSpPr>
            <a:grpSpLocks/>
          </p:cNvGrpSpPr>
          <p:nvPr/>
        </p:nvGrpSpPr>
        <p:grpSpPr bwMode="auto">
          <a:xfrm>
            <a:off x="8460711" y="2748852"/>
            <a:ext cx="2245682" cy="3142889"/>
            <a:chOff x="8028019" y="2622670"/>
            <a:chExt cx="3076811" cy="4469487"/>
          </a:xfrm>
        </p:grpSpPr>
        <p:sp>
          <p:nvSpPr>
            <p:cNvPr id="37" name="TextBox 36"/>
            <p:cNvSpPr txBox="1"/>
            <p:nvPr/>
          </p:nvSpPr>
          <p:spPr>
            <a:xfrm>
              <a:off x="8028019" y="5070040"/>
              <a:ext cx="3076811" cy="2022117"/>
            </a:xfrm>
            <a:prstGeom prst="rect">
              <a:avLst/>
            </a:prstGeom>
            <a:noFill/>
          </p:spPr>
          <p:txBody>
            <a:bodyPr>
              <a:spAutoFit/>
            </a:bodyPr>
            <a:lstStyle/>
            <a:p>
              <a:pPr algn="ctr">
                <a:lnSpc>
                  <a:spcPct val="90000"/>
                </a:lnSpc>
                <a:defRPr/>
              </a:pPr>
              <a:r>
                <a:rPr lang="en-US" sz="2400" dirty="0">
                  <a:latin typeface="+mn-lt"/>
                </a:rPr>
                <a:t>Part C</a:t>
              </a:r>
            </a:p>
            <a:p>
              <a:pPr algn="ctr">
                <a:lnSpc>
                  <a:spcPct val="90000"/>
                </a:lnSpc>
                <a:defRPr/>
              </a:pPr>
              <a:r>
                <a:rPr lang="en-US" sz="2400" dirty="0"/>
                <a:t>(Hospital, Medical, and Drugs) </a:t>
              </a:r>
              <a:endParaRPr lang="en-US" sz="2400" dirty="0">
                <a:latin typeface="+mn-lt"/>
              </a:endParaRPr>
            </a:p>
          </p:txBody>
        </p:sp>
        <p:pic>
          <p:nvPicPr>
            <p:cNvPr id="36" name="Picture 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5482" y="2622670"/>
              <a:ext cx="2321887" cy="23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2" name="Straight Connector 31"/>
          <p:cNvCxnSpPr/>
          <p:nvPr/>
        </p:nvCxnSpPr>
        <p:spPr bwMode="auto">
          <a:xfrm>
            <a:off x="3963957" y="3319941"/>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3967802" y="4896616"/>
            <a:ext cx="33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2986280"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323058" y="3971419"/>
            <a:ext cx="0" cy="2757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What is Medicare?</a:t>
            </a:r>
          </a:p>
        </p:txBody>
      </p:sp>
      <p:sp>
        <p:nvSpPr>
          <p:cNvPr id="46" name="TextBox 45"/>
          <p:cNvSpPr txBox="1"/>
          <p:nvPr/>
        </p:nvSpPr>
        <p:spPr>
          <a:xfrm>
            <a:off x="6990331" y="3741705"/>
            <a:ext cx="1021093" cy="830262"/>
          </a:xfrm>
          <a:prstGeom prst="rect">
            <a:avLst/>
          </a:prstGeom>
          <a:noFill/>
        </p:spPr>
        <p:txBody>
          <a:bodyPr wrap="square">
            <a:spAutoFit/>
          </a:bodyPr>
          <a:lstStyle/>
          <a:p>
            <a:pPr>
              <a:defRPr/>
            </a:pPr>
            <a:r>
              <a:rPr lang="en-US" sz="4800" b="1" u="sng" dirty="0">
                <a:latin typeface="+mj-lt"/>
              </a:rPr>
              <a:t>OR</a:t>
            </a:r>
          </a:p>
        </p:txBody>
      </p:sp>
      <p:sp>
        <p:nvSpPr>
          <p:cNvPr id="24" name="TextBox 23"/>
          <p:cNvSpPr txBox="1"/>
          <p:nvPr/>
        </p:nvSpPr>
        <p:spPr bwMode="auto">
          <a:xfrm>
            <a:off x="1097280" y="1782838"/>
            <a:ext cx="5893051" cy="492443"/>
          </a:xfrm>
          <a:prstGeom prst="rect">
            <a:avLst/>
          </a:prstGeom>
          <a:noFill/>
        </p:spPr>
        <p:txBody>
          <a:bodyPr wrap="square">
            <a:spAutoFit/>
          </a:bodyPr>
          <a:lstStyle/>
          <a:p>
            <a:pPr algn="ctr">
              <a:defRPr/>
            </a:pPr>
            <a:r>
              <a:rPr lang="en-US" sz="2600" b="1" dirty="0"/>
              <a:t>Original Medicare</a:t>
            </a:r>
            <a:endParaRPr lang="en-US" sz="2600" b="1" dirty="0">
              <a:latin typeface="+mn-lt"/>
            </a:endParaRPr>
          </a:p>
        </p:txBody>
      </p:sp>
      <p:sp>
        <p:nvSpPr>
          <p:cNvPr id="25" name="TextBox 24"/>
          <p:cNvSpPr txBox="1"/>
          <p:nvPr/>
        </p:nvSpPr>
        <p:spPr bwMode="auto">
          <a:xfrm>
            <a:off x="8011424" y="1780140"/>
            <a:ext cx="3144256" cy="492443"/>
          </a:xfrm>
          <a:prstGeom prst="rect">
            <a:avLst/>
          </a:prstGeom>
          <a:noFill/>
        </p:spPr>
        <p:txBody>
          <a:bodyPr wrap="square">
            <a:spAutoFit/>
          </a:bodyPr>
          <a:lstStyle/>
          <a:p>
            <a:pPr algn="ctr">
              <a:defRPr/>
            </a:pPr>
            <a:r>
              <a:rPr lang="en-US" sz="2600" b="1" dirty="0">
                <a:latin typeface="+mn-lt"/>
              </a:rPr>
              <a:t>Medicare Advantage</a:t>
            </a:r>
          </a:p>
        </p:txBody>
      </p:sp>
    </p:spTree>
    <p:extLst>
      <p:ext uri="{BB962C8B-B14F-4D97-AF65-F5344CB8AC3E}">
        <p14:creationId xmlns:p14="http://schemas.microsoft.com/office/powerpoint/2010/main" val="24359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A – Hospital Insurance</a:t>
            </a:r>
          </a:p>
        </p:txBody>
      </p:sp>
      <p:sp>
        <p:nvSpPr>
          <p:cNvPr id="3" name="Content Placeholder 2"/>
          <p:cNvSpPr>
            <a:spLocks noGrp="1"/>
          </p:cNvSpPr>
          <p:nvPr>
            <p:ph idx="1"/>
          </p:nvPr>
        </p:nvSpPr>
        <p:spPr/>
        <p:txBody>
          <a:bodyPr>
            <a:normAutofit/>
          </a:bodyPr>
          <a:lstStyle/>
          <a:p>
            <a:pPr>
              <a:buClrTx/>
              <a:buFont typeface="Wingdings" panose="05000000000000000000" pitchFamily="2" charset="2"/>
              <a:buChar char="§"/>
            </a:pPr>
            <a:r>
              <a:rPr lang="en-US" dirty="0"/>
              <a:t>Pays for:</a:t>
            </a:r>
          </a:p>
          <a:p>
            <a:pPr lvl="1">
              <a:buClrTx/>
              <a:buFont typeface="Wingdings" panose="05000000000000000000" pitchFamily="2" charset="2"/>
              <a:buChar char="§"/>
            </a:pPr>
            <a:r>
              <a:rPr lang="en-US" dirty="0"/>
              <a:t>Inpatient Hospital Care</a:t>
            </a:r>
          </a:p>
          <a:p>
            <a:pPr lvl="1">
              <a:buClrTx/>
              <a:buFont typeface="Wingdings" panose="05000000000000000000" pitchFamily="2" charset="2"/>
              <a:buChar char="§"/>
            </a:pPr>
            <a:r>
              <a:rPr lang="en-US" dirty="0"/>
              <a:t>Skilled Nursing Facility Care</a:t>
            </a:r>
          </a:p>
          <a:p>
            <a:pPr lvl="1">
              <a:buClrTx/>
              <a:buFont typeface="Wingdings" panose="05000000000000000000" pitchFamily="2" charset="2"/>
              <a:buChar char="§"/>
            </a:pPr>
            <a:r>
              <a:rPr lang="en-US" dirty="0"/>
              <a:t>Home Healthcare</a:t>
            </a:r>
          </a:p>
          <a:p>
            <a:pPr lvl="1">
              <a:buClrTx/>
              <a:buFont typeface="Wingdings" panose="05000000000000000000" pitchFamily="2" charset="2"/>
              <a:buChar char="§"/>
            </a:pPr>
            <a:r>
              <a:rPr lang="en-US" dirty="0"/>
              <a:t>Hospice</a:t>
            </a:r>
          </a:p>
          <a:p>
            <a:pPr>
              <a:buClrTx/>
              <a:buFont typeface="Wingdings" panose="05000000000000000000" pitchFamily="2" charset="2"/>
              <a:buChar char="§"/>
            </a:pPr>
            <a:r>
              <a:rPr lang="en-US" dirty="0">
                <a:solidFill>
                  <a:schemeClr val="tx1"/>
                </a:solidFill>
              </a:rPr>
              <a:t>Premium</a:t>
            </a:r>
            <a:r>
              <a:rPr lang="en-US" dirty="0">
                <a:solidFill>
                  <a:srgbClr val="4F81BD"/>
                </a:solidFill>
              </a:rPr>
              <a:t> </a:t>
            </a:r>
            <a:r>
              <a:rPr lang="en-US" dirty="0"/>
              <a:t>free for most</a:t>
            </a: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7275" y="4213517"/>
            <a:ext cx="1718405" cy="165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648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4|5.6|4.6|5.7|8.6|11.2"/>
</p:tagLst>
</file>

<file path=ppt/tags/tag2.xml><?xml version="1.0" encoding="utf-8"?>
<p:tagLst xmlns:a="http://schemas.openxmlformats.org/drawingml/2006/main" xmlns:r="http://schemas.openxmlformats.org/officeDocument/2006/relationships" xmlns:p="http://schemas.openxmlformats.org/presentationml/2006/main">
  <p:tag name="TIMING" val="|7.6|5.5|9.8|9|17.2|8.1|2.8|24.6|19.2|1.6|12.7"/>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8C36979B6B72488ECFC5EB7942C416" ma:contentTypeVersion="18" ma:contentTypeDescription="Create a new document." ma:contentTypeScope="" ma:versionID="39a2c0f2c475cded5975416965b7c004">
  <xsd:schema xmlns:xsd="http://www.w3.org/2001/XMLSchema" xmlns:xs="http://www.w3.org/2001/XMLSchema" xmlns:p="http://schemas.microsoft.com/office/2006/metadata/properties" xmlns:ns2="11df15c6-a334-4a01-bbf2-01800f0811d8" xmlns:ns3="969e11c2-0b41-4c9a-a6ba-c0e8e783503e" xmlns:ns4="1d373a9e-e717-4967-930a-d381e74ab03b" targetNamespace="http://schemas.microsoft.com/office/2006/metadata/properties" ma:root="true" ma:fieldsID="623571c768b483344e9c8c8ae6655c94" ns2:_="" ns3:_="" ns4:_="">
    <xsd:import namespace="11df15c6-a334-4a01-bbf2-01800f0811d8"/>
    <xsd:import namespace="969e11c2-0b41-4c9a-a6ba-c0e8e783503e"/>
    <xsd:import namespace="1d373a9e-e717-4967-930a-d381e74ab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f15c6-a334-4a01-bbf2-01800f081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11c2-0b41-4c9a-a6ba-c0e8e78350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73a9e-e717-4967-930a-d381e74ab03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d5099fe-e869-43dc-afc8-f32bbd4e7f8d}" ma:internalName="TaxCatchAll" ma:showField="CatchAllData" ma:web="1d373a9e-e717-4967-930a-d381e74a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73a9e-e717-4967-930a-d381e74ab03b" xsi:nil="true"/>
    <lcf76f155ced4ddcb4097134ff3c332f xmlns="11df15c6-a334-4a01-bbf2-01800f0811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214458-37B6-4F9A-8E6D-2F2D11281084}"/>
</file>

<file path=customXml/itemProps2.xml><?xml version="1.0" encoding="utf-8"?>
<ds:datastoreItem xmlns:ds="http://schemas.openxmlformats.org/officeDocument/2006/customXml" ds:itemID="{9AE2337B-2B86-4F6E-87BE-6ED5C39A6A74}"/>
</file>

<file path=customXml/itemProps3.xml><?xml version="1.0" encoding="utf-8"?>
<ds:datastoreItem xmlns:ds="http://schemas.openxmlformats.org/officeDocument/2006/customXml" ds:itemID="{4E94239B-9CF4-4D59-907F-D73F5ABC1E96}"/>
</file>

<file path=docProps/app.xml><?xml version="1.0" encoding="utf-8"?>
<Properties xmlns="http://schemas.openxmlformats.org/officeDocument/2006/extended-properties" xmlns:vt="http://schemas.openxmlformats.org/officeDocument/2006/docPropsVTypes">
  <Template>Retrospect</Template>
  <TotalTime>19791</TotalTime>
  <Words>7244</Words>
  <Application>Microsoft Office PowerPoint</Application>
  <PresentationFormat>Widescreen</PresentationFormat>
  <Paragraphs>788</Paragraphs>
  <Slides>44</Slides>
  <Notes>44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Calibri Light</vt:lpstr>
      <vt:lpstr>Wingdings</vt:lpstr>
      <vt:lpstr>Retrospect</vt:lpstr>
      <vt:lpstr>1_Retrospect</vt:lpstr>
      <vt:lpstr>PowerPoint Presentation</vt:lpstr>
      <vt:lpstr>Welcome to Medicare</vt:lpstr>
      <vt:lpstr>Nebraska SHIP/SMP</vt:lpstr>
      <vt:lpstr>Topics</vt:lpstr>
      <vt:lpstr>Terms You Should Know</vt:lpstr>
      <vt:lpstr>What is Medicare? </vt:lpstr>
      <vt:lpstr>What is Medicare?</vt:lpstr>
      <vt:lpstr>What is Medicare?</vt:lpstr>
      <vt:lpstr>Part A – Hospital Insurance</vt:lpstr>
      <vt:lpstr>Part A – Hospital Insurance</vt:lpstr>
      <vt:lpstr>Part B – Medical Insurance </vt:lpstr>
      <vt:lpstr>Part B – Medical Insurance </vt:lpstr>
      <vt:lpstr>When and where do I sign up?</vt:lpstr>
      <vt:lpstr>When and where do I sign up?</vt:lpstr>
      <vt:lpstr>I’m still working. Do I need to enroll?</vt:lpstr>
      <vt:lpstr>I’m still working. Do I need to enroll?</vt:lpstr>
      <vt:lpstr>PowerPoint Presentation</vt:lpstr>
      <vt:lpstr>Part B – Medicare Savings Program </vt:lpstr>
      <vt:lpstr>Part A and Part B</vt:lpstr>
      <vt:lpstr>What is Medicare?</vt:lpstr>
      <vt:lpstr>Medicare Supplements</vt:lpstr>
      <vt:lpstr>PowerPoint Presentation</vt:lpstr>
      <vt:lpstr>Medicare Supplements</vt:lpstr>
      <vt:lpstr>When and where do I sign up? </vt:lpstr>
      <vt:lpstr>How can I determine my options?</vt:lpstr>
      <vt:lpstr>Medicare Supplements</vt:lpstr>
      <vt:lpstr>What is Medicare?</vt:lpstr>
      <vt:lpstr>Part D – Drug Insurance</vt:lpstr>
      <vt:lpstr>How can I determine my options?</vt:lpstr>
      <vt:lpstr>When and where do I sign up?</vt:lpstr>
      <vt:lpstr>Part D – Extra Help</vt:lpstr>
      <vt:lpstr>Original Medicare Premium Cost </vt:lpstr>
      <vt:lpstr>Original Medicare</vt:lpstr>
      <vt:lpstr>What is Medicare?</vt:lpstr>
      <vt:lpstr>Medicare Advantage</vt:lpstr>
      <vt:lpstr>Medicare Advantage</vt:lpstr>
      <vt:lpstr>Which providers can I use?</vt:lpstr>
      <vt:lpstr>When and where do I sign up?</vt:lpstr>
      <vt:lpstr>Medicare Advantage Premium Cost </vt:lpstr>
      <vt:lpstr>Medicare Advantage </vt:lpstr>
      <vt:lpstr>Medicare Fraud &amp; Abuse</vt:lpstr>
      <vt:lpstr>Medicare Fraud &amp; Abuse</vt:lpstr>
      <vt:lpstr>Nebraska SHIP</vt:lpstr>
      <vt:lpstr>Nebraska SHIP</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Alicia A.</dc:creator>
  <cp:lastModifiedBy>Burlison, Jonathan</cp:lastModifiedBy>
  <cp:revision>776</cp:revision>
  <cp:lastPrinted>2022-01-11T21:08:00Z</cp:lastPrinted>
  <dcterms:created xsi:type="dcterms:W3CDTF">2017-12-14T16:12:43Z</dcterms:created>
  <dcterms:modified xsi:type="dcterms:W3CDTF">2023-11-15T20:51:47Z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0x010100CD8C36979B6B72488ECFC5EB7942C416</vt:lpwstr>
  </property>
</Properties>
</file>