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47"/>
  </p:notesMasterIdLst>
  <p:handoutMasterIdLst>
    <p:handoutMasterId r:id="rId48"/>
  </p:handoutMasterIdLst>
  <p:sldIdLst>
    <p:sldId id="434" r:id="rId6"/>
    <p:sldId id="556" r:id="rId7"/>
    <p:sldId id="436" r:id="rId8"/>
    <p:sldId id="425" r:id="rId9"/>
    <p:sldId id="429" r:id="rId10"/>
    <p:sldId id="368" r:id="rId11"/>
    <p:sldId id="443" r:id="rId12"/>
    <p:sldId id="454" r:id="rId13"/>
    <p:sldId id="444" r:id="rId14"/>
    <p:sldId id="445" r:id="rId15"/>
    <p:sldId id="456" r:id="rId16"/>
    <p:sldId id="281" r:id="rId17"/>
    <p:sldId id="458" r:id="rId18"/>
    <p:sldId id="420" r:id="rId19"/>
    <p:sldId id="542" r:id="rId20"/>
    <p:sldId id="451" r:id="rId21"/>
    <p:sldId id="558" r:id="rId22"/>
    <p:sldId id="432" r:id="rId23"/>
    <p:sldId id="448" r:id="rId24"/>
    <p:sldId id="447" r:id="rId25"/>
    <p:sldId id="328" r:id="rId26"/>
    <p:sldId id="329" r:id="rId27"/>
    <p:sldId id="330" r:id="rId28"/>
    <p:sldId id="548" r:id="rId29"/>
    <p:sldId id="460" r:id="rId30"/>
    <p:sldId id="459" r:id="rId31"/>
    <p:sldId id="442" r:id="rId32"/>
    <p:sldId id="540" r:id="rId33"/>
    <p:sldId id="335" r:id="rId34"/>
    <p:sldId id="449" r:id="rId35"/>
    <p:sldId id="544" r:id="rId36"/>
    <p:sldId id="549" r:id="rId37"/>
    <p:sldId id="550" r:id="rId38"/>
    <p:sldId id="551" r:id="rId39"/>
    <p:sldId id="453" r:id="rId40"/>
    <p:sldId id="438" r:id="rId41"/>
    <p:sldId id="426" r:id="rId42"/>
    <p:sldId id="439" r:id="rId43"/>
    <p:sldId id="546" r:id="rId44"/>
    <p:sldId id="455" r:id="rId45"/>
    <p:sldId id="343"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re Slides - Life's Journey: Introduction" id="{2791D53B-BDFA-4C4A-B70F-E229CCFB3A92}">
          <p14:sldIdLst>
            <p14:sldId id="434"/>
            <p14:sldId id="556"/>
            <p14:sldId id="436"/>
            <p14:sldId id="425"/>
            <p14:sldId id="429"/>
          </p14:sldIdLst>
        </p14:section>
        <p14:section name="Retirement Benefits" id="{21AADD51-B478-4081-8468-005173354282}">
          <p14:sldIdLst>
            <p14:sldId id="368"/>
            <p14:sldId id="443"/>
            <p14:sldId id="454"/>
            <p14:sldId id="444"/>
            <p14:sldId id="445"/>
            <p14:sldId id="456"/>
            <p14:sldId id="281"/>
            <p14:sldId id="458"/>
          </p14:sldIdLst>
        </p14:section>
        <p14:section name="Survivor Benefits" id="{07DE13E8-2294-42BE-B383-023131AD5AE1}">
          <p14:sldIdLst>
            <p14:sldId id="420"/>
            <p14:sldId id="542"/>
            <p14:sldId id="451"/>
          </p14:sldIdLst>
        </p14:section>
        <p14:section name="Other Filing Considerations" id="{D4225C99-8125-4A5F-977B-7E737BFC20E4}">
          <p14:sldIdLst>
            <p14:sldId id="558"/>
            <p14:sldId id="432"/>
            <p14:sldId id="448"/>
            <p14:sldId id="447"/>
          </p14:sldIdLst>
        </p14:section>
        <p14:section name="Medicare Filing Options" id="{F2288CB4-3714-49B1-A0BD-A0DAB2755E88}">
          <p14:sldIdLst>
            <p14:sldId id="328"/>
            <p14:sldId id="329"/>
            <p14:sldId id="330"/>
            <p14:sldId id="548"/>
            <p14:sldId id="460"/>
            <p14:sldId id="459"/>
            <p14:sldId id="442"/>
            <p14:sldId id="540"/>
            <p14:sldId id="335"/>
          </p14:sldIdLst>
        </p14:section>
        <p14:section name="Online Services" id="{6A6C0957-FB7B-483B-ADEC-CEE9FF382E32}">
          <p14:sldIdLst>
            <p14:sldId id="449"/>
            <p14:sldId id="544"/>
            <p14:sldId id="549"/>
            <p14:sldId id="550"/>
            <p14:sldId id="551"/>
            <p14:sldId id="453"/>
            <p14:sldId id="438"/>
            <p14:sldId id="426"/>
            <p14:sldId id="439"/>
            <p14:sldId id="546"/>
            <p14:sldId id="455"/>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y, Kimberly" initials="PK" lastIdx="3" clrIdx="0">
    <p:extLst>
      <p:ext uri="{19B8F6BF-5375-455C-9EA6-DF929625EA0E}">
        <p15:presenceInfo xmlns:p15="http://schemas.microsoft.com/office/powerpoint/2012/main" userId="S-1-5-21-2587397230-3316739918-3431996274-312034" providerId="AD"/>
      </p:ext>
    </p:extLst>
  </p:cmAuthor>
  <p:cmAuthor id="2" name="Wendy Daily" initials="WD"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7D7F"/>
    <a:srgbClr val="000000"/>
    <a:srgbClr val="256474"/>
    <a:srgbClr val="0082A0"/>
    <a:srgbClr val="14838D"/>
    <a:srgbClr val="007D7D"/>
    <a:srgbClr val="0F7B7D"/>
    <a:srgbClr val="358F92"/>
    <a:srgbClr val="C2D2DC"/>
    <a:srgbClr val="80BF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04" autoAdjust="0"/>
    <p:restoredTop sz="59927" autoAdjust="0"/>
  </p:normalViewPr>
  <p:slideViewPr>
    <p:cSldViewPr snapToGrid="0">
      <p:cViewPr varScale="1">
        <p:scale>
          <a:sx n="66" d="100"/>
          <a:sy n="66" d="100"/>
        </p:scale>
        <p:origin x="1986" y="6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50" d="100"/>
        <a:sy n="150" d="100"/>
      </p:scale>
      <p:origin x="0" y="-41088"/>
    </p:cViewPr>
  </p:sorterViewPr>
  <p:notesViewPr>
    <p:cSldViewPr snapToGrid="0">
      <p:cViewPr varScale="1">
        <p:scale>
          <a:sx n="86" d="100"/>
          <a:sy n="86" d="100"/>
        </p:scale>
        <p:origin x="382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6FEA6-DE58-4421-BCDC-26BA17263DF5}"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US"/>
        </a:p>
      </dgm:t>
    </dgm:pt>
    <dgm:pt modelId="{CE19EE97-24A5-4811-A943-56FD445DA2FC}">
      <dgm:prSet phldrT="[Text]"/>
      <dgm:spPr/>
      <dgm:t>
        <a:bodyPr/>
        <a:lstStyle/>
        <a:p>
          <a:r>
            <a:rPr lang="en-US" dirty="0"/>
            <a:t>Franklin’s Benefit at FRA</a:t>
          </a:r>
        </a:p>
      </dgm:t>
    </dgm:pt>
    <dgm:pt modelId="{052DD7DD-6490-4BA6-82DB-C4CEADA2207E}" type="parTrans" cxnId="{1C61A822-E50A-49E1-ABAC-6C3FA3730C91}">
      <dgm:prSet/>
      <dgm:spPr/>
      <dgm:t>
        <a:bodyPr/>
        <a:lstStyle/>
        <a:p>
          <a:endParaRPr lang="en-US"/>
        </a:p>
      </dgm:t>
    </dgm:pt>
    <dgm:pt modelId="{79A1DFDC-F095-4C27-AD4A-AD582457871D}" type="sibTrans" cxnId="{1C61A822-E50A-49E1-ABAC-6C3FA3730C91}">
      <dgm:prSet/>
      <dgm:spPr/>
      <dgm:t>
        <a:bodyPr/>
        <a:lstStyle/>
        <a:p>
          <a:endParaRPr lang="en-US"/>
        </a:p>
      </dgm:t>
    </dgm:pt>
    <dgm:pt modelId="{BAD75046-23E5-422F-9CF3-559236B74A83}">
      <dgm:prSet phldrT="[Text]"/>
      <dgm:spPr/>
      <dgm:t>
        <a:bodyPr/>
        <a:lstStyle/>
        <a:p>
          <a:r>
            <a:rPr lang="en-US" dirty="0"/>
            <a:t>$2,000</a:t>
          </a:r>
        </a:p>
      </dgm:t>
    </dgm:pt>
    <dgm:pt modelId="{9F69BDD9-19A4-4E09-8F70-CF341639B264}" type="parTrans" cxnId="{C343D969-B5EF-464E-8DBD-1BB6C92D3F0C}">
      <dgm:prSet/>
      <dgm:spPr/>
      <dgm:t>
        <a:bodyPr/>
        <a:lstStyle/>
        <a:p>
          <a:endParaRPr lang="en-US"/>
        </a:p>
      </dgm:t>
    </dgm:pt>
    <dgm:pt modelId="{0A7A399D-AA48-47A2-B955-57FE54022565}" type="sibTrans" cxnId="{C343D969-B5EF-464E-8DBD-1BB6C92D3F0C}">
      <dgm:prSet/>
      <dgm:spPr/>
      <dgm:t>
        <a:bodyPr/>
        <a:lstStyle/>
        <a:p>
          <a:endParaRPr lang="en-US"/>
        </a:p>
      </dgm:t>
    </dgm:pt>
    <dgm:pt modelId="{7B13FBEA-1F73-47B7-8E21-CF2F23E896A4}">
      <dgm:prSet phldrT="[Text]"/>
      <dgm:spPr/>
      <dgm:t>
        <a:bodyPr/>
        <a:lstStyle/>
        <a:p>
          <a:r>
            <a:rPr lang="en-US" dirty="0"/>
            <a:t>$2,000</a:t>
          </a:r>
        </a:p>
      </dgm:t>
    </dgm:pt>
    <dgm:pt modelId="{D04A3C94-DD85-4D6C-AFB3-84E11F76B6B3}" type="parTrans" cxnId="{167BC774-3E8B-4B16-A92C-7D4CBB2E379C}">
      <dgm:prSet/>
      <dgm:spPr/>
      <dgm:t>
        <a:bodyPr/>
        <a:lstStyle/>
        <a:p>
          <a:endParaRPr lang="en-US"/>
        </a:p>
      </dgm:t>
    </dgm:pt>
    <dgm:pt modelId="{AE2FFDD1-9906-4EF2-A40B-844371C1ED1F}" type="sibTrans" cxnId="{167BC774-3E8B-4B16-A92C-7D4CBB2E379C}">
      <dgm:prSet/>
      <dgm:spPr/>
      <dgm:t>
        <a:bodyPr/>
        <a:lstStyle/>
        <a:p>
          <a:endParaRPr lang="en-US"/>
        </a:p>
      </dgm:t>
    </dgm:pt>
    <dgm:pt modelId="{26197E52-3251-4641-88ED-866D3B711D0E}">
      <dgm:prSet phldrT="[Text]"/>
      <dgm:spPr/>
      <dgm:t>
        <a:bodyPr/>
        <a:lstStyle/>
        <a:p>
          <a:r>
            <a:rPr lang="en-US" dirty="0"/>
            <a:t>Max Spouse Benefit</a:t>
          </a:r>
        </a:p>
      </dgm:t>
    </dgm:pt>
    <dgm:pt modelId="{6DD8DC12-7832-4C40-B188-45AD6F0BE293}" type="parTrans" cxnId="{E902D671-8F5A-4300-9565-9BF18851B0B8}">
      <dgm:prSet/>
      <dgm:spPr/>
      <dgm:t>
        <a:bodyPr/>
        <a:lstStyle/>
        <a:p>
          <a:endParaRPr lang="en-US"/>
        </a:p>
      </dgm:t>
    </dgm:pt>
    <dgm:pt modelId="{FA596EC3-9C6E-4143-8812-171F6C364D8A}" type="sibTrans" cxnId="{E902D671-8F5A-4300-9565-9BF18851B0B8}">
      <dgm:prSet/>
      <dgm:spPr/>
      <dgm:t>
        <a:bodyPr/>
        <a:lstStyle/>
        <a:p>
          <a:endParaRPr lang="en-US"/>
        </a:p>
      </dgm:t>
    </dgm:pt>
    <dgm:pt modelId="{6E41F176-9796-41B9-97E0-FF5660B29C2A}">
      <dgm:prSet phldrT="[Text]"/>
      <dgm:spPr/>
      <dgm:t>
        <a:bodyPr/>
        <a:lstStyle/>
        <a:p>
          <a:r>
            <a:rPr lang="en-US" dirty="0"/>
            <a:t>$1,000</a:t>
          </a:r>
        </a:p>
      </dgm:t>
    </dgm:pt>
    <dgm:pt modelId="{FB58C41C-2490-41FA-8C71-0AC6B30EE38B}" type="parTrans" cxnId="{46D31816-F400-4777-A3B0-35DF22B6BC81}">
      <dgm:prSet/>
      <dgm:spPr/>
      <dgm:t>
        <a:bodyPr/>
        <a:lstStyle/>
        <a:p>
          <a:endParaRPr lang="en-US"/>
        </a:p>
      </dgm:t>
    </dgm:pt>
    <dgm:pt modelId="{CB55541C-6AA1-426D-A7B6-E4DB91A10B85}" type="sibTrans" cxnId="{46D31816-F400-4777-A3B0-35DF22B6BC81}">
      <dgm:prSet/>
      <dgm:spPr/>
      <dgm:t>
        <a:bodyPr/>
        <a:lstStyle/>
        <a:p>
          <a:endParaRPr lang="en-US"/>
        </a:p>
      </dgm:t>
    </dgm:pt>
    <dgm:pt modelId="{602CD4D8-DF80-4557-9EA8-F8BD380C60E6}">
      <dgm:prSet phldrT="[Text]"/>
      <dgm:spPr/>
      <dgm:t>
        <a:bodyPr/>
        <a:lstStyle/>
        <a:p>
          <a:r>
            <a:rPr lang="en-US" dirty="0"/>
            <a:t>$1,000</a:t>
          </a:r>
        </a:p>
      </dgm:t>
    </dgm:pt>
    <dgm:pt modelId="{3B847B38-49A4-4F4D-8484-C2B9E5C479FC}" type="parTrans" cxnId="{5C17F83B-51AF-45A1-8E23-BDC3CCC25137}">
      <dgm:prSet/>
      <dgm:spPr/>
      <dgm:t>
        <a:bodyPr/>
        <a:lstStyle/>
        <a:p>
          <a:endParaRPr lang="en-US"/>
        </a:p>
      </dgm:t>
    </dgm:pt>
    <dgm:pt modelId="{9A3BCADB-96A7-4B64-B17B-EF824F81E61C}" type="sibTrans" cxnId="{5C17F83B-51AF-45A1-8E23-BDC3CCC25137}">
      <dgm:prSet/>
      <dgm:spPr/>
      <dgm:t>
        <a:bodyPr/>
        <a:lstStyle/>
        <a:p>
          <a:endParaRPr lang="en-US"/>
        </a:p>
      </dgm:t>
    </dgm:pt>
    <dgm:pt modelId="{EDCB02EA-2129-485A-BED2-A9E7D4D19816}">
      <dgm:prSet phldrT="[Text]"/>
      <dgm:spPr/>
      <dgm:t>
        <a:bodyPr/>
        <a:lstStyle/>
        <a:p>
          <a:r>
            <a:rPr lang="en-US" dirty="0"/>
            <a:t>Eleanor’s Own Benefit at FRA</a:t>
          </a:r>
        </a:p>
      </dgm:t>
    </dgm:pt>
    <dgm:pt modelId="{11324C56-700F-45B6-885C-FB3D989B0AD2}" type="parTrans" cxnId="{0FE80772-F1E0-4BD7-A7ED-BAF3578C9A1B}">
      <dgm:prSet/>
      <dgm:spPr/>
      <dgm:t>
        <a:bodyPr/>
        <a:lstStyle/>
        <a:p>
          <a:endParaRPr lang="en-US"/>
        </a:p>
      </dgm:t>
    </dgm:pt>
    <dgm:pt modelId="{58DAA832-9981-448F-BCFF-627EAA5CCA30}" type="sibTrans" cxnId="{0FE80772-F1E0-4BD7-A7ED-BAF3578C9A1B}">
      <dgm:prSet/>
      <dgm:spPr/>
      <dgm:t>
        <a:bodyPr/>
        <a:lstStyle/>
        <a:p>
          <a:endParaRPr lang="en-US"/>
        </a:p>
      </dgm:t>
    </dgm:pt>
    <dgm:pt modelId="{0F7B6D19-3018-4B7D-BD24-B17A5E586EA2}">
      <dgm:prSet phldrT="[Text]"/>
      <dgm:spPr/>
      <dgm:t>
        <a:bodyPr/>
        <a:lstStyle/>
        <a:p>
          <a:r>
            <a:rPr lang="en-US" baseline="0" dirty="0">
              <a:solidFill>
                <a:schemeClr val="tx1"/>
              </a:solidFill>
            </a:rPr>
            <a:t>$800</a:t>
          </a:r>
        </a:p>
      </dgm:t>
    </dgm:pt>
    <dgm:pt modelId="{E1E23448-C4A9-46F1-952C-82A1B64F220B}" type="parTrans" cxnId="{F65D8886-8C89-4B25-9882-07DECD1D0630}">
      <dgm:prSet/>
      <dgm:spPr/>
      <dgm:t>
        <a:bodyPr/>
        <a:lstStyle/>
        <a:p>
          <a:endParaRPr lang="en-US"/>
        </a:p>
      </dgm:t>
    </dgm:pt>
    <dgm:pt modelId="{4B2E90CC-B117-4DA9-985B-48A7D05BACEB}" type="sibTrans" cxnId="{F65D8886-8C89-4B25-9882-07DECD1D0630}">
      <dgm:prSet/>
      <dgm:spPr/>
      <dgm:t>
        <a:bodyPr/>
        <a:lstStyle/>
        <a:p>
          <a:endParaRPr lang="en-US"/>
        </a:p>
      </dgm:t>
    </dgm:pt>
    <dgm:pt modelId="{E35669AF-8546-4D2C-A271-285F9679D908}">
      <dgm:prSet phldrT="[Text]"/>
      <dgm:spPr/>
      <dgm:t>
        <a:bodyPr/>
        <a:lstStyle/>
        <a:p>
          <a:r>
            <a:rPr lang="en-US" baseline="0" dirty="0">
              <a:solidFill>
                <a:schemeClr val="tx1"/>
              </a:solidFill>
            </a:rPr>
            <a:t>$1,200</a:t>
          </a:r>
        </a:p>
      </dgm:t>
    </dgm:pt>
    <dgm:pt modelId="{FE7CB244-728D-4EAD-A8ED-89DE634A8306}" type="parTrans" cxnId="{C53F8572-525E-4DEE-95E8-C581D4F636F4}">
      <dgm:prSet/>
      <dgm:spPr/>
      <dgm:t>
        <a:bodyPr/>
        <a:lstStyle/>
        <a:p>
          <a:endParaRPr lang="en-US"/>
        </a:p>
      </dgm:t>
    </dgm:pt>
    <dgm:pt modelId="{636C9503-947E-4C84-A66A-B87DC87D5131}" type="sibTrans" cxnId="{C53F8572-525E-4DEE-95E8-C581D4F636F4}">
      <dgm:prSet/>
      <dgm:spPr/>
      <dgm:t>
        <a:bodyPr/>
        <a:lstStyle/>
        <a:p>
          <a:endParaRPr lang="en-US"/>
        </a:p>
      </dgm:t>
    </dgm:pt>
    <dgm:pt modelId="{8FAABCC8-2662-417D-BF19-6E8908034E4E}">
      <dgm:prSet phldrT="[Text]"/>
      <dgm:spPr/>
      <dgm:t>
        <a:bodyPr/>
        <a:lstStyle/>
        <a:p>
          <a:r>
            <a:rPr lang="en-US" dirty="0"/>
            <a:t>Spouse Benefit Payable</a:t>
          </a:r>
        </a:p>
      </dgm:t>
    </dgm:pt>
    <dgm:pt modelId="{2791A4CA-DE91-4619-89F6-9328A7E5EDF4}" type="parTrans" cxnId="{5A4F9308-0DC8-4F95-A132-86D18D82F943}">
      <dgm:prSet/>
      <dgm:spPr/>
      <dgm:t>
        <a:bodyPr/>
        <a:lstStyle/>
        <a:p>
          <a:endParaRPr lang="en-US"/>
        </a:p>
      </dgm:t>
    </dgm:pt>
    <dgm:pt modelId="{6811C9B2-6F91-4CB7-886F-B1F9CDEB2B19}" type="sibTrans" cxnId="{5A4F9308-0DC8-4F95-A132-86D18D82F943}">
      <dgm:prSet/>
      <dgm:spPr/>
      <dgm:t>
        <a:bodyPr/>
        <a:lstStyle/>
        <a:p>
          <a:endParaRPr lang="en-US"/>
        </a:p>
      </dgm:t>
    </dgm:pt>
    <dgm:pt modelId="{2274F5CE-954B-46CD-991D-5B8856ABE798}">
      <dgm:prSet phldrT="[Text]"/>
      <dgm:spPr/>
      <dgm:t>
        <a:bodyPr/>
        <a:lstStyle/>
        <a:p>
          <a:r>
            <a:rPr lang="en-US" baseline="0" dirty="0">
              <a:solidFill>
                <a:schemeClr val="tx1"/>
              </a:solidFill>
            </a:rPr>
            <a:t>$200</a:t>
          </a:r>
        </a:p>
      </dgm:t>
    </dgm:pt>
    <dgm:pt modelId="{1383158F-4922-4E64-A47B-7D42BFD19DD9}" type="parTrans" cxnId="{C812FED0-A3B5-4E62-8B54-B3254413932C}">
      <dgm:prSet/>
      <dgm:spPr/>
      <dgm:t>
        <a:bodyPr/>
        <a:lstStyle/>
        <a:p>
          <a:endParaRPr lang="en-US"/>
        </a:p>
      </dgm:t>
    </dgm:pt>
    <dgm:pt modelId="{F929F684-EDA6-4233-861D-7373B5D61C28}" type="sibTrans" cxnId="{C812FED0-A3B5-4E62-8B54-B3254413932C}">
      <dgm:prSet/>
      <dgm:spPr/>
      <dgm:t>
        <a:bodyPr/>
        <a:lstStyle/>
        <a:p>
          <a:endParaRPr lang="en-US"/>
        </a:p>
      </dgm:t>
    </dgm:pt>
    <dgm:pt modelId="{D2C42EA6-9DEB-4322-B824-30A731E7AB8E}">
      <dgm:prSet phldrT="[Text]"/>
      <dgm:spPr/>
      <dgm:t>
        <a:bodyPr/>
        <a:lstStyle/>
        <a:p>
          <a:r>
            <a:rPr lang="en-US" baseline="0" dirty="0">
              <a:solidFill>
                <a:schemeClr val="tx1"/>
              </a:solidFill>
            </a:rPr>
            <a:t>$0</a:t>
          </a:r>
        </a:p>
      </dgm:t>
    </dgm:pt>
    <dgm:pt modelId="{A58D2337-DB9B-46EE-920C-324288B1D996}" type="parTrans" cxnId="{C9E00799-5F2D-4981-AB51-5D2D5C923CD0}">
      <dgm:prSet/>
      <dgm:spPr/>
      <dgm:t>
        <a:bodyPr/>
        <a:lstStyle/>
        <a:p>
          <a:endParaRPr lang="en-US"/>
        </a:p>
      </dgm:t>
    </dgm:pt>
    <dgm:pt modelId="{F19ED658-BDE5-45AA-957E-E765E14945F4}" type="sibTrans" cxnId="{C9E00799-5F2D-4981-AB51-5D2D5C923CD0}">
      <dgm:prSet/>
      <dgm:spPr/>
      <dgm:t>
        <a:bodyPr/>
        <a:lstStyle/>
        <a:p>
          <a:endParaRPr lang="en-US"/>
        </a:p>
      </dgm:t>
    </dgm:pt>
    <dgm:pt modelId="{0818890B-5F1F-4FC2-B653-9D145803A6B4}" type="pres">
      <dgm:prSet presAssocID="{C206FEA6-DE58-4421-BCDC-26BA17263DF5}" presName="theList" presStyleCnt="0">
        <dgm:presLayoutVars>
          <dgm:dir/>
          <dgm:animLvl val="lvl"/>
          <dgm:resizeHandles val="exact"/>
        </dgm:presLayoutVars>
      </dgm:prSet>
      <dgm:spPr/>
    </dgm:pt>
    <dgm:pt modelId="{3F79569B-BD9A-4801-84CA-23EC8DA6F641}" type="pres">
      <dgm:prSet presAssocID="{CE19EE97-24A5-4811-A943-56FD445DA2FC}" presName="compNode" presStyleCnt="0"/>
      <dgm:spPr/>
    </dgm:pt>
    <dgm:pt modelId="{449EB706-F10A-424A-BC59-23A0508B5BB3}" type="pres">
      <dgm:prSet presAssocID="{CE19EE97-24A5-4811-A943-56FD445DA2FC}" presName="aNode" presStyleLbl="bgShp" presStyleIdx="0" presStyleCnt="4"/>
      <dgm:spPr/>
    </dgm:pt>
    <dgm:pt modelId="{447C7870-A822-4B9D-9470-EFD66D2BFCFF}" type="pres">
      <dgm:prSet presAssocID="{CE19EE97-24A5-4811-A943-56FD445DA2FC}" presName="textNode" presStyleLbl="bgShp" presStyleIdx="0" presStyleCnt="4"/>
      <dgm:spPr/>
    </dgm:pt>
    <dgm:pt modelId="{24AD44FE-CC3B-4539-8637-CD4DA97AB435}" type="pres">
      <dgm:prSet presAssocID="{CE19EE97-24A5-4811-A943-56FD445DA2FC}" presName="compChildNode" presStyleCnt="0"/>
      <dgm:spPr/>
    </dgm:pt>
    <dgm:pt modelId="{3E7004B9-1534-46F5-AF18-63DD296A5941}" type="pres">
      <dgm:prSet presAssocID="{CE19EE97-24A5-4811-A943-56FD445DA2FC}" presName="theInnerList" presStyleCnt="0"/>
      <dgm:spPr/>
    </dgm:pt>
    <dgm:pt modelId="{56F4657A-0B16-4379-AD8E-ACB64B7DEADB}" type="pres">
      <dgm:prSet presAssocID="{BAD75046-23E5-422F-9CF3-559236B74A83}" presName="childNode" presStyleLbl="node1" presStyleIdx="0" presStyleCnt="8">
        <dgm:presLayoutVars>
          <dgm:bulletEnabled val="1"/>
        </dgm:presLayoutVars>
      </dgm:prSet>
      <dgm:spPr/>
    </dgm:pt>
    <dgm:pt modelId="{78E55319-60D3-44AC-AF62-84261EEBA3C7}" type="pres">
      <dgm:prSet presAssocID="{BAD75046-23E5-422F-9CF3-559236B74A83}" presName="aSpace2" presStyleCnt="0"/>
      <dgm:spPr/>
    </dgm:pt>
    <dgm:pt modelId="{0E1EF2AE-7E7F-4CF1-9695-7DA6900BF11B}" type="pres">
      <dgm:prSet presAssocID="{7B13FBEA-1F73-47B7-8E21-CF2F23E896A4}" presName="childNode" presStyleLbl="node1" presStyleIdx="1" presStyleCnt="8">
        <dgm:presLayoutVars>
          <dgm:bulletEnabled val="1"/>
        </dgm:presLayoutVars>
      </dgm:prSet>
      <dgm:spPr/>
    </dgm:pt>
    <dgm:pt modelId="{41877110-0763-4634-81A7-05048D08E60A}" type="pres">
      <dgm:prSet presAssocID="{CE19EE97-24A5-4811-A943-56FD445DA2FC}" presName="aSpace" presStyleCnt="0"/>
      <dgm:spPr/>
    </dgm:pt>
    <dgm:pt modelId="{D385D00B-3AA9-43EE-ACCF-A1C50F22B36F}" type="pres">
      <dgm:prSet presAssocID="{26197E52-3251-4641-88ED-866D3B711D0E}" presName="compNode" presStyleCnt="0"/>
      <dgm:spPr/>
    </dgm:pt>
    <dgm:pt modelId="{A13DE71A-B120-463C-866A-1EF7B98C4BFD}" type="pres">
      <dgm:prSet presAssocID="{26197E52-3251-4641-88ED-866D3B711D0E}" presName="aNode" presStyleLbl="bgShp" presStyleIdx="1" presStyleCnt="4"/>
      <dgm:spPr/>
    </dgm:pt>
    <dgm:pt modelId="{A3462624-76B0-4C39-8BA8-447336831B2E}" type="pres">
      <dgm:prSet presAssocID="{26197E52-3251-4641-88ED-866D3B711D0E}" presName="textNode" presStyleLbl="bgShp" presStyleIdx="1" presStyleCnt="4"/>
      <dgm:spPr/>
    </dgm:pt>
    <dgm:pt modelId="{64A50536-F4E2-429A-8116-640394FEAAFD}" type="pres">
      <dgm:prSet presAssocID="{26197E52-3251-4641-88ED-866D3B711D0E}" presName="compChildNode" presStyleCnt="0"/>
      <dgm:spPr/>
    </dgm:pt>
    <dgm:pt modelId="{C45F2DD2-B974-476B-BD83-2F23A2614CF2}" type="pres">
      <dgm:prSet presAssocID="{26197E52-3251-4641-88ED-866D3B711D0E}" presName="theInnerList" presStyleCnt="0"/>
      <dgm:spPr/>
    </dgm:pt>
    <dgm:pt modelId="{6D790310-7EE5-4EDE-92C6-99EC1534C7A7}" type="pres">
      <dgm:prSet presAssocID="{6E41F176-9796-41B9-97E0-FF5660B29C2A}" presName="childNode" presStyleLbl="node1" presStyleIdx="2" presStyleCnt="8">
        <dgm:presLayoutVars>
          <dgm:bulletEnabled val="1"/>
        </dgm:presLayoutVars>
      </dgm:prSet>
      <dgm:spPr/>
    </dgm:pt>
    <dgm:pt modelId="{77E83D7A-C10E-4FFC-9C9B-E3B55A91126F}" type="pres">
      <dgm:prSet presAssocID="{6E41F176-9796-41B9-97E0-FF5660B29C2A}" presName="aSpace2" presStyleCnt="0"/>
      <dgm:spPr/>
    </dgm:pt>
    <dgm:pt modelId="{E8F90F58-E10B-4017-B5A5-092A35E83F3B}" type="pres">
      <dgm:prSet presAssocID="{602CD4D8-DF80-4557-9EA8-F8BD380C60E6}" presName="childNode" presStyleLbl="node1" presStyleIdx="3" presStyleCnt="8">
        <dgm:presLayoutVars>
          <dgm:bulletEnabled val="1"/>
        </dgm:presLayoutVars>
      </dgm:prSet>
      <dgm:spPr/>
    </dgm:pt>
    <dgm:pt modelId="{D510525E-0296-4037-8B48-A91134219A98}" type="pres">
      <dgm:prSet presAssocID="{26197E52-3251-4641-88ED-866D3B711D0E}" presName="aSpace" presStyleCnt="0"/>
      <dgm:spPr/>
    </dgm:pt>
    <dgm:pt modelId="{8457BB52-3B83-4A19-A830-030018C50A10}" type="pres">
      <dgm:prSet presAssocID="{EDCB02EA-2129-485A-BED2-A9E7D4D19816}" presName="compNode" presStyleCnt="0"/>
      <dgm:spPr/>
    </dgm:pt>
    <dgm:pt modelId="{E774C40E-858B-4F52-8F3C-76A274F22300}" type="pres">
      <dgm:prSet presAssocID="{EDCB02EA-2129-485A-BED2-A9E7D4D19816}" presName="aNode" presStyleLbl="bgShp" presStyleIdx="2" presStyleCnt="4"/>
      <dgm:spPr/>
    </dgm:pt>
    <dgm:pt modelId="{84403AF5-81C7-4509-A4A0-21B00AC238FF}" type="pres">
      <dgm:prSet presAssocID="{EDCB02EA-2129-485A-BED2-A9E7D4D19816}" presName="textNode" presStyleLbl="bgShp" presStyleIdx="2" presStyleCnt="4"/>
      <dgm:spPr/>
    </dgm:pt>
    <dgm:pt modelId="{EAE3A690-8CCA-4CA8-8701-D24E3B71ABC6}" type="pres">
      <dgm:prSet presAssocID="{EDCB02EA-2129-485A-BED2-A9E7D4D19816}" presName="compChildNode" presStyleCnt="0"/>
      <dgm:spPr/>
    </dgm:pt>
    <dgm:pt modelId="{65D45572-A844-409F-B7E8-D8CA15E7B2CD}" type="pres">
      <dgm:prSet presAssocID="{EDCB02EA-2129-485A-BED2-A9E7D4D19816}" presName="theInnerList" presStyleCnt="0"/>
      <dgm:spPr/>
    </dgm:pt>
    <dgm:pt modelId="{4D113E4A-51E2-4B76-9765-F309C6286298}" type="pres">
      <dgm:prSet presAssocID="{0F7B6D19-3018-4B7D-BD24-B17A5E586EA2}" presName="childNode" presStyleLbl="node1" presStyleIdx="4" presStyleCnt="8">
        <dgm:presLayoutVars>
          <dgm:bulletEnabled val="1"/>
        </dgm:presLayoutVars>
      </dgm:prSet>
      <dgm:spPr/>
    </dgm:pt>
    <dgm:pt modelId="{C7EFD1BD-2566-47D0-945B-A265C2687710}" type="pres">
      <dgm:prSet presAssocID="{0F7B6D19-3018-4B7D-BD24-B17A5E586EA2}" presName="aSpace2" presStyleCnt="0"/>
      <dgm:spPr/>
    </dgm:pt>
    <dgm:pt modelId="{3B162C64-02E2-4136-97CF-DED4CC3761BE}" type="pres">
      <dgm:prSet presAssocID="{E35669AF-8546-4D2C-A271-285F9679D908}" presName="childNode" presStyleLbl="node1" presStyleIdx="5" presStyleCnt="8">
        <dgm:presLayoutVars>
          <dgm:bulletEnabled val="1"/>
        </dgm:presLayoutVars>
      </dgm:prSet>
      <dgm:spPr/>
    </dgm:pt>
    <dgm:pt modelId="{9393FB46-D66C-4F06-9A9B-55EE07EA5102}" type="pres">
      <dgm:prSet presAssocID="{EDCB02EA-2129-485A-BED2-A9E7D4D19816}" presName="aSpace" presStyleCnt="0"/>
      <dgm:spPr/>
    </dgm:pt>
    <dgm:pt modelId="{5F292746-2A69-449F-83A0-886D1291D223}" type="pres">
      <dgm:prSet presAssocID="{8FAABCC8-2662-417D-BF19-6E8908034E4E}" presName="compNode" presStyleCnt="0"/>
      <dgm:spPr/>
    </dgm:pt>
    <dgm:pt modelId="{1DDB6122-5D4C-4A5F-A6CF-5842F87AE450}" type="pres">
      <dgm:prSet presAssocID="{8FAABCC8-2662-417D-BF19-6E8908034E4E}" presName="aNode" presStyleLbl="bgShp" presStyleIdx="3" presStyleCnt="4"/>
      <dgm:spPr/>
    </dgm:pt>
    <dgm:pt modelId="{769B9F69-A87B-4DA9-B74F-19FCB6C6075C}" type="pres">
      <dgm:prSet presAssocID="{8FAABCC8-2662-417D-BF19-6E8908034E4E}" presName="textNode" presStyleLbl="bgShp" presStyleIdx="3" presStyleCnt="4"/>
      <dgm:spPr/>
    </dgm:pt>
    <dgm:pt modelId="{1F36A7B7-1C59-49F9-B46A-D45DC1D8783C}" type="pres">
      <dgm:prSet presAssocID="{8FAABCC8-2662-417D-BF19-6E8908034E4E}" presName="compChildNode" presStyleCnt="0"/>
      <dgm:spPr/>
    </dgm:pt>
    <dgm:pt modelId="{CA6289F6-A902-45DA-A277-A486DF9BA6C1}" type="pres">
      <dgm:prSet presAssocID="{8FAABCC8-2662-417D-BF19-6E8908034E4E}" presName="theInnerList" presStyleCnt="0"/>
      <dgm:spPr/>
    </dgm:pt>
    <dgm:pt modelId="{AFD09419-B616-41A6-8F58-9A27D264DAAF}" type="pres">
      <dgm:prSet presAssocID="{2274F5CE-954B-46CD-991D-5B8856ABE798}" presName="childNode" presStyleLbl="node1" presStyleIdx="6" presStyleCnt="8">
        <dgm:presLayoutVars>
          <dgm:bulletEnabled val="1"/>
        </dgm:presLayoutVars>
      </dgm:prSet>
      <dgm:spPr/>
    </dgm:pt>
    <dgm:pt modelId="{5911BFE2-80E1-472C-8C3B-89DC2731C707}" type="pres">
      <dgm:prSet presAssocID="{2274F5CE-954B-46CD-991D-5B8856ABE798}" presName="aSpace2" presStyleCnt="0"/>
      <dgm:spPr/>
    </dgm:pt>
    <dgm:pt modelId="{C3009BA2-970F-42B2-92B3-8A490D4831B2}" type="pres">
      <dgm:prSet presAssocID="{D2C42EA6-9DEB-4322-B824-30A731E7AB8E}" presName="childNode" presStyleLbl="node1" presStyleIdx="7" presStyleCnt="8" custLinFactNeighborX="-323" custLinFactNeighborY="-3291">
        <dgm:presLayoutVars>
          <dgm:bulletEnabled val="1"/>
        </dgm:presLayoutVars>
      </dgm:prSet>
      <dgm:spPr/>
    </dgm:pt>
  </dgm:ptLst>
  <dgm:cxnLst>
    <dgm:cxn modelId="{5A4F9308-0DC8-4F95-A132-86D18D82F943}" srcId="{C206FEA6-DE58-4421-BCDC-26BA17263DF5}" destId="{8FAABCC8-2662-417D-BF19-6E8908034E4E}" srcOrd="3" destOrd="0" parTransId="{2791A4CA-DE91-4619-89F6-9328A7E5EDF4}" sibTransId="{6811C9B2-6F91-4CB7-886F-B1F9CDEB2B19}"/>
    <dgm:cxn modelId="{48372D09-7FCE-449D-858A-D8EEBA9E05D4}" type="presOf" srcId="{8FAABCC8-2662-417D-BF19-6E8908034E4E}" destId="{769B9F69-A87B-4DA9-B74F-19FCB6C6075C}" srcOrd="1" destOrd="0" presId="urn:microsoft.com/office/officeart/2005/8/layout/lProcess2"/>
    <dgm:cxn modelId="{800AB715-C2AE-43B6-AABD-283CCD532139}" type="presOf" srcId="{EDCB02EA-2129-485A-BED2-A9E7D4D19816}" destId="{E774C40E-858B-4F52-8F3C-76A274F22300}" srcOrd="0" destOrd="0" presId="urn:microsoft.com/office/officeart/2005/8/layout/lProcess2"/>
    <dgm:cxn modelId="{46D31816-F400-4777-A3B0-35DF22B6BC81}" srcId="{26197E52-3251-4641-88ED-866D3B711D0E}" destId="{6E41F176-9796-41B9-97E0-FF5660B29C2A}" srcOrd="0" destOrd="0" parTransId="{FB58C41C-2490-41FA-8C71-0AC6B30EE38B}" sibTransId="{CB55541C-6AA1-426D-A7B6-E4DB91A10B85}"/>
    <dgm:cxn modelId="{B09FB920-BBE0-4C81-982F-CA7035FDA1A1}" type="presOf" srcId="{8FAABCC8-2662-417D-BF19-6E8908034E4E}" destId="{1DDB6122-5D4C-4A5F-A6CF-5842F87AE450}" srcOrd="0" destOrd="0" presId="urn:microsoft.com/office/officeart/2005/8/layout/lProcess2"/>
    <dgm:cxn modelId="{1C61A822-E50A-49E1-ABAC-6C3FA3730C91}" srcId="{C206FEA6-DE58-4421-BCDC-26BA17263DF5}" destId="{CE19EE97-24A5-4811-A943-56FD445DA2FC}" srcOrd="0" destOrd="0" parTransId="{052DD7DD-6490-4BA6-82DB-C4CEADA2207E}" sibTransId="{79A1DFDC-F095-4C27-AD4A-AD582457871D}"/>
    <dgm:cxn modelId="{0A593B37-32E5-4D2A-BAE9-9BAC60B49697}" type="presOf" srcId="{E35669AF-8546-4D2C-A271-285F9679D908}" destId="{3B162C64-02E2-4136-97CF-DED4CC3761BE}" srcOrd="0" destOrd="0" presId="urn:microsoft.com/office/officeart/2005/8/layout/lProcess2"/>
    <dgm:cxn modelId="{6B17D939-FD27-4229-A0CF-8BC4D5B70927}" type="presOf" srcId="{CE19EE97-24A5-4811-A943-56FD445DA2FC}" destId="{449EB706-F10A-424A-BC59-23A0508B5BB3}" srcOrd="0" destOrd="0" presId="urn:microsoft.com/office/officeart/2005/8/layout/lProcess2"/>
    <dgm:cxn modelId="{BB54503B-9085-42E9-ADB3-F1E10C0C1B23}" type="presOf" srcId="{26197E52-3251-4641-88ED-866D3B711D0E}" destId="{A3462624-76B0-4C39-8BA8-447336831B2E}" srcOrd="1" destOrd="0" presId="urn:microsoft.com/office/officeart/2005/8/layout/lProcess2"/>
    <dgm:cxn modelId="{5C17F83B-51AF-45A1-8E23-BDC3CCC25137}" srcId="{26197E52-3251-4641-88ED-866D3B711D0E}" destId="{602CD4D8-DF80-4557-9EA8-F8BD380C60E6}" srcOrd="1" destOrd="0" parTransId="{3B847B38-49A4-4F4D-8484-C2B9E5C479FC}" sibTransId="{9A3BCADB-96A7-4B64-B17B-EF824F81E61C}"/>
    <dgm:cxn modelId="{8C6C0666-3DCB-4665-9443-66A735D6B00C}" type="presOf" srcId="{0F7B6D19-3018-4B7D-BD24-B17A5E586EA2}" destId="{4D113E4A-51E2-4B76-9765-F309C6286298}" srcOrd="0" destOrd="0" presId="urn:microsoft.com/office/officeart/2005/8/layout/lProcess2"/>
    <dgm:cxn modelId="{34FBC946-329C-465F-BBE9-6793C6FADABE}" type="presOf" srcId="{7B13FBEA-1F73-47B7-8E21-CF2F23E896A4}" destId="{0E1EF2AE-7E7F-4CF1-9695-7DA6900BF11B}" srcOrd="0" destOrd="0" presId="urn:microsoft.com/office/officeart/2005/8/layout/lProcess2"/>
    <dgm:cxn modelId="{C343D969-B5EF-464E-8DBD-1BB6C92D3F0C}" srcId="{CE19EE97-24A5-4811-A943-56FD445DA2FC}" destId="{BAD75046-23E5-422F-9CF3-559236B74A83}" srcOrd="0" destOrd="0" parTransId="{9F69BDD9-19A4-4E09-8F70-CF341639B264}" sibTransId="{0A7A399D-AA48-47A2-B955-57FE54022565}"/>
    <dgm:cxn modelId="{A6B0DE4F-91AC-4DB7-91BC-AF11B4E1120A}" type="presOf" srcId="{2274F5CE-954B-46CD-991D-5B8856ABE798}" destId="{AFD09419-B616-41A6-8F58-9A27D264DAAF}" srcOrd="0" destOrd="0" presId="urn:microsoft.com/office/officeart/2005/8/layout/lProcess2"/>
    <dgm:cxn modelId="{E902D671-8F5A-4300-9565-9BF18851B0B8}" srcId="{C206FEA6-DE58-4421-BCDC-26BA17263DF5}" destId="{26197E52-3251-4641-88ED-866D3B711D0E}" srcOrd="1" destOrd="0" parTransId="{6DD8DC12-7832-4C40-B188-45AD6F0BE293}" sibTransId="{FA596EC3-9C6E-4143-8812-171F6C364D8A}"/>
    <dgm:cxn modelId="{0FE80772-F1E0-4BD7-A7ED-BAF3578C9A1B}" srcId="{C206FEA6-DE58-4421-BCDC-26BA17263DF5}" destId="{EDCB02EA-2129-485A-BED2-A9E7D4D19816}" srcOrd="2" destOrd="0" parTransId="{11324C56-700F-45B6-885C-FB3D989B0AD2}" sibTransId="{58DAA832-9981-448F-BCFF-627EAA5CCA30}"/>
    <dgm:cxn modelId="{C53F8572-525E-4DEE-95E8-C581D4F636F4}" srcId="{EDCB02EA-2129-485A-BED2-A9E7D4D19816}" destId="{E35669AF-8546-4D2C-A271-285F9679D908}" srcOrd="1" destOrd="0" parTransId="{FE7CB244-728D-4EAD-A8ED-89DE634A8306}" sibTransId="{636C9503-947E-4C84-A66A-B87DC87D5131}"/>
    <dgm:cxn modelId="{398B8F53-5CEA-4F30-9F9C-4B8E976A4DE6}" type="presOf" srcId="{26197E52-3251-4641-88ED-866D3B711D0E}" destId="{A13DE71A-B120-463C-866A-1EF7B98C4BFD}" srcOrd="0" destOrd="0" presId="urn:microsoft.com/office/officeart/2005/8/layout/lProcess2"/>
    <dgm:cxn modelId="{310E2954-0406-4AD9-BECD-2089ACE929FF}" type="presOf" srcId="{602CD4D8-DF80-4557-9EA8-F8BD380C60E6}" destId="{E8F90F58-E10B-4017-B5A5-092A35E83F3B}" srcOrd="0" destOrd="0" presId="urn:microsoft.com/office/officeart/2005/8/layout/lProcess2"/>
    <dgm:cxn modelId="{167BC774-3E8B-4B16-A92C-7D4CBB2E379C}" srcId="{CE19EE97-24A5-4811-A943-56FD445DA2FC}" destId="{7B13FBEA-1F73-47B7-8E21-CF2F23E896A4}" srcOrd="1" destOrd="0" parTransId="{D04A3C94-DD85-4D6C-AFB3-84E11F76B6B3}" sibTransId="{AE2FFDD1-9906-4EF2-A40B-844371C1ED1F}"/>
    <dgm:cxn modelId="{F65D8886-8C89-4B25-9882-07DECD1D0630}" srcId="{EDCB02EA-2129-485A-BED2-A9E7D4D19816}" destId="{0F7B6D19-3018-4B7D-BD24-B17A5E586EA2}" srcOrd="0" destOrd="0" parTransId="{E1E23448-C4A9-46F1-952C-82A1B64F220B}" sibTransId="{4B2E90CC-B117-4DA9-985B-48A7D05BACEB}"/>
    <dgm:cxn modelId="{C9E00799-5F2D-4981-AB51-5D2D5C923CD0}" srcId="{8FAABCC8-2662-417D-BF19-6E8908034E4E}" destId="{D2C42EA6-9DEB-4322-B824-30A731E7AB8E}" srcOrd="1" destOrd="0" parTransId="{A58D2337-DB9B-46EE-920C-324288B1D996}" sibTransId="{F19ED658-BDE5-45AA-957E-E765E14945F4}"/>
    <dgm:cxn modelId="{EC9D189A-63AA-409B-9E7A-39DF2EF9914E}" type="presOf" srcId="{D2C42EA6-9DEB-4322-B824-30A731E7AB8E}" destId="{C3009BA2-970F-42B2-92B3-8A490D4831B2}" srcOrd="0" destOrd="0" presId="urn:microsoft.com/office/officeart/2005/8/layout/lProcess2"/>
    <dgm:cxn modelId="{F1781B9E-30D1-47DF-9D16-405D8DA2F1EE}" type="presOf" srcId="{BAD75046-23E5-422F-9CF3-559236B74A83}" destId="{56F4657A-0B16-4379-AD8E-ACB64B7DEADB}" srcOrd="0" destOrd="0" presId="urn:microsoft.com/office/officeart/2005/8/layout/lProcess2"/>
    <dgm:cxn modelId="{9A2082BF-1AF8-4E00-A2D9-A1C98798067F}" type="presOf" srcId="{EDCB02EA-2129-485A-BED2-A9E7D4D19816}" destId="{84403AF5-81C7-4509-A4A0-21B00AC238FF}" srcOrd="1" destOrd="0" presId="urn:microsoft.com/office/officeart/2005/8/layout/lProcess2"/>
    <dgm:cxn modelId="{C812FED0-A3B5-4E62-8B54-B3254413932C}" srcId="{8FAABCC8-2662-417D-BF19-6E8908034E4E}" destId="{2274F5CE-954B-46CD-991D-5B8856ABE798}" srcOrd="0" destOrd="0" parTransId="{1383158F-4922-4E64-A47B-7D42BFD19DD9}" sibTransId="{F929F684-EDA6-4233-861D-7373B5D61C28}"/>
    <dgm:cxn modelId="{5603D4E1-1999-4941-BC7C-99A57F0BB691}" type="presOf" srcId="{C206FEA6-DE58-4421-BCDC-26BA17263DF5}" destId="{0818890B-5F1F-4FC2-B653-9D145803A6B4}" srcOrd="0" destOrd="0" presId="urn:microsoft.com/office/officeart/2005/8/layout/lProcess2"/>
    <dgm:cxn modelId="{63519CE4-F24C-4F4C-B88A-6BFE969B3EC9}" type="presOf" srcId="{CE19EE97-24A5-4811-A943-56FD445DA2FC}" destId="{447C7870-A822-4B9D-9470-EFD66D2BFCFF}" srcOrd="1" destOrd="0" presId="urn:microsoft.com/office/officeart/2005/8/layout/lProcess2"/>
    <dgm:cxn modelId="{2E4375F0-10A8-40D9-8ABC-BC2F963263B4}" type="presOf" srcId="{6E41F176-9796-41B9-97E0-FF5660B29C2A}" destId="{6D790310-7EE5-4EDE-92C6-99EC1534C7A7}" srcOrd="0" destOrd="0" presId="urn:microsoft.com/office/officeart/2005/8/layout/lProcess2"/>
    <dgm:cxn modelId="{5D968649-A76F-4E32-968E-9ABFB189FEDF}" type="presParOf" srcId="{0818890B-5F1F-4FC2-B653-9D145803A6B4}" destId="{3F79569B-BD9A-4801-84CA-23EC8DA6F641}" srcOrd="0" destOrd="0" presId="urn:microsoft.com/office/officeart/2005/8/layout/lProcess2"/>
    <dgm:cxn modelId="{7A7F54B3-54D6-4B8F-9B4A-276C51397464}" type="presParOf" srcId="{3F79569B-BD9A-4801-84CA-23EC8DA6F641}" destId="{449EB706-F10A-424A-BC59-23A0508B5BB3}" srcOrd="0" destOrd="0" presId="urn:microsoft.com/office/officeart/2005/8/layout/lProcess2"/>
    <dgm:cxn modelId="{8FAEBA28-8388-40F6-B2EA-4F245A8BBF68}" type="presParOf" srcId="{3F79569B-BD9A-4801-84CA-23EC8DA6F641}" destId="{447C7870-A822-4B9D-9470-EFD66D2BFCFF}" srcOrd="1" destOrd="0" presId="urn:microsoft.com/office/officeart/2005/8/layout/lProcess2"/>
    <dgm:cxn modelId="{3A883C6B-17F1-4C5A-9ED7-1B64E440A644}" type="presParOf" srcId="{3F79569B-BD9A-4801-84CA-23EC8DA6F641}" destId="{24AD44FE-CC3B-4539-8637-CD4DA97AB435}" srcOrd="2" destOrd="0" presId="urn:microsoft.com/office/officeart/2005/8/layout/lProcess2"/>
    <dgm:cxn modelId="{4FC7595F-7AC1-4F49-89B9-077DB8E67421}" type="presParOf" srcId="{24AD44FE-CC3B-4539-8637-CD4DA97AB435}" destId="{3E7004B9-1534-46F5-AF18-63DD296A5941}" srcOrd="0" destOrd="0" presId="urn:microsoft.com/office/officeart/2005/8/layout/lProcess2"/>
    <dgm:cxn modelId="{4A016400-C4C6-442E-B5AE-A0AAAC8BE5F6}" type="presParOf" srcId="{3E7004B9-1534-46F5-AF18-63DD296A5941}" destId="{56F4657A-0B16-4379-AD8E-ACB64B7DEADB}" srcOrd="0" destOrd="0" presId="urn:microsoft.com/office/officeart/2005/8/layout/lProcess2"/>
    <dgm:cxn modelId="{443ADCBF-FEE3-4599-A7B3-D13AF6FBFFD6}" type="presParOf" srcId="{3E7004B9-1534-46F5-AF18-63DD296A5941}" destId="{78E55319-60D3-44AC-AF62-84261EEBA3C7}" srcOrd="1" destOrd="0" presId="urn:microsoft.com/office/officeart/2005/8/layout/lProcess2"/>
    <dgm:cxn modelId="{D0A956D1-0550-4CD2-AECC-B81B50BBC492}" type="presParOf" srcId="{3E7004B9-1534-46F5-AF18-63DD296A5941}" destId="{0E1EF2AE-7E7F-4CF1-9695-7DA6900BF11B}" srcOrd="2" destOrd="0" presId="urn:microsoft.com/office/officeart/2005/8/layout/lProcess2"/>
    <dgm:cxn modelId="{B9001219-B80C-49DB-9E55-DCE431103A9B}" type="presParOf" srcId="{0818890B-5F1F-4FC2-B653-9D145803A6B4}" destId="{41877110-0763-4634-81A7-05048D08E60A}" srcOrd="1" destOrd="0" presId="urn:microsoft.com/office/officeart/2005/8/layout/lProcess2"/>
    <dgm:cxn modelId="{441A7DD7-1CC5-403F-9BA4-503A4E0F92E0}" type="presParOf" srcId="{0818890B-5F1F-4FC2-B653-9D145803A6B4}" destId="{D385D00B-3AA9-43EE-ACCF-A1C50F22B36F}" srcOrd="2" destOrd="0" presId="urn:microsoft.com/office/officeart/2005/8/layout/lProcess2"/>
    <dgm:cxn modelId="{DD79C4CE-750C-4E1A-B615-7BC1355910E1}" type="presParOf" srcId="{D385D00B-3AA9-43EE-ACCF-A1C50F22B36F}" destId="{A13DE71A-B120-463C-866A-1EF7B98C4BFD}" srcOrd="0" destOrd="0" presId="urn:microsoft.com/office/officeart/2005/8/layout/lProcess2"/>
    <dgm:cxn modelId="{E6892966-35CB-4666-AADC-B41F577571B3}" type="presParOf" srcId="{D385D00B-3AA9-43EE-ACCF-A1C50F22B36F}" destId="{A3462624-76B0-4C39-8BA8-447336831B2E}" srcOrd="1" destOrd="0" presId="urn:microsoft.com/office/officeart/2005/8/layout/lProcess2"/>
    <dgm:cxn modelId="{03E93A37-41A1-496F-8EDA-4B0F27A0A77B}" type="presParOf" srcId="{D385D00B-3AA9-43EE-ACCF-A1C50F22B36F}" destId="{64A50536-F4E2-429A-8116-640394FEAAFD}" srcOrd="2" destOrd="0" presId="urn:microsoft.com/office/officeart/2005/8/layout/lProcess2"/>
    <dgm:cxn modelId="{FAAE2734-6C5C-4D6F-8E2A-86F8A6AEECB6}" type="presParOf" srcId="{64A50536-F4E2-429A-8116-640394FEAAFD}" destId="{C45F2DD2-B974-476B-BD83-2F23A2614CF2}" srcOrd="0" destOrd="0" presId="urn:microsoft.com/office/officeart/2005/8/layout/lProcess2"/>
    <dgm:cxn modelId="{8F0FF5DC-1A2B-4231-AC00-7283757DF897}" type="presParOf" srcId="{C45F2DD2-B974-476B-BD83-2F23A2614CF2}" destId="{6D790310-7EE5-4EDE-92C6-99EC1534C7A7}" srcOrd="0" destOrd="0" presId="urn:microsoft.com/office/officeart/2005/8/layout/lProcess2"/>
    <dgm:cxn modelId="{FD5DCC67-7AA5-4EBF-9BAA-894781A242B0}" type="presParOf" srcId="{C45F2DD2-B974-476B-BD83-2F23A2614CF2}" destId="{77E83D7A-C10E-4FFC-9C9B-E3B55A91126F}" srcOrd="1" destOrd="0" presId="urn:microsoft.com/office/officeart/2005/8/layout/lProcess2"/>
    <dgm:cxn modelId="{36DEC29C-6067-4915-A21A-75F03775678D}" type="presParOf" srcId="{C45F2DD2-B974-476B-BD83-2F23A2614CF2}" destId="{E8F90F58-E10B-4017-B5A5-092A35E83F3B}" srcOrd="2" destOrd="0" presId="urn:microsoft.com/office/officeart/2005/8/layout/lProcess2"/>
    <dgm:cxn modelId="{B68579D0-F98F-473B-BBD5-3789B16D155C}" type="presParOf" srcId="{0818890B-5F1F-4FC2-B653-9D145803A6B4}" destId="{D510525E-0296-4037-8B48-A91134219A98}" srcOrd="3" destOrd="0" presId="urn:microsoft.com/office/officeart/2005/8/layout/lProcess2"/>
    <dgm:cxn modelId="{E8D7C3A4-9477-45CD-8F6E-40ED9A9C0767}" type="presParOf" srcId="{0818890B-5F1F-4FC2-B653-9D145803A6B4}" destId="{8457BB52-3B83-4A19-A830-030018C50A10}" srcOrd="4" destOrd="0" presId="urn:microsoft.com/office/officeart/2005/8/layout/lProcess2"/>
    <dgm:cxn modelId="{9887284D-C345-417D-8E92-372BD0A91EF1}" type="presParOf" srcId="{8457BB52-3B83-4A19-A830-030018C50A10}" destId="{E774C40E-858B-4F52-8F3C-76A274F22300}" srcOrd="0" destOrd="0" presId="urn:microsoft.com/office/officeart/2005/8/layout/lProcess2"/>
    <dgm:cxn modelId="{06AA9FD8-FE7E-4DF4-8585-DEF191D18F06}" type="presParOf" srcId="{8457BB52-3B83-4A19-A830-030018C50A10}" destId="{84403AF5-81C7-4509-A4A0-21B00AC238FF}" srcOrd="1" destOrd="0" presId="urn:microsoft.com/office/officeart/2005/8/layout/lProcess2"/>
    <dgm:cxn modelId="{89DACEC1-401C-4987-9FD1-C614DB0BA4FB}" type="presParOf" srcId="{8457BB52-3B83-4A19-A830-030018C50A10}" destId="{EAE3A690-8CCA-4CA8-8701-D24E3B71ABC6}" srcOrd="2" destOrd="0" presId="urn:microsoft.com/office/officeart/2005/8/layout/lProcess2"/>
    <dgm:cxn modelId="{F1C04981-C022-484F-AA9E-E614A0C3F655}" type="presParOf" srcId="{EAE3A690-8CCA-4CA8-8701-D24E3B71ABC6}" destId="{65D45572-A844-409F-B7E8-D8CA15E7B2CD}" srcOrd="0" destOrd="0" presId="urn:microsoft.com/office/officeart/2005/8/layout/lProcess2"/>
    <dgm:cxn modelId="{8C481E29-A3B9-4537-8B2F-BCA5B874F4EC}" type="presParOf" srcId="{65D45572-A844-409F-B7E8-D8CA15E7B2CD}" destId="{4D113E4A-51E2-4B76-9765-F309C6286298}" srcOrd="0" destOrd="0" presId="urn:microsoft.com/office/officeart/2005/8/layout/lProcess2"/>
    <dgm:cxn modelId="{FB9CEF30-B6D3-49BE-84BA-43B86F3D22AD}" type="presParOf" srcId="{65D45572-A844-409F-B7E8-D8CA15E7B2CD}" destId="{C7EFD1BD-2566-47D0-945B-A265C2687710}" srcOrd="1" destOrd="0" presId="urn:microsoft.com/office/officeart/2005/8/layout/lProcess2"/>
    <dgm:cxn modelId="{A1E50234-C5CA-4F45-B342-541C197EAA6A}" type="presParOf" srcId="{65D45572-A844-409F-B7E8-D8CA15E7B2CD}" destId="{3B162C64-02E2-4136-97CF-DED4CC3761BE}" srcOrd="2" destOrd="0" presId="urn:microsoft.com/office/officeart/2005/8/layout/lProcess2"/>
    <dgm:cxn modelId="{2388A4E6-E640-4047-B16A-795E9106BD47}" type="presParOf" srcId="{0818890B-5F1F-4FC2-B653-9D145803A6B4}" destId="{9393FB46-D66C-4F06-9A9B-55EE07EA5102}" srcOrd="5" destOrd="0" presId="urn:microsoft.com/office/officeart/2005/8/layout/lProcess2"/>
    <dgm:cxn modelId="{E537ABAA-74C3-4029-A4DB-6BAD9065F269}" type="presParOf" srcId="{0818890B-5F1F-4FC2-B653-9D145803A6B4}" destId="{5F292746-2A69-449F-83A0-886D1291D223}" srcOrd="6" destOrd="0" presId="urn:microsoft.com/office/officeart/2005/8/layout/lProcess2"/>
    <dgm:cxn modelId="{246307CA-3704-4C1B-B0AE-099489EFDD9A}" type="presParOf" srcId="{5F292746-2A69-449F-83A0-886D1291D223}" destId="{1DDB6122-5D4C-4A5F-A6CF-5842F87AE450}" srcOrd="0" destOrd="0" presId="urn:microsoft.com/office/officeart/2005/8/layout/lProcess2"/>
    <dgm:cxn modelId="{67451FFD-3778-414A-8750-09E306D2A7C8}" type="presParOf" srcId="{5F292746-2A69-449F-83A0-886D1291D223}" destId="{769B9F69-A87B-4DA9-B74F-19FCB6C6075C}" srcOrd="1" destOrd="0" presId="urn:microsoft.com/office/officeart/2005/8/layout/lProcess2"/>
    <dgm:cxn modelId="{D6465E95-58FC-4EF5-8D27-906CDE7AFAC2}" type="presParOf" srcId="{5F292746-2A69-449F-83A0-886D1291D223}" destId="{1F36A7B7-1C59-49F9-B46A-D45DC1D8783C}" srcOrd="2" destOrd="0" presId="urn:microsoft.com/office/officeart/2005/8/layout/lProcess2"/>
    <dgm:cxn modelId="{7E1D98D4-9D1D-4940-A28D-A3C24FC92308}" type="presParOf" srcId="{1F36A7B7-1C59-49F9-B46A-D45DC1D8783C}" destId="{CA6289F6-A902-45DA-A277-A486DF9BA6C1}" srcOrd="0" destOrd="0" presId="urn:microsoft.com/office/officeart/2005/8/layout/lProcess2"/>
    <dgm:cxn modelId="{D0C1FAF3-ECDB-4ADB-BE44-DE26A878C58C}" type="presParOf" srcId="{CA6289F6-A902-45DA-A277-A486DF9BA6C1}" destId="{AFD09419-B616-41A6-8F58-9A27D264DAAF}" srcOrd="0" destOrd="0" presId="urn:microsoft.com/office/officeart/2005/8/layout/lProcess2"/>
    <dgm:cxn modelId="{D81B1452-0ED0-44C6-A9EC-9DD651686CEA}" type="presParOf" srcId="{CA6289F6-A902-45DA-A277-A486DF9BA6C1}" destId="{5911BFE2-80E1-472C-8C3B-89DC2731C707}" srcOrd="1" destOrd="0" presId="urn:microsoft.com/office/officeart/2005/8/layout/lProcess2"/>
    <dgm:cxn modelId="{4CA782AE-FE09-4C19-80FF-11C7180C02CE}" type="presParOf" srcId="{CA6289F6-A902-45DA-A277-A486DF9BA6C1}" destId="{C3009BA2-970F-42B2-92B3-8A490D4831B2}"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EB706-F10A-424A-BC59-23A0508B5BB3}">
      <dsp:nvSpPr>
        <dsp:cNvPr id="0" name=""/>
        <dsp:cNvSpPr/>
      </dsp:nvSpPr>
      <dsp:spPr>
        <a:xfrm>
          <a:off x="1632" y="0"/>
          <a:ext cx="1602382" cy="32349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Franklin’s Benefit at FRA</a:t>
          </a:r>
        </a:p>
      </dsp:txBody>
      <dsp:txXfrm>
        <a:off x="1632" y="0"/>
        <a:ext cx="1602382" cy="970491"/>
      </dsp:txXfrm>
    </dsp:sp>
    <dsp:sp modelId="{56F4657A-0B16-4379-AD8E-ACB64B7DEADB}">
      <dsp:nvSpPr>
        <dsp:cNvPr id="0" name=""/>
        <dsp:cNvSpPr/>
      </dsp:nvSpPr>
      <dsp:spPr>
        <a:xfrm>
          <a:off x="161871" y="971439"/>
          <a:ext cx="1281905" cy="9753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$2,000</a:t>
          </a:r>
        </a:p>
      </dsp:txBody>
      <dsp:txXfrm>
        <a:off x="190439" y="1000007"/>
        <a:ext cx="1224769" cy="918251"/>
      </dsp:txXfrm>
    </dsp:sp>
    <dsp:sp modelId="{0E1EF2AE-7E7F-4CF1-9695-7DA6900BF11B}">
      <dsp:nvSpPr>
        <dsp:cNvPr id="0" name=""/>
        <dsp:cNvSpPr/>
      </dsp:nvSpPr>
      <dsp:spPr>
        <a:xfrm>
          <a:off x="161871" y="2096886"/>
          <a:ext cx="1281905" cy="975387"/>
        </a:xfrm>
        <a:prstGeom prst="roundRect">
          <a:avLst>
            <a:gd name="adj" fmla="val 10000"/>
          </a:avLst>
        </a:prstGeom>
        <a:solidFill>
          <a:schemeClr val="accent2">
            <a:hueOff val="-15888"/>
            <a:satOff val="-6894"/>
            <a:lumOff val="36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$2,000</a:t>
          </a:r>
        </a:p>
      </dsp:txBody>
      <dsp:txXfrm>
        <a:off x="190439" y="2125454"/>
        <a:ext cx="1224769" cy="918251"/>
      </dsp:txXfrm>
    </dsp:sp>
    <dsp:sp modelId="{A13DE71A-B120-463C-866A-1EF7B98C4BFD}">
      <dsp:nvSpPr>
        <dsp:cNvPr id="0" name=""/>
        <dsp:cNvSpPr/>
      </dsp:nvSpPr>
      <dsp:spPr>
        <a:xfrm>
          <a:off x="1724194" y="0"/>
          <a:ext cx="1602382" cy="32349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Max Spouse Benefit</a:t>
          </a:r>
        </a:p>
      </dsp:txBody>
      <dsp:txXfrm>
        <a:off x="1724194" y="0"/>
        <a:ext cx="1602382" cy="970491"/>
      </dsp:txXfrm>
    </dsp:sp>
    <dsp:sp modelId="{6D790310-7EE5-4EDE-92C6-99EC1534C7A7}">
      <dsp:nvSpPr>
        <dsp:cNvPr id="0" name=""/>
        <dsp:cNvSpPr/>
      </dsp:nvSpPr>
      <dsp:spPr>
        <a:xfrm>
          <a:off x="1884432" y="971439"/>
          <a:ext cx="1281905" cy="975387"/>
        </a:xfrm>
        <a:prstGeom prst="roundRect">
          <a:avLst>
            <a:gd name="adj" fmla="val 10000"/>
          </a:avLst>
        </a:prstGeom>
        <a:solidFill>
          <a:schemeClr val="accent2">
            <a:hueOff val="-31775"/>
            <a:satOff val="-13788"/>
            <a:lumOff val="72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$1,000</a:t>
          </a:r>
        </a:p>
      </dsp:txBody>
      <dsp:txXfrm>
        <a:off x="1913000" y="1000007"/>
        <a:ext cx="1224769" cy="918251"/>
      </dsp:txXfrm>
    </dsp:sp>
    <dsp:sp modelId="{E8F90F58-E10B-4017-B5A5-092A35E83F3B}">
      <dsp:nvSpPr>
        <dsp:cNvPr id="0" name=""/>
        <dsp:cNvSpPr/>
      </dsp:nvSpPr>
      <dsp:spPr>
        <a:xfrm>
          <a:off x="1884432" y="2096886"/>
          <a:ext cx="1281905" cy="975387"/>
        </a:xfrm>
        <a:prstGeom prst="roundRect">
          <a:avLst>
            <a:gd name="adj" fmla="val 10000"/>
          </a:avLst>
        </a:prstGeom>
        <a:solidFill>
          <a:schemeClr val="accent2">
            <a:hueOff val="-47663"/>
            <a:satOff val="-20682"/>
            <a:lumOff val="10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$1,000</a:t>
          </a:r>
        </a:p>
      </dsp:txBody>
      <dsp:txXfrm>
        <a:off x="1913000" y="2125454"/>
        <a:ext cx="1224769" cy="918251"/>
      </dsp:txXfrm>
    </dsp:sp>
    <dsp:sp modelId="{E774C40E-858B-4F52-8F3C-76A274F22300}">
      <dsp:nvSpPr>
        <dsp:cNvPr id="0" name=""/>
        <dsp:cNvSpPr/>
      </dsp:nvSpPr>
      <dsp:spPr>
        <a:xfrm>
          <a:off x="3446755" y="0"/>
          <a:ext cx="1602382" cy="32349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Eleanor’s Own Benefit at FRA</a:t>
          </a:r>
        </a:p>
      </dsp:txBody>
      <dsp:txXfrm>
        <a:off x="3446755" y="0"/>
        <a:ext cx="1602382" cy="970491"/>
      </dsp:txXfrm>
    </dsp:sp>
    <dsp:sp modelId="{4D113E4A-51E2-4B76-9765-F309C6286298}">
      <dsp:nvSpPr>
        <dsp:cNvPr id="0" name=""/>
        <dsp:cNvSpPr/>
      </dsp:nvSpPr>
      <dsp:spPr>
        <a:xfrm>
          <a:off x="3606993" y="971439"/>
          <a:ext cx="1281905" cy="975387"/>
        </a:xfrm>
        <a:prstGeom prst="roundRect">
          <a:avLst>
            <a:gd name="adj" fmla="val 10000"/>
          </a:avLst>
        </a:prstGeom>
        <a:solidFill>
          <a:schemeClr val="accent2">
            <a:hueOff val="-63551"/>
            <a:satOff val="-27576"/>
            <a:lumOff val="144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baseline="0" dirty="0">
              <a:solidFill>
                <a:schemeClr val="tx1"/>
              </a:solidFill>
            </a:rPr>
            <a:t>$800</a:t>
          </a:r>
        </a:p>
      </dsp:txBody>
      <dsp:txXfrm>
        <a:off x="3635561" y="1000007"/>
        <a:ext cx="1224769" cy="918251"/>
      </dsp:txXfrm>
    </dsp:sp>
    <dsp:sp modelId="{3B162C64-02E2-4136-97CF-DED4CC3761BE}">
      <dsp:nvSpPr>
        <dsp:cNvPr id="0" name=""/>
        <dsp:cNvSpPr/>
      </dsp:nvSpPr>
      <dsp:spPr>
        <a:xfrm>
          <a:off x="3606993" y="2096886"/>
          <a:ext cx="1281905" cy="975387"/>
        </a:xfrm>
        <a:prstGeom prst="roundRect">
          <a:avLst>
            <a:gd name="adj" fmla="val 10000"/>
          </a:avLst>
        </a:prstGeom>
        <a:solidFill>
          <a:schemeClr val="accent2">
            <a:hueOff val="-79439"/>
            <a:satOff val="-34470"/>
            <a:lumOff val="180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baseline="0" dirty="0">
              <a:solidFill>
                <a:schemeClr val="tx1"/>
              </a:solidFill>
            </a:rPr>
            <a:t>$1,200</a:t>
          </a:r>
        </a:p>
      </dsp:txBody>
      <dsp:txXfrm>
        <a:off x="3635561" y="2125454"/>
        <a:ext cx="1224769" cy="918251"/>
      </dsp:txXfrm>
    </dsp:sp>
    <dsp:sp modelId="{1DDB6122-5D4C-4A5F-A6CF-5842F87AE450}">
      <dsp:nvSpPr>
        <dsp:cNvPr id="0" name=""/>
        <dsp:cNvSpPr/>
      </dsp:nvSpPr>
      <dsp:spPr>
        <a:xfrm>
          <a:off x="5169316" y="0"/>
          <a:ext cx="1602382" cy="32349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Spouse Benefit Payable</a:t>
          </a:r>
        </a:p>
      </dsp:txBody>
      <dsp:txXfrm>
        <a:off x="5169316" y="0"/>
        <a:ext cx="1602382" cy="970491"/>
      </dsp:txXfrm>
    </dsp:sp>
    <dsp:sp modelId="{AFD09419-B616-41A6-8F58-9A27D264DAAF}">
      <dsp:nvSpPr>
        <dsp:cNvPr id="0" name=""/>
        <dsp:cNvSpPr/>
      </dsp:nvSpPr>
      <dsp:spPr>
        <a:xfrm>
          <a:off x="5329554" y="971439"/>
          <a:ext cx="1281905" cy="975387"/>
        </a:xfrm>
        <a:prstGeom prst="roundRect">
          <a:avLst>
            <a:gd name="adj" fmla="val 10000"/>
          </a:avLst>
        </a:prstGeom>
        <a:solidFill>
          <a:schemeClr val="accent2">
            <a:hueOff val="-95326"/>
            <a:satOff val="-41364"/>
            <a:lumOff val="216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baseline="0" dirty="0">
              <a:solidFill>
                <a:schemeClr val="tx1"/>
              </a:solidFill>
            </a:rPr>
            <a:t>$200</a:t>
          </a:r>
        </a:p>
      </dsp:txBody>
      <dsp:txXfrm>
        <a:off x="5358122" y="1000007"/>
        <a:ext cx="1224769" cy="918251"/>
      </dsp:txXfrm>
    </dsp:sp>
    <dsp:sp modelId="{C3009BA2-970F-42B2-92B3-8A490D4831B2}">
      <dsp:nvSpPr>
        <dsp:cNvPr id="0" name=""/>
        <dsp:cNvSpPr/>
      </dsp:nvSpPr>
      <dsp:spPr>
        <a:xfrm>
          <a:off x="5325414" y="2091948"/>
          <a:ext cx="1281905" cy="975387"/>
        </a:xfrm>
        <a:prstGeom prst="roundRect">
          <a:avLst>
            <a:gd name="adj" fmla="val 10000"/>
          </a:avLst>
        </a:prstGeom>
        <a:solidFill>
          <a:schemeClr val="accent2">
            <a:hueOff val="-111214"/>
            <a:satOff val="-48258"/>
            <a:lumOff val="2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baseline="0" dirty="0">
              <a:solidFill>
                <a:schemeClr val="tx1"/>
              </a:solidFill>
            </a:rPr>
            <a:t>$0</a:t>
          </a:r>
        </a:p>
      </dsp:txBody>
      <dsp:txXfrm>
        <a:off x="5353982" y="2120516"/>
        <a:ext cx="1224769" cy="91825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372" cy="466412"/>
          </a:xfrm>
          <a:prstGeom prst="rect">
            <a:avLst/>
          </a:prstGeom>
        </p:spPr>
        <p:txBody>
          <a:bodyPr vert="horz" lIns="91704" tIns="45853" rIns="91704" bIns="45853" rtlCol="0"/>
          <a:lstStyle>
            <a:lvl1pPr algn="l">
              <a:defRPr sz="1200"/>
            </a:lvl1pPr>
          </a:lstStyle>
          <a:p>
            <a:endParaRPr lang="en-US" dirty="0"/>
          </a:p>
        </p:txBody>
      </p:sp>
      <p:sp>
        <p:nvSpPr>
          <p:cNvPr id="3" name="Date Placeholder 2"/>
          <p:cNvSpPr>
            <a:spLocks noGrp="1"/>
          </p:cNvSpPr>
          <p:nvPr>
            <p:ph type="dt" sz="quarter" idx="1"/>
          </p:nvPr>
        </p:nvSpPr>
        <p:spPr>
          <a:xfrm>
            <a:off x="3970438" y="1"/>
            <a:ext cx="3038372" cy="466412"/>
          </a:xfrm>
          <a:prstGeom prst="rect">
            <a:avLst/>
          </a:prstGeom>
        </p:spPr>
        <p:txBody>
          <a:bodyPr vert="horz" lIns="91704" tIns="45853" rIns="91704" bIns="45853" rtlCol="0"/>
          <a:lstStyle>
            <a:lvl1pPr algn="r">
              <a:defRPr sz="1200"/>
            </a:lvl1pPr>
          </a:lstStyle>
          <a:p>
            <a:endParaRPr lang="en-US" dirty="0"/>
          </a:p>
        </p:txBody>
      </p:sp>
      <p:sp>
        <p:nvSpPr>
          <p:cNvPr id="4" name="Footer Placeholder 3"/>
          <p:cNvSpPr>
            <a:spLocks noGrp="1"/>
          </p:cNvSpPr>
          <p:nvPr>
            <p:ph type="ftr" sz="quarter" idx="2"/>
          </p:nvPr>
        </p:nvSpPr>
        <p:spPr>
          <a:xfrm>
            <a:off x="1" y="8829991"/>
            <a:ext cx="3038372" cy="466411"/>
          </a:xfrm>
          <a:prstGeom prst="rect">
            <a:avLst/>
          </a:prstGeom>
        </p:spPr>
        <p:txBody>
          <a:bodyPr vert="horz" lIns="91704" tIns="45853" rIns="91704" bIns="45853" rtlCol="0" anchor="b"/>
          <a:lstStyle>
            <a:lvl1pPr algn="l">
              <a:defRPr sz="1200"/>
            </a:lvl1pPr>
          </a:lstStyle>
          <a:p>
            <a:r>
              <a:rPr lang="en-US"/>
              <a:t>Social Security Administration - February 2023</a:t>
            </a:r>
            <a:endParaRPr lang="en-US" dirty="0"/>
          </a:p>
        </p:txBody>
      </p:sp>
      <p:sp>
        <p:nvSpPr>
          <p:cNvPr id="5" name="Slide Number Placeholder 4"/>
          <p:cNvSpPr>
            <a:spLocks noGrp="1"/>
          </p:cNvSpPr>
          <p:nvPr>
            <p:ph type="sldNum" sz="quarter" idx="3"/>
          </p:nvPr>
        </p:nvSpPr>
        <p:spPr>
          <a:xfrm>
            <a:off x="3970438" y="8829991"/>
            <a:ext cx="3038372" cy="466411"/>
          </a:xfrm>
          <a:prstGeom prst="rect">
            <a:avLst/>
          </a:prstGeom>
        </p:spPr>
        <p:txBody>
          <a:bodyPr vert="horz" lIns="91704" tIns="45853" rIns="91704" bIns="45853" rtlCol="0" anchor="b"/>
          <a:lstStyle>
            <a:lvl1pPr algn="r">
              <a:defRPr sz="1200"/>
            </a:lvl1pPr>
          </a:lstStyle>
          <a:p>
            <a:fld id="{D88E7F0C-6F0E-45E6-A46F-B22D232BCD85}" type="slidenum">
              <a:rPr lang="en-US" smtClean="0"/>
              <a:t>‹#›</a:t>
            </a:fld>
            <a:endParaRPr lang="en-US" dirty="0"/>
          </a:p>
        </p:txBody>
      </p:sp>
    </p:spTree>
    <p:extLst>
      <p:ext uri="{BB962C8B-B14F-4D97-AF65-F5344CB8AC3E}">
        <p14:creationId xmlns:p14="http://schemas.microsoft.com/office/powerpoint/2010/main" val="320456552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9" y="0"/>
            <a:ext cx="3037840" cy="464820"/>
          </a:xfrm>
          <a:prstGeom prst="rect">
            <a:avLst/>
          </a:prstGeom>
        </p:spPr>
        <p:txBody>
          <a:bodyPr vert="horz" lIns="93155" tIns="46577" rIns="93155" bIns="46577"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5" tIns="46577" rIns="93155" bIns="4657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5" tIns="46577" rIns="93155"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5" tIns="46577" rIns="93155" bIns="46577" rtlCol="0" anchor="b"/>
          <a:lstStyle>
            <a:lvl1pPr algn="r">
              <a:defRPr sz="1200"/>
            </a:lvl1pPr>
          </a:lstStyle>
          <a:p>
            <a:fld id="{D8AD8C53-ECBC-44FC-9144-A8C38BDE651D}" type="slidenum">
              <a:rPr lang="en-US" smtClean="0"/>
              <a:t>‹#›</a:t>
            </a:fld>
            <a:endParaRPr lang="en-US" dirty="0"/>
          </a:p>
        </p:txBody>
      </p:sp>
    </p:spTree>
    <p:extLst>
      <p:ext uri="{BB962C8B-B14F-4D97-AF65-F5344CB8AC3E}">
        <p14:creationId xmlns:p14="http://schemas.microsoft.com/office/powerpoint/2010/main" val="416068500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52132"/>
            <a:fld id="{8E9F95B4-1FCC-46AE-A4E2-342D3367DB8A}" type="slidenum">
              <a:rPr lang="en-US" smtClean="0">
                <a:solidFill>
                  <a:prstClr val="black"/>
                </a:solidFill>
              </a:rPr>
              <a:pPr defTabSz="952132"/>
              <a:t>1</a:t>
            </a:fld>
            <a:endParaRPr lang="en-US" dirty="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701040" y="4260850"/>
            <a:ext cx="5608320" cy="4803140"/>
          </a:xfrm>
          <a:noFill/>
          <a:ln/>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200" dirty="0">
              <a:solidFill>
                <a:srgbClr val="FF0000"/>
              </a:solidFill>
            </a:endParaRPr>
          </a:p>
        </p:txBody>
      </p:sp>
      <p:sp>
        <p:nvSpPr>
          <p:cNvPr id="2" name="Date Placeholder 1">
            <a:extLst>
              <a:ext uri="{FF2B5EF4-FFF2-40B4-BE49-F238E27FC236}">
                <a16:creationId xmlns:a16="http://schemas.microsoft.com/office/drawing/2014/main" id="{E0437829-2F6F-43B0-92F4-9C3D712C94FA}"/>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075759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D8C53-ECBC-44FC-9144-A8C38BDE65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E5AB4D5B-E08F-4841-AF4B-986A086B01E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584968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2729" y="4415790"/>
            <a:ext cx="5986631" cy="4792756"/>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D8C53-ECBC-44FC-9144-A8C38BDE65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7D6628F9-7421-43D0-87B8-A7D33295CBEB}"/>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128156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12</a:t>
            </a:fld>
            <a:endParaRPr lang="en-US"/>
          </a:p>
        </p:txBody>
      </p:sp>
      <p:sp>
        <p:nvSpPr>
          <p:cNvPr id="5" name="Rectangle 3"/>
          <p:cNvSpPr>
            <a:spLocks noGrp="1" noChangeArrowheads="1"/>
          </p:cNvSpPr>
          <p:nvPr>
            <p:ph type="body" idx="3"/>
          </p:nvPr>
        </p:nvSpPr>
        <p:spPr>
          <a:xfrm>
            <a:off x="609602" y="4343403"/>
            <a:ext cx="5791201" cy="4488358"/>
          </a:xfrm>
          <a:noFill/>
          <a:ln/>
        </p:spPr>
        <p:txBody>
          <a:bodyPr/>
          <a:lstStyle/>
          <a:p>
            <a:pPr marL="0" lvl="2" indent="0" defTabSz="931543">
              <a:buFont typeface="Arial" panose="020B0604020202020204" pitchFamily="34" charset="0"/>
              <a:buNone/>
              <a:defRPr/>
            </a:pPr>
            <a:endParaRPr lang="en-US" sz="1200" dirty="0"/>
          </a:p>
        </p:txBody>
      </p:sp>
      <p:sp>
        <p:nvSpPr>
          <p:cNvPr id="3" name="Date Placeholder 2">
            <a:extLst>
              <a:ext uri="{FF2B5EF4-FFF2-40B4-BE49-F238E27FC236}">
                <a16:creationId xmlns:a16="http://schemas.microsoft.com/office/drawing/2014/main" id="{5707DEEA-6487-4B0D-8A91-549753F9E39A}"/>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075544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13</a:t>
            </a:fld>
            <a:endParaRPr lang="en-US" dirty="0"/>
          </a:p>
        </p:txBody>
      </p:sp>
      <p:sp>
        <p:nvSpPr>
          <p:cNvPr id="5" name="Rectangle 3"/>
          <p:cNvSpPr>
            <a:spLocks noGrp="1" noChangeArrowheads="1"/>
          </p:cNvSpPr>
          <p:nvPr>
            <p:ph type="body" idx="3"/>
          </p:nvPr>
        </p:nvSpPr>
        <p:spPr>
          <a:xfrm>
            <a:off x="609602" y="4343403"/>
            <a:ext cx="5791201" cy="4488358"/>
          </a:xfrm>
          <a:noFill/>
          <a:ln/>
        </p:spPr>
        <p:txBody>
          <a:bodyPr/>
          <a:lstStyle/>
          <a:p>
            <a:endParaRPr lang="en-US" sz="1100" dirty="0"/>
          </a:p>
        </p:txBody>
      </p:sp>
      <p:sp>
        <p:nvSpPr>
          <p:cNvPr id="3" name="Date Placeholder 2">
            <a:extLst>
              <a:ext uri="{FF2B5EF4-FFF2-40B4-BE49-F238E27FC236}">
                <a16:creationId xmlns:a16="http://schemas.microsoft.com/office/drawing/2014/main" id="{A00FEBC5-5FE8-4754-ABD4-845815BA47C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399722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14</a:t>
            </a:fld>
            <a:endParaRPr lang="en-US" dirty="0"/>
          </a:p>
        </p:txBody>
      </p:sp>
      <p:sp>
        <p:nvSpPr>
          <p:cNvPr id="5" name="Date Placeholder 4">
            <a:extLst>
              <a:ext uri="{FF2B5EF4-FFF2-40B4-BE49-F238E27FC236}">
                <a16:creationId xmlns:a16="http://schemas.microsoft.com/office/drawing/2014/main" id="{90ADE68E-E135-41E5-A646-90117EC72545}"/>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622987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2729" y="4415790"/>
            <a:ext cx="5986631" cy="4792756"/>
          </a:xfrm>
        </p:spPr>
        <p:txBody>
          <a:bodyPr/>
          <a:lstStyle/>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D8AD8C53-ECBC-44FC-9144-A8C38BDE651D}" type="slidenum">
              <a:rPr lang="en-US" smtClean="0"/>
              <a:t>15</a:t>
            </a:fld>
            <a:endParaRPr lang="en-US"/>
          </a:p>
        </p:txBody>
      </p:sp>
      <p:sp>
        <p:nvSpPr>
          <p:cNvPr id="5" name="Date Placeholder 4">
            <a:extLst>
              <a:ext uri="{FF2B5EF4-FFF2-40B4-BE49-F238E27FC236}">
                <a16:creationId xmlns:a16="http://schemas.microsoft.com/office/drawing/2014/main" id="{D7C72104-721D-44A3-960C-1B8646E62BC9}"/>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752235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endParaRPr lang="en-US" altLang="en-US" sz="1200" b="0" dirty="0">
              <a:latin typeface="+mj-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D8C53-ECBC-44FC-9144-A8C38BDE65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8E8F790-1E88-48F8-B4D7-819490BCB184}"/>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996946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415793"/>
            <a:ext cx="5842000" cy="4338320"/>
          </a:xfrm>
        </p:spPr>
        <p:txBody>
          <a:bodyPr/>
          <a:lstStyle/>
          <a:p>
            <a:pPr defTabSz="917235">
              <a:defRPr/>
            </a:pPr>
            <a:endParaRPr lang="en-US" sz="1000" i="0" dirty="0">
              <a:solidFill>
                <a:srgbClr val="000000"/>
              </a:solidFill>
            </a:endParaRPr>
          </a:p>
        </p:txBody>
      </p:sp>
      <p:sp>
        <p:nvSpPr>
          <p:cNvPr id="4" name="Slide Number Placeholder 3"/>
          <p:cNvSpPr>
            <a:spLocks noGrp="1"/>
          </p:cNvSpPr>
          <p:nvPr>
            <p:ph type="sldNum" sz="quarter" idx="10"/>
          </p:nvPr>
        </p:nvSpPr>
        <p:spPr/>
        <p:txBody>
          <a:bodyPr/>
          <a:lstStyle/>
          <a:p>
            <a:fld id="{7AA6493C-F506-43B6-9B4D-1CDB5879358C}" type="slidenum">
              <a:rPr lang="en-US" smtClean="0"/>
              <a:t>17</a:t>
            </a:fld>
            <a:endParaRPr lang="en-US"/>
          </a:p>
        </p:txBody>
      </p:sp>
    </p:spTree>
    <p:extLst>
      <p:ext uri="{BB962C8B-B14F-4D97-AF65-F5344CB8AC3E}">
        <p14:creationId xmlns:p14="http://schemas.microsoft.com/office/powerpoint/2010/main" val="1379799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nSpc>
                <a:spcPct val="107000"/>
              </a:lnSpc>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b="1">
                <a:solidFill>
                  <a:srgbClr val="DDDDDD"/>
                </a:solidFill>
                <a:latin typeface="Arial" panose="020B0604020202020204" pitchFamily="34" charset="0"/>
              </a:defRPr>
            </a:lvl1pPr>
            <a:lvl2pPr marL="741363" indent="-282575" defTabSz="922338">
              <a:defRPr sz="2400" b="1">
                <a:solidFill>
                  <a:srgbClr val="DDDDDD"/>
                </a:solidFill>
                <a:latin typeface="Arial" panose="020B0604020202020204" pitchFamily="34" charset="0"/>
              </a:defRPr>
            </a:lvl2pPr>
            <a:lvl3pPr marL="1143000" indent="-225425" defTabSz="922338">
              <a:defRPr sz="2400" b="1">
                <a:solidFill>
                  <a:srgbClr val="DDDDDD"/>
                </a:solidFill>
                <a:latin typeface="Arial" panose="020B0604020202020204" pitchFamily="34" charset="0"/>
              </a:defRPr>
            </a:lvl3pPr>
            <a:lvl4pPr marL="1601788" indent="-225425" defTabSz="922338">
              <a:defRPr sz="2400" b="1">
                <a:solidFill>
                  <a:srgbClr val="DDDDDD"/>
                </a:solidFill>
                <a:latin typeface="Arial" panose="020B0604020202020204" pitchFamily="34" charset="0"/>
              </a:defRPr>
            </a:lvl4pPr>
            <a:lvl5pPr marL="2060575" indent="-225425" defTabSz="922338">
              <a:defRPr sz="2400" b="1">
                <a:solidFill>
                  <a:srgbClr val="DDDDDD"/>
                </a:solidFill>
                <a:latin typeface="Arial" panose="020B0604020202020204" pitchFamily="34" charset="0"/>
              </a:defRPr>
            </a:lvl5pPr>
            <a:lvl6pPr marL="2517775" indent="-225425" defTabSz="922338" eaLnBrk="0" fontAlgn="base" hangingPunct="0">
              <a:spcBef>
                <a:spcPct val="0"/>
              </a:spcBef>
              <a:spcAft>
                <a:spcPct val="0"/>
              </a:spcAft>
              <a:defRPr sz="2400" b="1">
                <a:solidFill>
                  <a:srgbClr val="DDDDDD"/>
                </a:solidFill>
                <a:latin typeface="Arial" panose="020B0604020202020204" pitchFamily="34" charset="0"/>
              </a:defRPr>
            </a:lvl6pPr>
            <a:lvl7pPr marL="2974975" indent="-225425" defTabSz="922338" eaLnBrk="0" fontAlgn="base" hangingPunct="0">
              <a:spcBef>
                <a:spcPct val="0"/>
              </a:spcBef>
              <a:spcAft>
                <a:spcPct val="0"/>
              </a:spcAft>
              <a:defRPr sz="2400" b="1">
                <a:solidFill>
                  <a:srgbClr val="DDDDDD"/>
                </a:solidFill>
                <a:latin typeface="Arial" panose="020B0604020202020204" pitchFamily="34" charset="0"/>
              </a:defRPr>
            </a:lvl7pPr>
            <a:lvl8pPr marL="3432175" indent="-225425" defTabSz="922338" eaLnBrk="0" fontAlgn="base" hangingPunct="0">
              <a:spcBef>
                <a:spcPct val="0"/>
              </a:spcBef>
              <a:spcAft>
                <a:spcPct val="0"/>
              </a:spcAft>
              <a:defRPr sz="2400" b="1">
                <a:solidFill>
                  <a:srgbClr val="DDDDDD"/>
                </a:solidFill>
                <a:latin typeface="Arial" panose="020B0604020202020204" pitchFamily="34" charset="0"/>
              </a:defRPr>
            </a:lvl8pPr>
            <a:lvl9pPr marL="3889375" indent="-225425" defTabSz="922338" eaLnBrk="0" fontAlgn="base" hangingPunct="0">
              <a:spcBef>
                <a:spcPct val="0"/>
              </a:spcBef>
              <a:spcAft>
                <a:spcPct val="0"/>
              </a:spcAft>
              <a:defRPr sz="2400" b="1">
                <a:solidFill>
                  <a:srgbClr val="DDDDDD"/>
                </a:solidFill>
                <a:latin typeface="Arial" panose="020B0604020202020204" pitchFamily="34" charset="0"/>
              </a:defRPr>
            </a:lvl9pPr>
          </a:lstStyle>
          <a:p>
            <a:fld id="{61F8FAD0-2E66-4FD8-8B46-174437CFAD3D}" type="slidenum">
              <a:rPr lang="en-US" altLang="en-US" sz="1100" b="0" smtClean="0">
                <a:solidFill>
                  <a:srgbClr val="000000"/>
                </a:solidFill>
              </a:rPr>
              <a:pPr/>
              <a:t>18</a:t>
            </a:fld>
            <a:endParaRPr lang="en-US" altLang="en-US" sz="1100" b="0" dirty="0">
              <a:solidFill>
                <a:srgbClr val="000000"/>
              </a:solidFill>
            </a:endParaRPr>
          </a:p>
        </p:txBody>
      </p:sp>
      <p:sp>
        <p:nvSpPr>
          <p:cNvPr id="17101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tabLst>
                <a:tab pos="2138363" algn="l"/>
              </a:tabLst>
              <a:defRPr sz="1200">
                <a:solidFill>
                  <a:schemeClr val="tx1"/>
                </a:solidFill>
                <a:latin typeface="Arial" panose="020B0604020202020204" pitchFamily="34" charset="0"/>
              </a:defRPr>
            </a:lvl1pPr>
            <a:lvl2pPr marL="741363" indent="-282575" defTabSz="922338">
              <a:spcBef>
                <a:spcPct val="30000"/>
              </a:spcBef>
              <a:tabLst>
                <a:tab pos="2138363" algn="l"/>
              </a:tabLst>
              <a:defRPr sz="1200">
                <a:solidFill>
                  <a:schemeClr val="tx1"/>
                </a:solidFill>
                <a:latin typeface="Arial" panose="020B0604020202020204" pitchFamily="34" charset="0"/>
              </a:defRPr>
            </a:lvl2pPr>
            <a:lvl3pPr marL="1143000" indent="-225425" defTabSz="922338">
              <a:spcBef>
                <a:spcPct val="30000"/>
              </a:spcBef>
              <a:tabLst>
                <a:tab pos="2138363" algn="l"/>
              </a:tabLst>
              <a:defRPr sz="1200">
                <a:solidFill>
                  <a:schemeClr val="tx1"/>
                </a:solidFill>
                <a:latin typeface="Arial" panose="020B0604020202020204" pitchFamily="34" charset="0"/>
              </a:defRPr>
            </a:lvl3pPr>
            <a:lvl4pPr marL="1601788" indent="-225425" defTabSz="922338">
              <a:spcBef>
                <a:spcPct val="30000"/>
              </a:spcBef>
              <a:tabLst>
                <a:tab pos="2138363" algn="l"/>
              </a:tabLst>
              <a:defRPr sz="1200">
                <a:solidFill>
                  <a:schemeClr val="tx1"/>
                </a:solidFill>
                <a:latin typeface="Arial" panose="020B0604020202020204" pitchFamily="34" charset="0"/>
              </a:defRPr>
            </a:lvl4pPr>
            <a:lvl5pPr marL="2060575" indent="-225425" defTabSz="922338">
              <a:spcBef>
                <a:spcPct val="30000"/>
              </a:spcBef>
              <a:tabLst>
                <a:tab pos="2138363" algn="l"/>
              </a:tabLst>
              <a:defRPr sz="1200">
                <a:solidFill>
                  <a:schemeClr val="tx1"/>
                </a:solidFill>
                <a:latin typeface="Arial" panose="020B0604020202020204" pitchFamily="34" charset="0"/>
              </a:defRPr>
            </a:lvl5pPr>
            <a:lvl6pPr marL="2517775" indent="-225425" defTabSz="922338" eaLnBrk="0" fontAlgn="base" hangingPunct="0">
              <a:spcBef>
                <a:spcPct val="30000"/>
              </a:spcBef>
              <a:spcAft>
                <a:spcPct val="0"/>
              </a:spcAft>
              <a:tabLst>
                <a:tab pos="2138363" algn="l"/>
              </a:tabLst>
              <a:defRPr sz="1200">
                <a:solidFill>
                  <a:schemeClr val="tx1"/>
                </a:solidFill>
                <a:latin typeface="Arial" panose="020B0604020202020204" pitchFamily="34" charset="0"/>
              </a:defRPr>
            </a:lvl6pPr>
            <a:lvl7pPr marL="2974975" indent="-225425" defTabSz="922338" eaLnBrk="0" fontAlgn="base" hangingPunct="0">
              <a:spcBef>
                <a:spcPct val="30000"/>
              </a:spcBef>
              <a:spcAft>
                <a:spcPct val="0"/>
              </a:spcAft>
              <a:tabLst>
                <a:tab pos="2138363" algn="l"/>
              </a:tabLst>
              <a:defRPr sz="1200">
                <a:solidFill>
                  <a:schemeClr val="tx1"/>
                </a:solidFill>
                <a:latin typeface="Arial" panose="020B0604020202020204" pitchFamily="34" charset="0"/>
              </a:defRPr>
            </a:lvl7pPr>
            <a:lvl8pPr marL="3432175" indent="-225425" defTabSz="922338" eaLnBrk="0" fontAlgn="base" hangingPunct="0">
              <a:spcBef>
                <a:spcPct val="30000"/>
              </a:spcBef>
              <a:spcAft>
                <a:spcPct val="0"/>
              </a:spcAft>
              <a:tabLst>
                <a:tab pos="2138363" algn="l"/>
              </a:tabLst>
              <a:defRPr sz="1200">
                <a:solidFill>
                  <a:schemeClr val="tx1"/>
                </a:solidFill>
                <a:latin typeface="Arial" panose="020B0604020202020204" pitchFamily="34" charset="0"/>
              </a:defRPr>
            </a:lvl8pPr>
            <a:lvl9pPr marL="3889375" indent="-225425" defTabSz="922338" eaLnBrk="0" fontAlgn="base" hangingPunct="0">
              <a:spcBef>
                <a:spcPct val="30000"/>
              </a:spcBef>
              <a:spcAft>
                <a:spcPct val="0"/>
              </a:spcAft>
              <a:tabLst>
                <a:tab pos="2138363" algn="l"/>
              </a:tabLst>
              <a:defRPr sz="1200">
                <a:solidFill>
                  <a:schemeClr val="tx1"/>
                </a:solidFill>
                <a:latin typeface="Arial" panose="020B0604020202020204" pitchFamily="34" charset="0"/>
              </a:defRPr>
            </a:lvl9pPr>
          </a:lstStyle>
          <a:p>
            <a:r>
              <a:rPr lang="en-US" altLang="en-US" sz="1100" dirty="0"/>
              <a:t>Social Security presentation for the 2017 ACES HR Roundtable </a:t>
            </a:r>
          </a:p>
        </p:txBody>
      </p:sp>
      <p:sp>
        <p:nvSpPr>
          <p:cNvPr id="2" name="Date Placeholder 1">
            <a:extLst>
              <a:ext uri="{FF2B5EF4-FFF2-40B4-BE49-F238E27FC236}">
                <a16:creationId xmlns:a16="http://schemas.microsoft.com/office/drawing/2014/main" id="{A3BCB8BC-A44D-4B25-BECF-BFFFCAEA140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560755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0BDA0-DED2-4F32-AEFD-0F48A80739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8483" name="Rectangle 2"/>
          <p:cNvSpPr>
            <a:spLocks noGrp="1" noRot="1" noChangeAspect="1" noChangeArrowheads="1" noTextEdit="1"/>
          </p:cNvSpPr>
          <p:nvPr>
            <p:ph type="sldImg"/>
          </p:nvPr>
        </p:nvSpPr>
        <p:spPr>
          <a:ln/>
        </p:spPr>
      </p:sp>
      <p:sp>
        <p:nvSpPr>
          <p:cNvPr id="6" name="Notes Placeholder 2"/>
          <p:cNvSpPr>
            <a:spLocks noGrp="1"/>
          </p:cNvSpPr>
          <p:nvPr>
            <p:ph type="body" idx="1"/>
          </p:nvPr>
        </p:nvSpPr>
        <p:spPr>
          <a:xfrm>
            <a:off x="545255" y="4419602"/>
            <a:ext cx="5919893" cy="42570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64384874-DADF-4027-BFC9-67D9BAF5E271}"/>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51994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mn-lt"/>
              <a:ea typeface="+mn-ea"/>
              <a:cs typeface="+mn-cs"/>
            </a:endParaRPr>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49">
              <a:defRPr sz="2400" b="1">
                <a:solidFill>
                  <a:srgbClr val="DDDDDD"/>
                </a:solidFill>
                <a:latin typeface="Arial" panose="020B0604020202020204" pitchFamily="34" charset="0"/>
              </a:defRPr>
            </a:lvl1pPr>
            <a:lvl2pPr marL="756152" indent="-290207" defTabSz="939949">
              <a:defRPr sz="2400" b="1">
                <a:solidFill>
                  <a:srgbClr val="DDDDDD"/>
                </a:solidFill>
                <a:latin typeface="Arial" panose="020B0604020202020204" pitchFamily="34" charset="0"/>
              </a:defRPr>
            </a:lvl2pPr>
            <a:lvl3pPr marL="1164055" indent="-232167" defTabSz="939949">
              <a:defRPr sz="2400" b="1">
                <a:solidFill>
                  <a:srgbClr val="DDDDDD"/>
                </a:solidFill>
                <a:latin typeface="Arial" panose="020B0604020202020204" pitchFamily="34" charset="0"/>
              </a:defRPr>
            </a:lvl3pPr>
            <a:lvl4pPr marL="1630000" indent="-232167" defTabSz="939949">
              <a:defRPr sz="2400" b="1">
                <a:solidFill>
                  <a:srgbClr val="DDDDDD"/>
                </a:solidFill>
                <a:latin typeface="Arial" panose="020B0604020202020204" pitchFamily="34" charset="0"/>
              </a:defRPr>
            </a:lvl4pPr>
            <a:lvl5pPr marL="2095944" indent="-232167" defTabSz="939949">
              <a:defRPr sz="2400" b="1">
                <a:solidFill>
                  <a:srgbClr val="DDDDDD"/>
                </a:solidFill>
                <a:latin typeface="Arial" panose="020B0604020202020204" pitchFamily="34" charset="0"/>
              </a:defRPr>
            </a:lvl5pPr>
            <a:lvl6pPr marL="2560275" indent="-232167" defTabSz="939949" eaLnBrk="0" fontAlgn="base" hangingPunct="0">
              <a:spcBef>
                <a:spcPct val="0"/>
              </a:spcBef>
              <a:spcAft>
                <a:spcPct val="0"/>
              </a:spcAft>
              <a:defRPr sz="2400" b="1">
                <a:solidFill>
                  <a:srgbClr val="DDDDDD"/>
                </a:solidFill>
                <a:latin typeface="Arial" panose="020B0604020202020204" pitchFamily="34" charset="0"/>
              </a:defRPr>
            </a:lvl6pPr>
            <a:lvl7pPr marL="3024608" indent="-232167" defTabSz="939949" eaLnBrk="0" fontAlgn="base" hangingPunct="0">
              <a:spcBef>
                <a:spcPct val="0"/>
              </a:spcBef>
              <a:spcAft>
                <a:spcPct val="0"/>
              </a:spcAft>
              <a:defRPr sz="2400" b="1">
                <a:solidFill>
                  <a:srgbClr val="DDDDDD"/>
                </a:solidFill>
                <a:latin typeface="Arial" panose="020B0604020202020204" pitchFamily="34" charset="0"/>
              </a:defRPr>
            </a:lvl7pPr>
            <a:lvl8pPr marL="3488940" indent="-232167" defTabSz="939949" eaLnBrk="0" fontAlgn="base" hangingPunct="0">
              <a:spcBef>
                <a:spcPct val="0"/>
              </a:spcBef>
              <a:spcAft>
                <a:spcPct val="0"/>
              </a:spcAft>
              <a:defRPr sz="2400" b="1">
                <a:solidFill>
                  <a:srgbClr val="DDDDDD"/>
                </a:solidFill>
                <a:latin typeface="Arial" panose="020B0604020202020204" pitchFamily="34" charset="0"/>
              </a:defRPr>
            </a:lvl8pPr>
            <a:lvl9pPr marL="3953272" indent="-232167" defTabSz="939949" eaLnBrk="0" fontAlgn="base" hangingPunct="0">
              <a:spcBef>
                <a:spcPct val="0"/>
              </a:spcBef>
              <a:spcAft>
                <a:spcPct val="0"/>
              </a:spcAft>
              <a:defRPr sz="2400" b="1">
                <a:solidFill>
                  <a:srgbClr val="DDDDDD"/>
                </a:solidFill>
                <a:latin typeface="Arial" panose="020B0604020202020204" pitchFamily="34" charset="0"/>
              </a:defRPr>
            </a:lvl9pPr>
          </a:lstStyle>
          <a:p>
            <a:pPr marL="0" marR="0" lvl="0" indent="0" algn="r" defTabSz="939949"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80</a:t>
            </a:r>
          </a:p>
        </p:txBody>
      </p:sp>
    </p:spTree>
    <p:extLst>
      <p:ext uri="{BB962C8B-B14F-4D97-AF65-F5344CB8AC3E}">
        <p14:creationId xmlns:p14="http://schemas.microsoft.com/office/powerpoint/2010/main" val="2885728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0BDA0-DED2-4F32-AEFD-0F48A80739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8483" name="Rectangle 2"/>
          <p:cNvSpPr>
            <a:spLocks noGrp="1" noRot="1" noChangeAspect="1" noChangeArrowheads="1" noTextEdit="1"/>
          </p:cNvSpPr>
          <p:nvPr>
            <p:ph type="sldImg"/>
          </p:nvPr>
        </p:nvSpPr>
        <p:spPr>
          <a:ln/>
        </p:spPr>
      </p:sp>
      <p:sp>
        <p:nvSpPr>
          <p:cNvPr id="6" name="Notes Placeholder 2"/>
          <p:cNvSpPr>
            <a:spLocks noGrp="1"/>
          </p:cNvSpPr>
          <p:nvPr>
            <p:ph type="body" idx="1"/>
          </p:nvPr>
        </p:nvSpPr>
        <p:spPr>
          <a:xfrm>
            <a:off x="545255" y="4419602"/>
            <a:ext cx="5919893" cy="42570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200" baseline="0" dirty="0"/>
          </a:p>
        </p:txBody>
      </p:sp>
      <p:sp>
        <p:nvSpPr>
          <p:cNvPr id="2" name="Date Placeholder 1">
            <a:extLst>
              <a:ext uri="{FF2B5EF4-FFF2-40B4-BE49-F238E27FC236}">
                <a16:creationId xmlns:a16="http://schemas.microsoft.com/office/drawing/2014/main" id="{E03BC8D0-1C9D-4B0A-A145-5FF8140404A2}"/>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943458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7AA6493C-F506-43B6-9B4D-1CDB5879358C}" type="slidenum">
              <a:rPr lang="en-US" smtClean="0"/>
              <a:t>21</a:t>
            </a:fld>
            <a:endParaRPr lang="en-US" dirty="0"/>
          </a:p>
        </p:txBody>
      </p:sp>
      <p:sp>
        <p:nvSpPr>
          <p:cNvPr id="5" name="Date Placeholder 4">
            <a:extLst>
              <a:ext uri="{FF2B5EF4-FFF2-40B4-BE49-F238E27FC236}">
                <a16:creationId xmlns:a16="http://schemas.microsoft.com/office/drawing/2014/main" id="{D7792762-A154-473E-A076-CEE5FA8134A9}"/>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239446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7AA6493C-F506-43B6-9B4D-1CDB5879358C}" type="slidenum">
              <a:rPr lang="en-US" smtClean="0"/>
              <a:t>22</a:t>
            </a:fld>
            <a:endParaRPr lang="en-US"/>
          </a:p>
        </p:txBody>
      </p:sp>
      <p:sp>
        <p:nvSpPr>
          <p:cNvPr id="5" name="Date Placeholder 4">
            <a:extLst>
              <a:ext uri="{FF2B5EF4-FFF2-40B4-BE49-F238E27FC236}">
                <a16:creationId xmlns:a16="http://schemas.microsoft.com/office/drawing/2014/main" id="{9F333C23-51B3-4796-B8D7-44DCD010008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08552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endParaRPr lang="en-US" sz="1100" dirty="0"/>
          </a:p>
        </p:txBody>
      </p:sp>
      <p:sp>
        <p:nvSpPr>
          <p:cNvPr id="4" name="Slide Number Placeholder 3"/>
          <p:cNvSpPr>
            <a:spLocks noGrp="1"/>
          </p:cNvSpPr>
          <p:nvPr>
            <p:ph type="sldNum" sz="quarter" idx="10"/>
          </p:nvPr>
        </p:nvSpPr>
        <p:spPr/>
        <p:txBody>
          <a:bodyPr/>
          <a:lstStyle/>
          <a:p>
            <a:fld id="{7AA6493C-F506-43B6-9B4D-1CDB5879358C}" type="slidenum">
              <a:rPr lang="en-US" smtClean="0"/>
              <a:t>23</a:t>
            </a:fld>
            <a:endParaRPr lang="en-US" dirty="0"/>
          </a:p>
        </p:txBody>
      </p:sp>
      <p:sp>
        <p:nvSpPr>
          <p:cNvPr id="5" name="Date Placeholder 4">
            <a:extLst>
              <a:ext uri="{FF2B5EF4-FFF2-40B4-BE49-F238E27FC236}">
                <a16:creationId xmlns:a16="http://schemas.microsoft.com/office/drawing/2014/main" id="{E7A5F1A9-D5F4-4231-AE4F-4795FF2CFA01}"/>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08552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24</a:t>
            </a:fld>
            <a:endParaRPr lang="en-US"/>
          </a:p>
        </p:txBody>
      </p:sp>
    </p:spTree>
    <p:extLst>
      <p:ext uri="{BB962C8B-B14F-4D97-AF65-F5344CB8AC3E}">
        <p14:creationId xmlns:p14="http://schemas.microsoft.com/office/powerpoint/2010/main" val="2937327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25</a:t>
            </a:fld>
            <a:endParaRPr lang="en-US"/>
          </a:p>
        </p:txBody>
      </p:sp>
    </p:spTree>
    <p:extLst>
      <p:ext uri="{BB962C8B-B14F-4D97-AF65-F5344CB8AC3E}">
        <p14:creationId xmlns:p14="http://schemas.microsoft.com/office/powerpoint/2010/main" val="800663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26</a:t>
            </a:fld>
            <a:endParaRPr lang="en-US"/>
          </a:p>
        </p:txBody>
      </p:sp>
    </p:spTree>
    <p:extLst>
      <p:ext uri="{BB962C8B-B14F-4D97-AF65-F5344CB8AC3E}">
        <p14:creationId xmlns:p14="http://schemas.microsoft.com/office/powerpoint/2010/main" val="2218005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cs typeface="Calibri"/>
            </a:endParaRPr>
          </a:p>
        </p:txBody>
      </p:sp>
      <p:sp>
        <p:nvSpPr>
          <p:cNvPr id="4" name="Slide Number Placeholder 3"/>
          <p:cNvSpPr>
            <a:spLocks noGrp="1"/>
          </p:cNvSpPr>
          <p:nvPr>
            <p:ph type="sldNum" sz="quarter" idx="10"/>
          </p:nvPr>
        </p:nvSpPr>
        <p:spPr/>
        <p:txBody>
          <a:bodyPr/>
          <a:lstStyle/>
          <a:p>
            <a:fld id="{7AA6493C-F506-43B6-9B4D-1CDB5879358C}" type="slidenum">
              <a:rPr lang="en-US" smtClean="0"/>
              <a:t>27</a:t>
            </a:fld>
            <a:endParaRPr lang="en-US"/>
          </a:p>
        </p:txBody>
      </p:sp>
      <p:sp>
        <p:nvSpPr>
          <p:cNvPr id="5" name="Date Placeholder 4">
            <a:extLst>
              <a:ext uri="{FF2B5EF4-FFF2-40B4-BE49-F238E27FC236}">
                <a16:creationId xmlns:a16="http://schemas.microsoft.com/office/drawing/2014/main" id="{88F21E71-2D2F-4DF1-8151-4CAFA3567342}"/>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232863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6493C-F506-43B6-9B4D-1CDB587935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3C641FD0-E91C-4AFD-8D30-46D316EC1B7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654979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t>29</a:t>
            </a:fld>
            <a:endParaRPr lang="en-US"/>
          </a:p>
        </p:txBody>
      </p:sp>
      <p:sp>
        <p:nvSpPr>
          <p:cNvPr id="5" name="Date Placeholder 4">
            <a:extLst>
              <a:ext uri="{FF2B5EF4-FFF2-40B4-BE49-F238E27FC236}">
                <a16:creationId xmlns:a16="http://schemas.microsoft.com/office/drawing/2014/main" id="{F5210BD5-4AE1-477C-8D99-008221645ED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4160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D8C53-ECBC-44FC-9144-A8C38BDE651D}" type="slidenum">
              <a:rPr lang="en-US" smtClean="0"/>
              <a:t>3</a:t>
            </a:fld>
            <a:endParaRPr lang="en-US" dirty="0"/>
          </a:p>
        </p:txBody>
      </p:sp>
      <p:sp>
        <p:nvSpPr>
          <p:cNvPr id="5" name="Date Placeholder 4">
            <a:extLst>
              <a:ext uri="{FF2B5EF4-FFF2-40B4-BE49-F238E27FC236}">
                <a16:creationId xmlns:a16="http://schemas.microsoft.com/office/drawing/2014/main" id="{A7E4E34B-0757-42E3-A804-BD0F71F824C2}"/>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542642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dirty="0"/>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49">
              <a:defRPr sz="2400" b="1">
                <a:solidFill>
                  <a:srgbClr val="DDDDDD"/>
                </a:solidFill>
                <a:latin typeface="Arial" panose="020B0604020202020204" pitchFamily="34" charset="0"/>
              </a:defRPr>
            </a:lvl1pPr>
            <a:lvl2pPr marL="756152" indent="-290207" defTabSz="939949">
              <a:defRPr sz="2400" b="1">
                <a:solidFill>
                  <a:srgbClr val="DDDDDD"/>
                </a:solidFill>
                <a:latin typeface="Arial" panose="020B0604020202020204" pitchFamily="34" charset="0"/>
              </a:defRPr>
            </a:lvl2pPr>
            <a:lvl3pPr marL="1164055" indent="-232167" defTabSz="939949">
              <a:defRPr sz="2400" b="1">
                <a:solidFill>
                  <a:srgbClr val="DDDDDD"/>
                </a:solidFill>
                <a:latin typeface="Arial" panose="020B0604020202020204" pitchFamily="34" charset="0"/>
              </a:defRPr>
            </a:lvl3pPr>
            <a:lvl4pPr marL="1630000" indent="-232167" defTabSz="939949">
              <a:defRPr sz="2400" b="1">
                <a:solidFill>
                  <a:srgbClr val="DDDDDD"/>
                </a:solidFill>
                <a:latin typeface="Arial" panose="020B0604020202020204" pitchFamily="34" charset="0"/>
              </a:defRPr>
            </a:lvl4pPr>
            <a:lvl5pPr marL="2095944" indent="-232167" defTabSz="939949">
              <a:defRPr sz="2400" b="1">
                <a:solidFill>
                  <a:srgbClr val="DDDDDD"/>
                </a:solidFill>
                <a:latin typeface="Arial" panose="020B0604020202020204" pitchFamily="34" charset="0"/>
              </a:defRPr>
            </a:lvl5pPr>
            <a:lvl6pPr marL="2560275" indent="-232167" defTabSz="939949" eaLnBrk="0" fontAlgn="base" hangingPunct="0">
              <a:spcBef>
                <a:spcPct val="0"/>
              </a:spcBef>
              <a:spcAft>
                <a:spcPct val="0"/>
              </a:spcAft>
              <a:defRPr sz="2400" b="1">
                <a:solidFill>
                  <a:srgbClr val="DDDDDD"/>
                </a:solidFill>
                <a:latin typeface="Arial" panose="020B0604020202020204" pitchFamily="34" charset="0"/>
              </a:defRPr>
            </a:lvl6pPr>
            <a:lvl7pPr marL="3024608" indent="-232167" defTabSz="939949" eaLnBrk="0" fontAlgn="base" hangingPunct="0">
              <a:spcBef>
                <a:spcPct val="0"/>
              </a:spcBef>
              <a:spcAft>
                <a:spcPct val="0"/>
              </a:spcAft>
              <a:defRPr sz="2400" b="1">
                <a:solidFill>
                  <a:srgbClr val="DDDDDD"/>
                </a:solidFill>
                <a:latin typeface="Arial" panose="020B0604020202020204" pitchFamily="34" charset="0"/>
              </a:defRPr>
            </a:lvl7pPr>
            <a:lvl8pPr marL="3488940" indent="-232167" defTabSz="939949" eaLnBrk="0" fontAlgn="base" hangingPunct="0">
              <a:spcBef>
                <a:spcPct val="0"/>
              </a:spcBef>
              <a:spcAft>
                <a:spcPct val="0"/>
              </a:spcAft>
              <a:defRPr sz="2400" b="1">
                <a:solidFill>
                  <a:srgbClr val="DDDDDD"/>
                </a:solidFill>
                <a:latin typeface="Arial" panose="020B0604020202020204" pitchFamily="34" charset="0"/>
              </a:defRPr>
            </a:lvl8pPr>
            <a:lvl9pPr marL="3953272" indent="-232167" defTabSz="939949"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a:solidFill>
                  <a:srgbClr val="000000"/>
                </a:solidFill>
              </a:rPr>
              <a:t>80</a:t>
            </a:r>
          </a:p>
        </p:txBody>
      </p:sp>
      <p:sp>
        <p:nvSpPr>
          <p:cNvPr id="2" name="Date Placeholder 1">
            <a:extLst>
              <a:ext uri="{FF2B5EF4-FFF2-40B4-BE49-F238E27FC236}">
                <a16:creationId xmlns:a16="http://schemas.microsoft.com/office/drawing/2014/main" id="{58E92CC7-96A0-4EFA-8CB7-44D77E385DB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016725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nSpc>
                <a:spcPct val="107000"/>
              </a:lnSpc>
              <a:spcBef>
                <a:spcPts val="0"/>
              </a:spcBef>
              <a:spcAft>
                <a:spcPts val="8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613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a:solidFill>
                  <a:srgbClr val="000000"/>
                </a:solidFill>
              </a:rPr>
              <a:t>78</a:t>
            </a:r>
          </a:p>
        </p:txBody>
      </p:sp>
      <p:sp>
        <p:nvSpPr>
          <p:cNvPr id="2" name="Date Placeholder 1">
            <a:extLst>
              <a:ext uri="{FF2B5EF4-FFF2-40B4-BE49-F238E27FC236}">
                <a16:creationId xmlns:a16="http://schemas.microsoft.com/office/drawing/2014/main" id="{5345993B-599B-490E-AB2F-9999A2C0A47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819389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D8AD8C53-ECBC-44FC-9144-A8C38BDE651D}" type="slidenum">
              <a:rPr lang="en-US" smtClean="0"/>
              <a:t>32</a:t>
            </a:fld>
            <a:endParaRPr lang="en-US" dirty="0"/>
          </a:p>
        </p:txBody>
      </p:sp>
    </p:spTree>
    <p:extLst>
      <p:ext uri="{BB962C8B-B14F-4D97-AF65-F5344CB8AC3E}">
        <p14:creationId xmlns:p14="http://schemas.microsoft.com/office/powerpoint/2010/main" val="2798074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05" indent="-175205" algn="l" defTabSz="914400" rtl="0" eaLnBrk="1" latinLnBrk="0" hangingPunct="1">
              <a:buFont typeface="Arial" panose="020B0604020202020204" pitchFamily="34" charset="0"/>
              <a:buChar char="•"/>
              <a:defRPr/>
            </a:pPr>
            <a:endParaRPr lang="en-US" sz="1200" b="0" kern="1200" dirty="0">
              <a:solidFill>
                <a:schemeClr val="tx1"/>
              </a:solidFill>
              <a:latin typeface="+mn-lt"/>
              <a:ea typeface="+mn-ea"/>
              <a:cs typeface="Arial" panose="020B0604020202020204" pitchFamily="34" charset="0"/>
            </a:endParaRP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D8AD8C53-ECBC-44FC-9144-A8C38BDE651D}" type="slidenum">
              <a:rPr lang="en-US" smtClean="0"/>
              <a:t>33</a:t>
            </a:fld>
            <a:endParaRPr lang="en-US" dirty="0"/>
          </a:p>
        </p:txBody>
      </p:sp>
    </p:spTree>
    <p:extLst>
      <p:ext uri="{BB962C8B-B14F-4D97-AF65-F5344CB8AC3E}">
        <p14:creationId xmlns:p14="http://schemas.microsoft.com/office/powerpoint/2010/main" val="2072047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D8AD8C53-ECBC-44FC-9144-A8C38BDE651D}" type="slidenum">
              <a:rPr lang="en-US" smtClean="0"/>
              <a:t>34</a:t>
            </a:fld>
            <a:endParaRPr lang="en-US" dirty="0"/>
          </a:p>
        </p:txBody>
      </p:sp>
    </p:spTree>
    <p:extLst>
      <p:ext uri="{BB962C8B-B14F-4D97-AF65-F5344CB8AC3E}">
        <p14:creationId xmlns:p14="http://schemas.microsoft.com/office/powerpoint/2010/main" val="1862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mn-lt"/>
              <a:ea typeface="+mn-ea"/>
              <a:cs typeface="+mn-cs"/>
            </a:endParaRPr>
          </a:p>
        </p:txBody>
      </p:sp>
      <p:sp>
        <p:nvSpPr>
          <p:cNvPr id="18227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pPr marL="0" marR="0" lvl="0" indent="0" algn="r" defTabSz="942863"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81</a:t>
            </a:r>
          </a:p>
        </p:txBody>
      </p:sp>
      <p:sp>
        <p:nvSpPr>
          <p:cNvPr id="2" name="Date Placeholder 1">
            <a:extLst>
              <a:ext uri="{FF2B5EF4-FFF2-40B4-BE49-F238E27FC236}">
                <a16:creationId xmlns:a16="http://schemas.microsoft.com/office/drawing/2014/main" id="{9CF12FA3-9E57-4668-88ED-A8D3E5D1CB9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258631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buFontTx/>
              <a:buChar char="-"/>
            </a:pPr>
            <a:endParaRPr lang="en-US" sz="1200" dirty="0"/>
          </a:p>
        </p:txBody>
      </p:sp>
      <p:sp>
        <p:nvSpPr>
          <p:cNvPr id="18227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63">
              <a:defRPr sz="2400" b="1">
                <a:solidFill>
                  <a:srgbClr val="DDDDDD"/>
                </a:solidFill>
                <a:latin typeface="Arial" panose="020B0604020202020204" pitchFamily="34" charset="0"/>
              </a:defRPr>
            </a:lvl1pPr>
            <a:lvl2pPr marL="758496" indent="-291107" defTabSz="942863">
              <a:defRPr sz="2400" b="1">
                <a:solidFill>
                  <a:srgbClr val="DDDDDD"/>
                </a:solidFill>
                <a:latin typeface="Arial" panose="020B0604020202020204" pitchFamily="34" charset="0"/>
              </a:defRPr>
            </a:lvl2pPr>
            <a:lvl3pPr marL="1167664" indent="-232887" defTabSz="942863">
              <a:defRPr sz="2400" b="1">
                <a:solidFill>
                  <a:srgbClr val="DDDDDD"/>
                </a:solidFill>
                <a:latin typeface="Arial" panose="020B0604020202020204" pitchFamily="34" charset="0"/>
              </a:defRPr>
            </a:lvl3pPr>
            <a:lvl4pPr marL="1635053" indent="-232887" defTabSz="942863">
              <a:defRPr sz="2400" b="1">
                <a:solidFill>
                  <a:srgbClr val="DDDDDD"/>
                </a:solidFill>
                <a:latin typeface="Arial" panose="020B0604020202020204" pitchFamily="34" charset="0"/>
              </a:defRPr>
            </a:lvl4pPr>
            <a:lvl5pPr marL="2102441" indent="-232887" defTabSz="942863">
              <a:defRPr sz="2400" b="1">
                <a:solidFill>
                  <a:srgbClr val="DDDDDD"/>
                </a:solidFill>
                <a:latin typeface="Arial" panose="020B0604020202020204" pitchFamily="34" charset="0"/>
              </a:defRPr>
            </a:lvl5pPr>
            <a:lvl6pPr marL="2568212" indent="-232887" defTabSz="942863" eaLnBrk="0" fontAlgn="base" hangingPunct="0">
              <a:spcBef>
                <a:spcPct val="0"/>
              </a:spcBef>
              <a:spcAft>
                <a:spcPct val="0"/>
              </a:spcAft>
              <a:defRPr sz="2400" b="1">
                <a:solidFill>
                  <a:srgbClr val="DDDDDD"/>
                </a:solidFill>
                <a:latin typeface="Arial" panose="020B0604020202020204" pitchFamily="34" charset="0"/>
              </a:defRPr>
            </a:lvl6pPr>
            <a:lvl7pPr marL="3033984" indent="-232887" defTabSz="942863" eaLnBrk="0" fontAlgn="base" hangingPunct="0">
              <a:spcBef>
                <a:spcPct val="0"/>
              </a:spcBef>
              <a:spcAft>
                <a:spcPct val="0"/>
              </a:spcAft>
              <a:defRPr sz="2400" b="1">
                <a:solidFill>
                  <a:srgbClr val="DDDDDD"/>
                </a:solidFill>
                <a:latin typeface="Arial" panose="020B0604020202020204" pitchFamily="34" charset="0"/>
              </a:defRPr>
            </a:lvl7pPr>
            <a:lvl8pPr marL="3499756" indent="-232887" defTabSz="942863" eaLnBrk="0" fontAlgn="base" hangingPunct="0">
              <a:spcBef>
                <a:spcPct val="0"/>
              </a:spcBef>
              <a:spcAft>
                <a:spcPct val="0"/>
              </a:spcAft>
              <a:defRPr sz="2400" b="1">
                <a:solidFill>
                  <a:srgbClr val="DDDDDD"/>
                </a:solidFill>
                <a:latin typeface="Arial" panose="020B0604020202020204" pitchFamily="34" charset="0"/>
              </a:defRPr>
            </a:lvl8pPr>
            <a:lvl9pPr marL="3965527" indent="-232887" defTabSz="942863"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dirty="0">
                <a:solidFill>
                  <a:srgbClr val="000000"/>
                </a:solidFill>
              </a:rPr>
              <a:t>81</a:t>
            </a:r>
          </a:p>
        </p:txBody>
      </p:sp>
      <p:sp>
        <p:nvSpPr>
          <p:cNvPr id="2" name="Date Placeholder 1">
            <a:extLst>
              <a:ext uri="{FF2B5EF4-FFF2-40B4-BE49-F238E27FC236}">
                <a16:creationId xmlns:a16="http://schemas.microsoft.com/office/drawing/2014/main" id="{65A604DF-30B5-4032-9D29-04C154E07CB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593415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mn-lt"/>
              <a:ea typeface="+mn-ea"/>
              <a:cs typeface="+mn-cs"/>
            </a:endParaRPr>
          </a:p>
        </p:txBody>
      </p:sp>
      <p:sp>
        <p:nvSpPr>
          <p:cNvPr id="1802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49">
              <a:defRPr sz="2400" b="1">
                <a:solidFill>
                  <a:srgbClr val="DDDDDD"/>
                </a:solidFill>
                <a:latin typeface="Arial" panose="020B0604020202020204" pitchFamily="34" charset="0"/>
              </a:defRPr>
            </a:lvl1pPr>
            <a:lvl2pPr marL="756152" indent="-290207" defTabSz="939949">
              <a:defRPr sz="2400" b="1">
                <a:solidFill>
                  <a:srgbClr val="DDDDDD"/>
                </a:solidFill>
                <a:latin typeface="Arial" panose="020B0604020202020204" pitchFamily="34" charset="0"/>
              </a:defRPr>
            </a:lvl2pPr>
            <a:lvl3pPr marL="1164055" indent="-232167" defTabSz="939949">
              <a:defRPr sz="2400" b="1">
                <a:solidFill>
                  <a:srgbClr val="DDDDDD"/>
                </a:solidFill>
                <a:latin typeface="Arial" panose="020B0604020202020204" pitchFamily="34" charset="0"/>
              </a:defRPr>
            </a:lvl3pPr>
            <a:lvl4pPr marL="1630000" indent="-232167" defTabSz="939949">
              <a:defRPr sz="2400" b="1">
                <a:solidFill>
                  <a:srgbClr val="DDDDDD"/>
                </a:solidFill>
                <a:latin typeface="Arial" panose="020B0604020202020204" pitchFamily="34" charset="0"/>
              </a:defRPr>
            </a:lvl4pPr>
            <a:lvl5pPr marL="2095944" indent="-232167" defTabSz="939949">
              <a:defRPr sz="2400" b="1">
                <a:solidFill>
                  <a:srgbClr val="DDDDDD"/>
                </a:solidFill>
                <a:latin typeface="Arial" panose="020B0604020202020204" pitchFamily="34" charset="0"/>
              </a:defRPr>
            </a:lvl5pPr>
            <a:lvl6pPr marL="2560275" indent="-232167" defTabSz="939949" eaLnBrk="0" fontAlgn="base" hangingPunct="0">
              <a:spcBef>
                <a:spcPct val="0"/>
              </a:spcBef>
              <a:spcAft>
                <a:spcPct val="0"/>
              </a:spcAft>
              <a:defRPr sz="2400" b="1">
                <a:solidFill>
                  <a:srgbClr val="DDDDDD"/>
                </a:solidFill>
                <a:latin typeface="Arial" panose="020B0604020202020204" pitchFamily="34" charset="0"/>
              </a:defRPr>
            </a:lvl6pPr>
            <a:lvl7pPr marL="3024608" indent="-232167" defTabSz="939949" eaLnBrk="0" fontAlgn="base" hangingPunct="0">
              <a:spcBef>
                <a:spcPct val="0"/>
              </a:spcBef>
              <a:spcAft>
                <a:spcPct val="0"/>
              </a:spcAft>
              <a:defRPr sz="2400" b="1">
                <a:solidFill>
                  <a:srgbClr val="DDDDDD"/>
                </a:solidFill>
                <a:latin typeface="Arial" panose="020B0604020202020204" pitchFamily="34" charset="0"/>
              </a:defRPr>
            </a:lvl7pPr>
            <a:lvl8pPr marL="3488940" indent="-232167" defTabSz="939949" eaLnBrk="0" fontAlgn="base" hangingPunct="0">
              <a:spcBef>
                <a:spcPct val="0"/>
              </a:spcBef>
              <a:spcAft>
                <a:spcPct val="0"/>
              </a:spcAft>
              <a:defRPr sz="2400" b="1">
                <a:solidFill>
                  <a:srgbClr val="DDDDDD"/>
                </a:solidFill>
                <a:latin typeface="Arial" panose="020B0604020202020204" pitchFamily="34" charset="0"/>
              </a:defRPr>
            </a:lvl8pPr>
            <a:lvl9pPr marL="3953272" indent="-232167" defTabSz="939949" eaLnBrk="0" fontAlgn="base" hangingPunct="0">
              <a:spcBef>
                <a:spcPct val="0"/>
              </a:spcBef>
              <a:spcAft>
                <a:spcPct val="0"/>
              </a:spcAft>
              <a:defRPr sz="2400" b="1">
                <a:solidFill>
                  <a:srgbClr val="DDDDDD"/>
                </a:solidFill>
                <a:latin typeface="Arial" panose="020B0604020202020204" pitchFamily="34" charset="0"/>
              </a:defRPr>
            </a:lvl9pPr>
          </a:lstStyle>
          <a:p>
            <a:r>
              <a:rPr lang="en-US" altLang="en-US" sz="1100" b="0">
                <a:solidFill>
                  <a:srgbClr val="000000"/>
                </a:solidFill>
              </a:rPr>
              <a:t>80</a:t>
            </a:r>
          </a:p>
        </p:txBody>
      </p:sp>
    </p:spTree>
    <p:extLst>
      <p:ext uri="{BB962C8B-B14F-4D97-AF65-F5344CB8AC3E}">
        <p14:creationId xmlns:p14="http://schemas.microsoft.com/office/powerpoint/2010/main" val="4013731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D8C53-ECBC-44FC-9144-A8C38BDE651D}" type="slidenum">
              <a:rPr lang="en-US" smtClean="0"/>
              <a:t>38</a:t>
            </a:fld>
            <a:endParaRPr lang="en-US" dirty="0"/>
          </a:p>
        </p:txBody>
      </p:sp>
      <p:sp>
        <p:nvSpPr>
          <p:cNvPr id="5" name="Date Placeholder 4">
            <a:extLst>
              <a:ext uri="{FF2B5EF4-FFF2-40B4-BE49-F238E27FC236}">
                <a16:creationId xmlns:a16="http://schemas.microsoft.com/office/drawing/2014/main" id="{B9AC3657-1A04-44DB-964B-FB2BDBF515D3}"/>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482276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280" y="4415790"/>
            <a:ext cx="5608320" cy="4183380"/>
          </a:xfrm>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a:p>
        </p:txBody>
      </p:sp>
      <p:sp>
        <p:nvSpPr>
          <p:cNvPr id="4" name="Slide Number Placeholder 3"/>
          <p:cNvSpPr>
            <a:spLocks noGrp="1"/>
          </p:cNvSpPr>
          <p:nvPr>
            <p:ph type="sldNum" sz="quarter" idx="10"/>
          </p:nvPr>
        </p:nvSpPr>
        <p:spPr/>
        <p:txBody>
          <a:bodyPr/>
          <a:lstStyle/>
          <a:p>
            <a:fld id="{7AA6493C-F506-43B6-9B4D-1CDB5879358C}" type="slidenum">
              <a:rPr lang="en-US" smtClean="0"/>
              <a:t>39</a:t>
            </a:fld>
            <a:endParaRPr lang="en-US"/>
          </a:p>
        </p:txBody>
      </p:sp>
      <p:sp>
        <p:nvSpPr>
          <p:cNvPr id="5" name="Date Placeholder 4">
            <a:extLst>
              <a:ext uri="{FF2B5EF4-FFF2-40B4-BE49-F238E27FC236}">
                <a16:creationId xmlns:a16="http://schemas.microsoft.com/office/drawing/2014/main" id="{B7ABD394-D7C3-4A32-9697-013BA557D6B9}"/>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315844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6493C-F506-43B6-9B4D-1CDB587935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68AD0151-BA33-491F-BFB3-4AD386507590}"/>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559141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D8C53-ECBC-44FC-9144-A8C38BDE65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82D1818-7C7D-4AEE-9761-047A4376A8A9}"/>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195085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116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5" eaLnBrk="0" hangingPunct="0">
              <a:defRPr sz="2400" b="1">
                <a:solidFill>
                  <a:srgbClr val="DDDDDD"/>
                </a:solidFill>
                <a:latin typeface="Times New Roman" pitchFamily="18" charset="0"/>
              </a:defRPr>
            </a:lvl1pPr>
            <a:lvl2pPr marL="742649" indent="-285635" defTabSz="926725" eaLnBrk="0" hangingPunct="0">
              <a:defRPr sz="2400" b="1">
                <a:solidFill>
                  <a:srgbClr val="DDDDDD"/>
                </a:solidFill>
                <a:latin typeface="Times New Roman" pitchFamily="18" charset="0"/>
              </a:defRPr>
            </a:lvl2pPr>
            <a:lvl3pPr marL="1142538" indent="-228508" defTabSz="926725" eaLnBrk="0" hangingPunct="0">
              <a:defRPr sz="2400" b="1">
                <a:solidFill>
                  <a:srgbClr val="DDDDDD"/>
                </a:solidFill>
                <a:latin typeface="Times New Roman" pitchFamily="18" charset="0"/>
              </a:defRPr>
            </a:lvl3pPr>
            <a:lvl4pPr marL="1599551" indent="-228508" defTabSz="926725" eaLnBrk="0" hangingPunct="0">
              <a:defRPr sz="2400" b="1">
                <a:solidFill>
                  <a:srgbClr val="DDDDDD"/>
                </a:solidFill>
                <a:latin typeface="Times New Roman" pitchFamily="18" charset="0"/>
              </a:defRPr>
            </a:lvl4pPr>
            <a:lvl5pPr marL="2056568" indent="-228508" defTabSz="926725" eaLnBrk="0" hangingPunct="0">
              <a:defRPr sz="2400" b="1">
                <a:solidFill>
                  <a:srgbClr val="DDDDDD"/>
                </a:solidFill>
                <a:latin typeface="Times New Roman" pitchFamily="18" charset="0"/>
              </a:defRPr>
            </a:lvl5pPr>
            <a:lvl6pPr marL="2513583" indent="-228508" defTabSz="926725" eaLnBrk="0" fontAlgn="base" hangingPunct="0">
              <a:spcBef>
                <a:spcPct val="0"/>
              </a:spcBef>
              <a:spcAft>
                <a:spcPct val="0"/>
              </a:spcAft>
              <a:defRPr sz="2400" b="1">
                <a:solidFill>
                  <a:srgbClr val="DDDDDD"/>
                </a:solidFill>
                <a:latin typeface="Times New Roman" pitchFamily="18" charset="0"/>
              </a:defRPr>
            </a:lvl6pPr>
            <a:lvl7pPr marL="2970596" indent="-228508" defTabSz="926725" eaLnBrk="0" fontAlgn="base" hangingPunct="0">
              <a:spcBef>
                <a:spcPct val="0"/>
              </a:spcBef>
              <a:spcAft>
                <a:spcPct val="0"/>
              </a:spcAft>
              <a:defRPr sz="2400" b="1">
                <a:solidFill>
                  <a:srgbClr val="DDDDDD"/>
                </a:solidFill>
                <a:latin typeface="Times New Roman" pitchFamily="18" charset="0"/>
              </a:defRPr>
            </a:lvl7pPr>
            <a:lvl8pPr marL="3427611" indent="-228508" defTabSz="926725" eaLnBrk="0" fontAlgn="base" hangingPunct="0">
              <a:spcBef>
                <a:spcPct val="0"/>
              </a:spcBef>
              <a:spcAft>
                <a:spcPct val="0"/>
              </a:spcAft>
              <a:defRPr sz="2400" b="1">
                <a:solidFill>
                  <a:srgbClr val="DDDDDD"/>
                </a:solidFill>
                <a:latin typeface="Times New Roman" pitchFamily="18" charset="0"/>
              </a:defRPr>
            </a:lvl8pPr>
            <a:lvl9pPr marL="3884626" indent="-228508" defTabSz="926725" eaLnBrk="0" fontAlgn="base" hangingPunct="0">
              <a:spcBef>
                <a:spcPct val="0"/>
              </a:spcBef>
              <a:spcAft>
                <a:spcPct val="0"/>
              </a:spcAft>
              <a:defRPr sz="2400" b="1">
                <a:solidFill>
                  <a:srgbClr val="DDDDDD"/>
                </a:solidFill>
                <a:latin typeface="Times New Roman" pitchFamily="18" charset="0"/>
              </a:defRPr>
            </a:lvl9pPr>
          </a:lstStyle>
          <a:p>
            <a:pPr eaLnBrk="1" hangingPunct="1">
              <a:defRPr/>
            </a:pPr>
            <a:fld id="{0E712A37-4A70-4F5B-BF5C-DDD880AFE49E}" type="slidenum">
              <a:rPr lang="en-US" sz="1100" b="0">
                <a:solidFill>
                  <a:schemeClr val="tx1"/>
                </a:solidFill>
                <a:latin typeface="Arial" pitchFamily="34" charset="0"/>
              </a:rPr>
              <a:pPr eaLnBrk="1" hangingPunct="1">
                <a:defRPr/>
              </a:pPr>
              <a:t>41</a:t>
            </a:fld>
            <a:endParaRPr lang="en-US" sz="1100" b="0" dirty="0">
              <a:solidFill>
                <a:schemeClr val="tx1"/>
              </a:solidFill>
              <a:latin typeface="Arial" pitchFamily="34" charset="0"/>
            </a:endParaRPr>
          </a:p>
        </p:txBody>
      </p:sp>
      <p:sp>
        <p:nvSpPr>
          <p:cNvPr id="2" name="Notes Placeholder 1"/>
          <p:cNvSpPr>
            <a:spLocks noGrp="1"/>
          </p:cNvSpPr>
          <p:nvPr>
            <p:ph type="body" sz="quarter" idx="10"/>
          </p:nvPr>
        </p:nvSpPr>
        <p:spPr/>
        <p:txBody>
          <a:bodyPr/>
          <a:lstStyle/>
          <a:p>
            <a:endParaRPr lang="en-US" dirty="0">
              <a:solidFill>
                <a:srgbClr val="FF0000"/>
              </a:solidFill>
            </a:endParaRPr>
          </a:p>
        </p:txBody>
      </p:sp>
      <p:sp>
        <p:nvSpPr>
          <p:cNvPr id="3" name="Date Placeholder 2">
            <a:extLst>
              <a:ext uri="{FF2B5EF4-FFF2-40B4-BE49-F238E27FC236}">
                <a16:creationId xmlns:a16="http://schemas.microsoft.com/office/drawing/2014/main" id="{9E746035-8CC5-4130-AA6E-6F888F418F69}"/>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5839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1821" y="4415793"/>
            <a:ext cx="6207163" cy="4575810"/>
          </a:xfrm>
        </p:spPr>
        <p:txBody>
          <a:bodyPr/>
          <a:lstStyle/>
          <a:p>
            <a:pPr marL="0" lv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D8AD8C53-ECBC-44FC-9144-A8C38BDE651D}" type="slidenum">
              <a:rPr lang="en-US" smtClean="0"/>
              <a:t>5</a:t>
            </a:fld>
            <a:endParaRPr lang="en-US" dirty="0"/>
          </a:p>
        </p:txBody>
      </p:sp>
      <p:sp>
        <p:nvSpPr>
          <p:cNvPr id="5" name="Date Placeholder 4">
            <a:extLst>
              <a:ext uri="{FF2B5EF4-FFF2-40B4-BE49-F238E27FC236}">
                <a16:creationId xmlns:a16="http://schemas.microsoft.com/office/drawing/2014/main" id="{CBB8AA88-B242-4A07-A8B9-729E8654C11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44239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6</a:t>
            </a:fld>
            <a:endParaRPr lang="en-US" dirty="0"/>
          </a:p>
        </p:txBody>
      </p:sp>
      <p:sp>
        <p:nvSpPr>
          <p:cNvPr id="5" name="Notes Placeholder 4"/>
          <p:cNvSpPr>
            <a:spLocks noGrp="1"/>
          </p:cNvSpPr>
          <p:nvPr>
            <p:ph type="body" sz="quarter" idx="11"/>
          </p:nvPr>
        </p:nvSpPr>
        <p:spPr>
          <a:xfrm>
            <a:off x="701040" y="4415790"/>
            <a:ext cx="5608320" cy="4648200"/>
          </a:xfrm>
        </p:spPr>
        <p:txBody>
          <a:bodyPr/>
          <a:lstStyle/>
          <a:p>
            <a:pPr lvl="0"/>
            <a:endParaRPr lang="en-US" sz="1200" dirty="0"/>
          </a:p>
        </p:txBody>
      </p:sp>
      <p:sp>
        <p:nvSpPr>
          <p:cNvPr id="3" name="Date Placeholder 2">
            <a:extLst>
              <a:ext uri="{FF2B5EF4-FFF2-40B4-BE49-F238E27FC236}">
                <a16:creationId xmlns:a16="http://schemas.microsoft.com/office/drawing/2014/main" id="{986657F2-C0F7-4AF2-B143-175D5DCE5C0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62070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6493C-F506-43B6-9B4D-1CDB587935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pPr marL="0" lvl="0" indent="0">
              <a:buFont typeface="Arial" panose="020B0604020202020204" pitchFamily="34" charset="0"/>
              <a:buNone/>
            </a:pPr>
            <a:endParaRPr lang="en-US" dirty="0"/>
          </a:p>
        </p:txBody>
      </p:sp>
      <p:sp>
        <p:nvSpPr>
          <p:cNvPr id="3" name="Date Placeholder 2">
            <a:extLst>
              <a:ext uri="{FF2B5EF4-FFF2-40B4-BE49-F238E27FC236}">
                <a16:creationId xmlns:a16="http://schemas.microsoft.com/office/drawing/2014/main" id="{57E71D0D-FF97-4DF2-8964-F88E1E16154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31734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endParaRPr lang="en-US" sz="1100" dirty="0"/>
          </a:p>
        </p:txBody>
      </p:sp>
      <p:sp>
        <p:nvSpPr>
          <p:cNvPr id="14541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30">
              <a:defRPr sz="2400" b="1">
                <a:solidFill>
                  <a:srgbClr val="DDDDDD"/>
                </a:solidFill>
                <a:latin typeface="Arial" panose="020B0604020202020204" pitchFamily="34" charset="0"/>
              </a:defRPr>
            </a:lvl1pPr>
            <a:lvl2pPr marL="755264" indent="-289491" defTabSz="939630">
              <a:defRPr sz="2400" b="1">
                <a:solidFill>
                  <a:srgbClr val="DDDDDD"/>
                </a:solidFill>
                <a:latin typeface="Arial" panose="020B0604020202020204" pitchFamily="34" charset="0"/>
              </a:defRPr>
            </a:lvl2pPr>
            <a:lvl3pPr marL="1162811" indent="-231270" defTabSz="939630">
              <a:defRPr sz="2400" b="1">
                <a:solidFill>
                  <a:srgbClr val="DDDDDD"/>
                </a:solidFill>
                <a:latin typeface="Arial" panose="020B0604020202020204" pitchFamily="34" charset="0"/>
              </a:defRPr>
            </a:lvl3pPr>
            <a:lvl4pPr marL="1628584" indent="-231270" defTabSz="939630">
              <a:defRPr sz="2400" b="1">
                <a:solidFill>
                  <a:srgbClr val="DDDDDD"/>
                </a:solidFill>
                <a:latin typeface="Arial" panose="020B0604020202020204" pitchFamily="34" charset="0"/>
              </a:defRPr>
            </a:lvl4pPr>
            <a:lvl5pPr marL="2094355" indent="-231270" defTabSz="939630">
              <a:defRPr sz="2400" b="1">
                <a:solidFill>
                  <a:srgbClr val="DDDDDD"/>
                </a:solidFill>
                <a:latin typeface="Arial" panose="020B0604020202020204" pitchFamily="34" charset="0"/>
              </a:defRPr>
            </a:lvl5pPr>
            <a:lvl6pPr marL="2560127" indent="-231270" defTabSz="939630" eaLnBrk="0" fontAlgn="base" hangingPunct="0">
              <a:spcBef>
                <a:spcPct val="0"/>
              </a:spcBef>
              <a:spcAft>
                <a:spcPct val="0"/>
              </a:spcAft>
              <a:defRPr sz="2400" b="1">
                <a:solidFill>
                  <a:srgbClr val="DDDDDD"/>
                </a:solidFill>
                <a:latin typeface="Arial" panose="020B0604020202020204" pitchFamily="34" charset="0"/>
              </a:defRPr>
            </a:lvl6pPr>
            <a:lvl7pPr marL="3025897" indent="-231270" defTabSz="939630" eaLnBrk="0" fontAlgn="base" hangingPunct="0">
              <a:spcBef>
                <a:spcPct val="0"/>
              </a:spcBef>
              <a:spcAft>
                <a:spcPct val="0"/>
              </a:spcAft>
              <a:defRPr sz="2400" b="1">
                <a:solidFill>
                  <a:srgbClr val="DDDDDD"/>
                </a:solidFill>
                <a:latin typeface="Arial" panose="020B0604020202020204" pitchFamily="34" charset="0"/>
              </a:defRPr>
            </a:lvl7pPr>
            <a:lvl8pPr marL="3491670" indent="-231270" defTabSz="939630" eaLnBrk="0" fontAlgn="base" hangingPunct="0">
              <a:spcBef>
                <a:spcPct val="0"/>
              </a:spcBef>
              <a:spcAft>
                <a:spcPct val="0"/>
              </a:spcAft>
              <a:defRPr sz="2400" b="1">
                <a:solidFill>
                  <a:srgbClr val="DDDDDD"/>
                </a:solidFill>
                <a:latin typeface="Arial" panose="020B0604020202020204" pitchFamily="34" charset="0"/>
              </a:defRPr>
            </a:lvl8pPr>
            <a:lvl9pPr marL="3957442" indent="-231270" defTabSz="939630" eaLnBrk="0" fontAlgn="base" hangingPunct="0">
              <a:spcBef>
                <a:spcPct val="0"/>
              </a:spcBef>
              <a:spcAft>
                <a:spcPct val="0"/>
              </a:spcAft>
              <a:defRPr sz="2400" b="1">
                <a:solidFill>
                  <a:srgbClr val="DDDDDD"/>
                </a:solidFill>
                <a:latin typeface="Arial" panose="020B0604020202020204" pitchFamily="34" charset="0"/>
              </a:defRPr>
            </a:lvl9pPr>
          </a:lstStyle>
          <a:p>
            <a:pPr marL="0" marR="0" lvl="0" indent="0" algn="r" defTabSz="93963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51</a:t>
            </a:r>
          </a:p>
        </p:txBody>
      </p:sp>
    </p:spTree>
    <p:extLst>
      <p:ext uri="{BB962C8B-B14F-4D97-AF65-F5344CB8AC3E}">
        <p14:creationId xmlns:p14="http://schemas.microsoft.com/office/powerpoint/2010/main" val="3884241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E5743-3A04-4968-BD6F-7468E6E759DD}" type="slidenum">
              <a:rPr kumimoji="0" lang="en-US" sz="9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1859" name="Rectangle 2"/>
          <p:cNvSpPr>
            <a:spLocks noGrp="1" noRot="1" noChangeAspect="1" noChangeArrowheads="1" noTextEdit="1"/>
          </p:cNvSpPr>
          <p:nvPr>
            <p:ph type="sldImg"/>
          </p:nvPr>
        </p:nvSpPr>
        <p:spPr>
          <a:ln/>
        </p:spPr>
      </p:sp>
      <p:sp>
        <p:nvSpPr>
          <p:cNvPr id="5" name="Notes Placeholder 2"/>
          <p:cNvSpPr>
            <a:spLocks noGrp="1"/>
          </p:cNvSpPr>
          <p:nvPr>
            <p:ph type="body" idx="3"/>
          </p:nvPr>
        </p:nvSpPr>
        <p:spPr>
          <a:xfrm>
            <a:off x="701040" y="4415790"/>
            <a:ext cx="5608320" cy="4183380"/>
          </a:xfrm>
        </p:spPr>
        <p:txBody>
          <a:bodyPr/>
          <a:lstStyle/>
          <a:p>
            <a:pPr marL="465720" lvl="1" indent="0">
              <a:buFont typeface="Courier New" pitchFamily="49" charset="0"/>
              <a:buNone/>
              <a:defRPr/>
            </a:pPr>
            <a:endParaRPr lang="en-US" sz="1200" dirty="0"/>
          </a:p>
        </p:txBody>
      </p:sp>
      <p:sp>
        <p:nvSpPr>
          <p:cNvPr id="2" name="Date Placeholder 1">
            <a:extLst>
              <a:ext uri="{FF2B5EF4-FFF2-40B4-BE49-F238E27FC236}">
                <a16:creationId xmlns:a16="http://schemas.microsoft.com/office/drawing/2014/main" id="{EA7216FE-92DF-49C0-8FA5-CED35721D59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026656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ard">
    <p:spTree>
      <p:nvGrpSpPr>
        <p:cNvPr id="1" name=""/>
        <p:cNvGrpSpPr/>
        <p:nvPr/>
      </p:nvGrpSpPr>
      <p:grpSpPr>
        <a:xfrm>
          <a:off x="0" y="0"/>
          <a:ext cx="0" cy="0"/>
          <a:chOff x="0" y="0"/>
          <a:chExt cx="0" cy="0"/>
        </a:xfrm>
      </p:grpSpPr>
      <p:sp>
        <p:nvSpPr>
          <p:cNvPr id="7" name="Rectangle 6"/>
          <p:cNvSpPr/>
          <p:nvPr userDrawn="1"/>
        </p:nvSpPr>
        <p:spPr>
          <a:xfrm>
            <a:off x="0" y="6547104"/>
            <a:ext cx="9144000" cy="310896"/>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66420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952999"/>
            <a:ext cx="9144000" cy="1670304"/>
          </a:xfrm>
          <a:prstGeom prst="rect">
            <a:avLst/>
          </a:prstGeom>
        </p:spPr>
      </p:pic>
      <p:sp>
        <p:nvSpPr>
          <p:cNvPr id="2" name="Title 1"/>
          <p:cNvSpPr>
            <a:spLocks noGrp="1"/>
          </p:cNvSpPr>
          <p:nvPr>
            <p:ph type="title" hasCustomPrompt="1"/>
          </p:nvPr>
        </p:nvSpPr>
        <p:spPr>
          <a:xfrm>
            <a:off x="0" y="1665007"/>
            <a:ext cx="9144000" cy="818217"/>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627313"/>
            <a:ext cx="9144000" cy="2141537"/>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717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op Ba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999744"/>
          </a:xfrm>
          <a:prstGeom prst="rect">
            <a:avLst/>
          </a:prstGeom>
        </p:spPr>
      </p:pic>
      <p:sp>
        <p:nvSpPr>
          <p:cNvPr id="2" name="Title 1"/>
          <p:cNvSpPr>
            <a:spLocks noGrp="1"/>
          </p:cNvSpPr>
          <p:nvPr>
            <p:ph type="title" hasCustomPrompt="1"/>
          </p:nvPr>
        </p:nvSpPr>
        <p:spPr>
          <a:xfrm>
            <a:off x="0" y="992655"/>
            <a:ext cx="9144000" cy="1114051"/>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312988"/>
            <a:ext cx="9144000" cy="32813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710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0"/>
            <a:ext cx="9144000" cy="1325563"/>
          </a:xfrm>
          <a:prstGeom prst="rect">
            <a:avLst/>
          </a:prstGeom>
        </p:spPr>
        <p:txBody>
          <a:bodyPr/>
          <a:lstStyle>
            <a:lvl1pPr>
              <a:defRPr/>
            </a:lvl1pPr>
          </a:lstStyle>
          <a:p>
            <a:r>
              <a:rPr lang="en-US" dirty="0"/>
              <a:t>Title</a:t>
            </a:r>
          </a:p>
        </p:txBody>
      </p:sp>
      <p:sp>
        <p:nvSpPr>
          <p:cNvPr id="8" name="Content Placeholder 7"/>
          <p:cNvSpPr>
            <a:spLocks noGrp="1"/>
          </p:cNvSpPr>
          <p:nvPr>
            <p:ph sz="quarter" idx="10"/>
          </p:nvPr>
        </p:nvSpPr>
        <p:spPr>
          <a:xfrm>
            <a:off x="788988" y="1533525"/>
            <a:ext cx="3746500"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p:cNvSpPr>
            <a:spLocks noGrp="1"/>
          </p:cNvSpPr>
          <p:nvPr>
            <p:ph sz="quarter" idx="11"/>
          </p:nvPr>
        </p:nvSpPr>
        <p:spPr>
          <a:xfrm>
            <a:off x="4724494" y="1560419"/>
            <a:ext cx="3746500"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00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0"/>
            <a:ext cx="9144000" cy="58181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0" y="0"/>
            <a:ext cx="9144000" cy="1325563"/>
          </a:xfrm>
          <a:prstGeom prst="rect">
            <a:avLst/>
          </a:prstGeom>
        </p:spPr>
        <p:txBody>
          <a:bodyPr/>
          <a:lstStyle>
            <a:lvl1pPr>
              <a:defRPr b="0"/>
            </a:lvl1pPr>
          </a:lstStyle>
          <a:p>
            <a:r>
              <a:rPr lang="en-US" dirty="0"/>
              <a:t>Title</a:t>
            </a:r>
          </a:p>
        </p:txBody>
      </p:sp>
    </p:spTree>
    <p:extLst>
      <p:ext uri="{BB962C8B-B14F-4D97-AF65-F5344CB8AC3E}">
        <p14:creationId xmlns:p14="http://schemas.microsoft.com/office/powerpoint/2010/main" val="237393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0"/>
            <a:ext cx="9144000" cy="1325563"/>
          </a:xfrm>
          <a:prstGeom prst="rect">
            <a:avLst/>
          </a:prstGeom>
        </p:spPr>
        <p:txBody>
          <a:bodyPr/>
          <a:lstStyle>
            <a:lvl1pPr>
              <a:defRPr/>
            </a:lvl1pPr>
          </a:lstStyle>
          <a:p>
            <a:r>
              <a:rPr lang="en-US" dirty="0"/>
              <a:t>Title</a:t>
            </a:r>
          </a:p>
        </p:txBody>
      </p:sp>
      <p:sp>
        <p:nvSpPr>
          <p:cNvPr id="9" name="Content Placeholder 7"/>
          <p:cNvSpPr>
            <a:spLocks noGrp="1"/>
          </p:cNvSpPr>
          <p:nvPr>
            <p:ph sz="quarter" idx="11"/>
          </p:nvPr>
        </p:nvSpPr>
        <p:spPr>
          <a:xfrm>
            <a:off x="394447" y="1560419"/>
            <a:ext cx="8364071" cy="3863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00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op Ba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
        <p:nvSpPr>
          <p:cNvPr id="2" name="Title 1"/>
          <p:cNvSpPr>
            <a:spLocks noGrp="1"/>
          </p:cNvSpPr>
          <p:nvPr>
            <p:ph type="title" hasCustomPrompt="1"/>
          </p:nvPr>
        </p:nvSpPr>
        <p:spPr>
          <a:xfrm>
            <a:off x="0" y="992655"/>
            <a:ext cx="9144000" cy="1114051"/>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312988"/>
            <a:ext cx="9144000" cy="3281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17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0"/>
            <a:ext cx="9144000" cy="1325563"/>
          </a:xfrm>
          <a:prstGeom prst="rect">
            <a:avLst/>
          </a:prstGeom>
        </p:spPr>
        <p:txBody>
          <a:bodyPr/>
          <a:lstStyle>
            <a:lvl1pPr>
              <a:defRPr/>
            </a:lvl1pPr>
          </a:lstStyle>
          <a:p>
            <a:r>
              <a:rPr lang="en-US" dirty="0"/>
              <a:t>Title</a:t>
            </a:r>
          </a:p>
        </p:txBody>
      </p:sp>
      <p:sp>
        <p:nvSpPr>
          <p:cNvPr id="8" name="Content Placeholder 7"/>
          <p:cNvSpPr>
            <a:spLocks noGrp="1"/>
          </p:cNvSpPr>
          <p:nvPr>
            <p:ph sz="quarter" idx="10"/>
          </p:nvPr>
        </p:nvSpPr>
        <p:spPr>
          <a:xfrm>
            <a:off x="788988" y="1533525"/>
            <a:ext cx="3746500" cy="3863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p:cNvSpPr>
            <a:spLocks noGrp="1"/>
          </p:cNvSpPr>
          <p:nvPr>
            <p:ph sz="quarter" idx="11"/>
          </p:nvPr>
        </p:nvSpPr>
        <p:spPr>
          <a:xfrm>
            <a:off x="4724494" y="1560419"/>
            <a:ext cx="3746500" cy="3863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919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95011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ard">
    <p:spTree>
      <p:nvGrpSpPr>
        <p:cNvPr id="1" name=""/>
        <p:cNvGrpSpPr/>
        <p:nvPr/>
      </p:nvGrpSpPr>
      <p:grpSpPr>
        <a:xfrm>
          <a:off x="0" y="0"/>
          <a:ext cx="0" cy="0"/>
          <a:chOff x="0" y="0"/>
          <a:chExt cx="0" cy="0"/>
        </a:xfrm>
      </p:grpSpPr>
      <p:sp>
        <p:nvSpPr>
          <p:cNvPr id="7" name="Rectangle 6"/>
          <p:cNvSpPr/>
          <p:nvPr userDrawn="1"/>
        </p:nvSpPr>
        <p:spPr>
          <a:xfrm>
            <a:off x="0" y="6547104"/>
            <a:ext cx="9144000" cy="310896"/>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66420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952999"/>
            <a:ext cx="9144000" cy="1670304"/>
          </a:xfrm>
          <a:prstGeom prst="rect">
            <a:avLst/>
          </a:prstGeom>
        </p:spPr>
      </p:pic>
      <p:sp>
        <p:nvSpPr>
          <p:cNvPr id="2" name="Title 1"/>
          <p:cNvSpPr>
            <a:spLocks noGrp="1"/>
          </p:cNvSpPr>
          <p:nvPr>
            <p:ph type="title" hasCustomPrompt="1"/>
          </p:nvPr>
        </p:nvSpPr>
        <p:spPr>
          <a:xfrm>
            <a:off x="0" y="1665007"/>
            <a:ext cx="9144000" cy="818217"/>
          </a:xfrm>
          <a:prstGeom prst="rect">
            <a:avLst/>
          </a:prstGeom>
        </p:spPr>
        <p:txBody>
          <a:bodyPr/>
          <a:lstStyle>
            <a:lvl1pPr>
              <a:defRPr/>
            </a:lvl1pPr>
          </a:lstStyle>
          <a:p>
            <a:r>
              <a:rPr lang="en-US" dirty="0"/>
              <a:t>Title</a:t>
            </a:r>
          </a:p>
        </p:txBody>
      </p:sp>
      <p:sp>
        <p:nvSpPr>
          <p:cNvPr id="4" name="Content Placeholder 3"/>
          <p:cNvSpPr>
            <a:spLocks noGrp="1"/>
          </p:cNvSpPr>
          <p:nvPr>
            <p:ph sz="quarter" idx="10"/>
          </p:nvPr>
        </p:nvSpPr>
        <p:spPr>
          <a:xfrm>
            <a:off x="0" y="2627313"/>
            <a:ext cx="9144000" cy="2141537"/>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77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0"/>
            <a:ext cx="9144000" cy="58181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hasCustomPrompt="1"/>
          </p:nvPr>
        </p:nvSpPr>
        <p:spPr>
          <a:xfrm>
            <a:off x="0" y="0"/>
            <a:ext cx="9144000" cy="1325563"/>
          </a:xfrm>
          <a:prstGeom prst="rect">
            <a:avLst/>
          </a:prstGeom>
        </p:spPr>
        <p:txBody>
          <a:bodyPr/>
          <a:lstStyle>
            <a:lvl1pPr>
              <a:defRPr b="0"/>
            </a:lvl1pPr>
          </a:lstStyle>
          <a:p>
            <a:r>
              <a:rPr lang="en-US" dirty="0"/>
              <a:t>Title</a:t>
            </a:r>
          </a:p>
        </p:txBody>
      </p:sp>
    </p:spTree>
    <p:extLst>
      <p:ext uri="{BB962C8B-B14F-4D97-AF65-F5344CB8AC3E}">
        <p14:creationId xmlns:p14="http://schemas.microsoft.com/office/powerpoint/2010/main" val="1119626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0" y="0"/>
            <a:ext cx="9144000" cy="1325563"/>
          </a:xfrm>
          <a:prstGeom prst="rect">
            <a:avLst/>
          </a:prstGeom>
        </p:spPr>
        <p:txBody>
          <a:bodyPr/>
          <a:lstStyle>
            <a:lvl1pPr>
              <a:defRPr/>
            </a:lvl1pPr>
          </a:lstStyle>
          <a:p>
            <a:r>
              <a:rPr lang="en-US" dirty="0"/>
              <a:t>Title</a:t>
            </a:r>
          </a:p>
        </p:txBody>
      </p:sp>
      <p:sp>
        <p:nvSpPr>
          <p:cNvPr id="9" name="Content Placeholder 7"/>
          <p:cNvSpPr>
            <a:spLocks noGrp="1"/>
          </p:cNvSpPr>
          <p:nvPr>
            <p:ph sz="quarter" idx="11"/>
          </p:nvPr>
        </p:nvSpPr>
        <p:spPr>
          <a:xfrm>
            <a:off x="394447" y="1560419"/>
            <a:ext cx="8364071" cy="38639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241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gi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100000">
              <a:srgbClr val="F2E9D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5894435"/>
            <a:ext cx="9144000" cy="972273"/>
          </a:xfrm>
          <a:prstGeom prst="rect">
            <a:avLst/>
          </a:prstGeom>
          <a:solidFill>
            <a:srgbClr val="C1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5808617"/>
            <a:ext cx="9144000" cy="134983"/>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167418" y="6166440"/>
            <a:ext cx="1883984" cy="477054"/>
          </a:xfrm>
          <a:prstGeom prst="rect">
            <a:avLst/>
          </a:prstGeom>
          <a:noFill/>
        </p:spPr>
        <p:txBody>
          <a:bodyPr wrap="square" rtlCol="0">
            <a:spAutoFit/>
          </a:bodyPr>
          <a:lstStyle/>
          <a:p>
            <a:pPr algn="ctr"/>
            <a:r>
              <a:rPr lang="en-US" sz="2500" b="0" dirty="0">
                <a:solidFill>
                  <a:srgbClr val="00295B"/>
                </a:solidFill>
              </a:rPr>
              <a:t>SSA.gov</a:t>
            </a:r>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9005" y="6035041"/>
            <a:ext cx="2140064" cy="734972"/>
          </a:xfrm>
          <a:prstGeom prst="rect">
            <a:avLst/>
          </a:prstGeom>
        </p:spPr>
      </p:pic>
    </p:spTree>
    <p:extLst>
      <p:ext uri="{BB962C8B-B14F-4D97-AF65-F5344CB8AC3E}">
        <p14:creationId xmlns:p14="http://schemas.microsoft.com/office/powerpoint/2010/main" val="3856328738"/>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4" r:id="rId3"/>
    <p:sldLayoutId id="2147483661" r:id="rId4"/>
    <p:sldLayoutId id="2147483663" r:id="rId5"/>
    <p:sldLayoutId id="2147483666" r:id="rId6"/>
  </p:sldLayoutIdLst>
  <p:hf sldNum="0" hdr="0" ftr="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100000">
              <a:srgbClr val="F2E9D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5894435"/>
            <a:ext cx="9144000" cy="972273"/>
          </a:xfrm>
          <a:prstGeom prst="rect">
            <a:avLst/>
          </a:prstGeom>
          <a:solidFill>
            <a:srgbClr val="C1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5808617"/>
            <a:ext cx="9144000" cy="134983"/>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6142943" y="6166440"/>
            <a:ext cx="2806861" cy="477054"/>
          </a:xfrm>
          <a:prstGeom prst="rect">
            <a:avLst/>
          </a:prstGeom>
          <a:noFill/>
        </p:spPr>
        <p:txBody>
          <a:bodyPr wrap="square" rtlCol="0">
            <a:spAutoFit/>
          </a:bodyPr>
          <a:lstStyle/>
          <a:p>
            <a:pPr algn="r"/>
            <a:r>
              <a:rPr lang="en-US" sz="2500" b="0" dirty="0">
                <a:solidFill>
                  <a:srgbClr val="00295B"/>
                </a:solidFill>
              </a:rPr>
              <a:t>SSA.gov</a:t>
            </a:r>
          </a:p>
        </p:txBody>
      </p:sp>
      <p:pic>
        <p:nvPicPr>
          <p:cNvPr id="10" name="Picture 9"/>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09005" y="6035041"/>
            <a:ext cx="2140064" cy="734972"/>
          </a:xfrm>
          <a:prstGeom prst="rect">
            <a:avLst/>
          </a:prstGeom>
        </p:spPr>
      </p:pic>
    </p:spTree>
    <p:extLst>
      <p:ext uri="{BB962C8B-B14F-4D97-AF65-F5344CB8AC3E}">
        <p14:creationId xmlns:p14="http://schemas.microsoft.com/office/powerpoint/2010/main" val="98239623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sldNum="0" hdr="0" ftr="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ssa.gov/benefits/calculator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ssa.gov/planners/retire/yourspouse.html"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sa.gov/planners/survivor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sa.gov/benefits/survivors/ifyou.html"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ssa.gov/OACT/COLA/RTeffect.html"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ssa.gov/pubs/EN-05-10063.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www.medicare.gov/"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ssa.gov/benefits/medicare"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hyperlink" Target="https://www.ssa.gov/benefits/medicar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medicare.gov/"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hyperlink" Target="http://www.ssa.gov/myaccoun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ssa.gov/myaccount/what.html"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www.ssa.gov/locator/"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www.faq.ssa.gov/"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mymoney.gov/"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facebook.com/socialsecurity" TargetMode="External"/><Relationship Id="rId7" Type="http://schemas.openxmlformats.org/officeDocument/2006/relationships/hyperlink" Target="https://www.instagram.com/socialsecurity/" TargetMode="External"/><Relationship Id="rId12"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image" Target="../media/image31.png"/><Relationship Id="rId11" Type="http://schemas.openxmlformats.org/officeDocument/2006/relationships/hyperlink" Target="https://www.youtube.com/socialsecurity" TargetMode="External"/><Relationship Id="rId5" Type="http://schemas.openxmlformats.org/officeDocument/2006/relationships/hyperlink" Target="http://www.twitter.com/socialsecurity" TargetMode="Externa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hyperlink" Target="http://www.linkedin.com/company/ssa"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ssa.gov/planners/credits.html"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ssa.gov/OACT/COLA/Benefits.html"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ssa.gov/oact/quickcalc/earlyretire.html"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 y="1905439"/>
            <a:ext cx="9144000" cy="1942161"/>
          </a:xfrm>
          <a:prstGeom prst="rect">
            <a:avLst/>
          </a:prstGeom>
        </p:spPr>
        <p:txBody>
          <a:bodyPr>
            <a:normAutofit fontScale="90000"/>
          </a:bodyPr>
          <a:lstStyle/>
          <a:p>
            <a:r>
              <a:rPr lang="en-US" dirty="0"/>
              <a:t>Social Security: </a:t>
            </a:r>
            <a:br>
              <a:rPr lang="en-US" dirty="0"/>
            </a:br>
            <a:r>
              <a:rPr lang="en-US" dirty="0"/>
              <a:t>With You Through Life’s Journey…</a:t>
            </a:r>
            <a:br>
              <a:rPr lang="en-US" sz="1200" dirty="0"/>
            </a:br>
            <a:br>
              <a:rPr lang="en-US" sz="1200" dirty="0"/>
            </a:br>
            <a:r>
              <a:rPr lang="en-US" sz="3100" dirty="0"/>
              <a:t>University of Nebraska - Lincoln</a:t>
            </a:r>
            <a:br>
              <a:rPr lang="en-US" sz="3100" dirty="0"/>
            </a:br>
            <a:endParaRPr lang="en-US" sz="3100" b="0" dirty="0"/>
          </a:p>
        </p:txBody>
      </p:sp>
      <p:pic>
        <p:nvPicPr>
          <p:cNvPr id="5" name="Picture 4" descr="Social Security Administration.  Securing today and Tomorrow.">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154" y="3981480"/>
            <a:ext cx="2626672" cy="902090"/>
          </a:xfrm>
          <a:prstGeom prst="rect">
            <a:avLst/>
          </a:prstGeom>
        </p:spPr>
      </p:pic>
      <p:sp>
        <p:nvSpPr>
          <p:cNvPr id="2" name="TextBox 1"/>
          <p:cNvSpPr txBox="1"/>
          <p:nvPr/>
        </p:nvSpPr>
        <p:spPr>
          <a:xfrm>
            <a:off x="6529498" y="6590145"/>
            <a:ext cx="2608406" cy="276999"/>
          </a:xfrm>
          <a:prstGeom prst="rect">
            <a:avLst/>
          </a:prstGeom>
          <a:noFill/>
        </p:spPr>
        <p:txBody>
          <a:bodyPr wrap="none" rtlCol="0">
            <a:spAutoFit/>
          </a:bodyPr>
          <a:lstStyle/>
          <a:p>
            <a:r>
              <a:rPr lang="en-US" sz="1200" dirty="0">
                <a:solidFill>
                  <a:schemeClr val="bg1"/>
                </a:solidFill>
              </a:rPr>
              <a:t>Produced at U.S. taxpayer expense</a:t>
            </a:r>
          </a:p>
        </p:txBody>
      </p:sp>
      <p:sp>
        <p:nvSpPr>
          <p:cNvPr id="3" name="TextBox 2">
            <a:extLst>
              <a:ext uri="{FF2B5EF4-FFF2-40B4-BE49-F238E27FC236}">
                <a16:creationId xmlns:a16="http://schemas.microsoft.com/office/drawing/2014/main" id="{0D1619EC-702B-4F22-94CF-FE7086294758}"/>
              </a:ext>
            </a:extLst>
          </p:cNvPr>
          <p:cNvSpPr txBox="1"/>
          <p:nvPr/>
        </p:nvSpPr>
        <p:spPr>
          <a:xfrm>
            <a:off x="6882581" y="4432525"/>
            <a:ext cx="2094271" cy="369332"/>
          </a:xfrm>
          <a:prstGeom prst="rect">
            <a:avLst/>
          </a:prstGeom>
          <a:noFill/>
        </p:spPr>
        <p:txBody>
          <a:bodyPr wrap="square" rtlCol="0">
            <a:spAutoFit/>
          </a:bodyPr>
          <a:lstStyle/>
          <a:p>
            <a:pPr algn="ctr"/>
            <a:r>
              <a:rPr lang="en-US" dirty="0"/>
              <a:t>April 2024</a:t>
            </a:r>
          </a:p>
        </p:txBody>
      </p:sp>
    </p:spTree>
    <p:extLst>
      <p:ext uri="{BB962C8B-B14F-4D97-AF65-F5344CB8AC3E}">
        <p14:creationId xmlns:p14="http://schemas.microsoft.com/office/powerpoint/2010/main" val="322015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0" y="0"/>
            <a:ext cx="9144000" cy="804041"/>
          </a:xfrm>
        </p:spPr>
        <p:txBody>
          <a:bodyPr/>
          <a:lstStyle/>
          <a:p>
            <a:r>
              <a:rPr lang="en-US" dirty="0"/>
              <a:t>Social Security’s Online Calculators</a:t>
            </a:r>
          </a:p>
        </p:txBody>
      </p:sp>
      <p:pic>
        <p:nvPicPr>
          <p:cNvPr id="7" name="Picture 6" descr="Social Security offers a number of online calculators that will help with your retirement planning: Windfall Elimination Provision (WEP), Life Expectancy, Retirement, Earnings Test, Benefits of Claiming Early or Late, Benefits for Spouses, Government Pension Offset (GPO), and Retirement Age Estimator">
            <a:extLst>
              <a:ext uri="{FF2B5EF4-FFF2-40B4-BE49-F238E27FC236}">
                <a16:creationId xmlns:a16="http://schemas.microsoft.com/office/drawing/2014/main" id="{D6E95FC7-7FDC-46E3-8E27-671A2DC30B36}"/>
              </a:ext>
            </a:extLst>
          </p:cNvPr>
          <p:cNvPicPr>
            <a:picLocks noChangeAspect="1"/>
          </p:cNvPicPr>
          <p:nvPr/>
        </p:nvPicPr>
        <p:blipFill rotWithShape="1">
          <a:blip r:embed="rId3">
            <a:extLst>
              <a:ext uri="{28A0092B-C50C-407E-A947-70E740481C1C}">
                <a14:useLocalDpi xmlns:a14="http://schemas.microsoft.com/office/drawing/2010/main" val="0"/>
              </a:ext>
            </a:extLst>
          </a:blip>
          <a:srcRect t="6154"/>
          <a:stretch/>
        </p:blipFill>
        <p:spPr>
          <a:xfrm>
            <a:off x="572876" y="823365"/>
            <a:ext cx="7776576" cy="4723604"/>
          </a:xfrm>
          <a:prstGeom prst="rect">
            <a:avLst/>
          </a:prstGeom>
        </p:spPr>
      </p:pic>
      <p:sp>
        <p:nvSpPr>
          <p:cNvPr id="4" name="Rectangle 3"/>
          <p:cNvSpPr/>
          <p:nvPr/>
        </p:nvSpPr>
        <p:spPr>
          <a:xfrm>
            <a:off x="894522" y="5282502"/>
            <a:ext cx="7354956"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366">
                    <a:lumMod val="75000"/>
                  </a:srgbClr>
                </a:solidFill>
                <a:effectLst/>
                <a:uLnTx/>
                <a:uFillTx/>
                <a:latin typeface="Helvetica"/>
                <a:ea typeface="+mn-ea"/>
                <a:cs typeface="+mn-cs"/>
                <a:hlinkClick r:id="rId4"/>
              </a:rPr>
              <a:t>ssa.gov/planners/calculators/</a:t>
            </a:r>
            <a:endParaRPr kumimoji="0" lang="en-US" sz="2400" b="1" i="0" u="none" strike="noStrike" kern="1200" cap="none" spc="0" normalizeH="0" baseline="0" noProof="0" dirty="0">
              <a:ln>
                <a:noFill/>
              </a:ln>
              <a:solidFill>
                <a:srgbClr val="003366">
                  <a:lumMod val="75000"/>
                </a:srgbClr>
              </a:solidFill>
              <a:effectLst/>
              <a:uLnTx/>
              <a:uFillTx/>
              <a:latin typeface="Helvetica"/>
              <a:ea typeface="+mn-ea"/>
              <a:cs typeface="+mn-cs"/>
            </a:endParaRPr>
          </a:p>
        </p:txBody>
      </p:sp>
    </p:spTree>
    <p:extLst>
      <p:ext uri="{BB962C8B-B14F-4D97-AF65-F5344CB8AC3E}">
        <p14:creationId xmlns:p14="http://schemas.microsoft.com/office/powerpoint/2010/main" val="6986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A child may receive benefits if he or she is not married and is under age 18 (or under age 19 if still in high school). A disabled child may receive benefits beyond age 18 if he or she is not married and was disabled before age 22.&#10;A widow or widower or divorced widow/widower may receive full benefits at full retirement age – or reduced benefits at age 60 – or as early as age 50 if disabled – or at any age if caring for child under 16 or a disabled child." title="Chart showing Survivor Eligibility Factors"/>
          <p:cNvGraphicFramePr>
            <a:graphicFrameLocks noGrp="1"/>
          </p:cNvGraphicFramePr>
          <p:nvPr>
            <p:extLst>
              <p:ext uri="{D42A27DB-BD31-4B8C-83A1-F6EECF244321}">
                <p14:modId xmlns:p14="http://schemas.microsoft.com/office/powerpoint/2010/main" val="3392014141"/>
              </p:ext>
            </p:extLst>
          </p:nvPr>
        </p:nvGraphicFramePr>
        <p:xfrm>
          <a:off x="571499" y="775870"/>
          <a:ext cx="8001000" cy="4876800"/>
        </p:xfrm>
        <a:graphic>
          <a:graphicData uri="http://schemas.openxmlformats.org/drawingml/2006/table">
            <a:tbl>
              <a:tblPr firstRow="1" bandRow="1">
                <a:tableStyleId>{69CF1AB2-1976-4502-BF36-3FF5EA218861}</a:tableStyleId>
              </a:tblPr>
              <a:tblGrid>
                <a:gridCol w="2196752">
                  <a:extLst>
                    <a:ext uri="{9D8B030D-6E8A-4147-A177-3AD203B41FA5}">
                      <a16:colId xmlns:a16="http://schemas.microsoft.com/office/drawing/2014/main" val="20000"/>
                    </a:ext>
                  </a:extLst>
                </a:gridCol>
                <a:gridCol w="5804248">
                  <a:extLst>
                    <a:ext uri="{9D8B030D-6E8A-4147-A177-3AD203B41FA5}">
                      <a16:colId xmlns:a16="http://schemas.microsoft.com/office/drawing/2014/main" val="20001"/>
                    </a:ext>
                  </a:extLst>
                </a:gridCol>
              </a:tblGrid>
              <a:tr h="998707">
                <a:tc>
                  <a:txBody>
                    <a:bodyPr/>
                    <a:lstStyle/>
                    <a:p>
                      <a:r>
                        <a:rPr lang="en-US" sz="2400" b="1" dirty="0"/>
                        <a:t>Child</a:t>
                      </a:r>
                      <a:endParaRPr lang="en-US" sz="2400" b="1" dirty="0">
                        <a:solidFill>
                          <a:schemeClr val="tx1"/>
                        </a:solidFill>
                      </a:endParaRPr>
                    </a:p>
                  </a:txBody>
                  <a:tcPr/>
                </a:tc>
                <a:tc>
                  <a:txBody>
                    <a:bodyPr/>
                    <a:lstStyle/>
                    <a:p>
                      <a:r>
                        <a:rPr lang="en-US" sz="2400" b="0" dirty="0"/>
                        <a:t>May receive benefits if unmarried and younger</a:t>
                      </a:r>
                      <a:r>
                        <a:rPr lang="en-US" sz="2400" b="0" baseline="0" dirty="0"/>
                        <a:t> than age </a:t>
                      </a:r>
                      <a:r>
                        <a:rPr lang="en-US" sz="2400" b="0" dirty="0"/>
                        <a:t>18, or between ages 18 and 19 and a full-time student (no higher than grade 12)</a:t>
                      </a:r>
                      <a:endParaRPr lang="en-US" sz="2400" b="0" dirty="0">
                        <a:solidFill>
                          <a:schemeClr val="tx1"/>
                        </a:solidFill>
                      </a:endParaRPr>
                    </a:p>
                  </a:txBody>
                  <a:tcPr/>
                </a:tc>
                <a:extLst>
                  <a:ext uri="{0D108BD9-81ED-4DB2-BD59-A6C34878D82A}">
                    <a16:rowId xmlns:a16="http://schemas.microsoft.com/office/drawing/2014/main" val="10000"/>
                  </a:ext>
                </a:extLst>
              </a:tr>
              <a:tr h="753570">
                <a:tc>
                  <a:txBody>
                    <a:bodyPr/>
                    <a:lstStyle/>
                    <a:p>
                      <a:r>
                        <a:rPr lang="en-US" sz="2400" b="1" dirty="0"/>
                        <a:t>Disabled Adult Child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May receive benefits after age 18 if unmarried and disabled before age 22</a:t>
                      </a:r>
                    </a:p>
                  </a:txBody>
                  <a:tcPr/>
                </a:tc>
                <a:extLst>
                  <a:ext uri="{0D108BD9-81ED-4DB2-BD59-A6C34878D82A}">
                    <a16:rowId xmlns:a16="http://schemas.microsoft.com/office/drawing/2014/main" val="10001"/>
                  </a:ext>
                </a:extLst>
              </a:tr>
              <a:tr h="1871579">
                <a:tc>
                  <a:txBody>
                    <a:bodyPr/>
                    <a:lstStyle/>
                    <a:p>
                      <a:r>
                        <a:rPr lang="en-US" sz="2400" b="1" dirty="0"/>
                        <a:t>Spouse /  Divorced Spouse</a:t>
                      </a:r>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Must be age 62 </a:t>
                      </a:r>
                      <a:r>
                        <a:rPr lang="en-US" sz="2400" b="1" dirty="0"/>
                        <a:t>OR</a:t>
                      </a:r>
                      <a:r>
                        <a:rPr lang="en-US" sz="2400" dirty="0"/>
                        <a:t> caring for a child that is under age 16 or disabled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1" baseline="0" dirty="0"/>
                        <a:t>If filing as a divorced spouse:</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You must be unmarried</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Marriage lasted at least ten (10) years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Your ex-spouse must be at least 62 or entitled to disability benefits</a:t>
                      </a:r>
                      <a:endParaRPr lang="en-US" sz="2200" dirty="0"/>
                    </a:p>
                  </a:txBody>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pPr lvl="0">
              <a:spcBef>
                <a:spcPts val="0"/>
              </a:spcBef>
            </a:pPr>
            <a:r>
              <a:rPr lang="en-US" dirty="0">
                <a:solidFill>
                  <a:srgbClr val="002060"/>
                </a:solidFill>
              </a:rPr>
              <a:t>Benefits for the Family</a:t>
            </a:r>
            <a:br>
              <a:rPr lang="en-US" sz="4200" dirty="0">
                <a:solidFill>
                  <a:srgbClr val="002060"/>
                </a:solidFill>
              </a:rPr>
            </a:br>
            <a:endParaRPr lang="en-US" sz="4200" dirty="0">
              <a:solidFill>
                <a:srgbClr val="002060"/>
              </a:solidFill>
            </a:endParaRPr>
          </a:p>
        </p:txBody>
      </p:sp>
    </p:spTree>
    <p:extLst>
      <p:ext uri="{BB962C8B-B14F-4D97-AF65-F5344CB8AC3E}">
        <p14:creationId xmlns:p14="http://schemas.microsoft.com/office/powerpoint/2010/main" val="262191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9081"/>
            <a:ext cx="9144000" cy="919932"/>
          </a:xfrm>
          <a:prstGeom prst="rect">
            <a:avLst/>
          </a:prstGeom>
        </p:spPr>
        <p:txBody>
          <a:bodyPr>
            <a:normAutofit/>
          </a:bodyPr>
          <a:lstStyle/>
          <a:p>
            <a:r>
              <a:rPr lang="en-US" dirty="0">
                <a:solidFill>
                  <a:schemeClr val="tx2">
                    <a:lumMod val="75000"/>
                  </a:schemeClr>
                </a:solidFill>
                <a:ea typeface="+mn-ea"/>
                <a:cs typeface="+mn-cs"/>
              </a:rPr>
              <a:t>Benefits for a Spouse</a:t>
            </a:r>
          </a:p>
        </p:txBody>
      </p:sp>
      <p:sp>
        <p:nvSpPr>
          <p:cNvPr id="3" name="Content Placeholder 2"/>
          <p:cNvSpPr>
            <a:spLocks noGrp="1"/>
          </p:cNvSpPr>
          <p:nvPr>
            <p:ph sz="quarter" idx="10"/>
          </p:nvPr>
        </p:nvSpPr>
        <p:spPr>
          <a:xfrm>
            <a:off x="488516" y="1579813"/>
            <a:ext cx="8430016" cy="3793851"/>
          </a:xfrm>
        </p:spPr>
        <p:txBody>
          <a:bodyPr/>
          <a:lstStyle/>
          <a:p>
            <a:pPr marL="365760">
              <a:spcBef>
                <a:spcPts val="1200"/>
              </a:spcBef>
              <a:buClr>
                <a:srgbClr val="003366"/>
              </a:buClr>
            </a:pPr>
            <a:r>
              <a:rPr lang="en-US" sz="2400" dirty="0">
                <a:solidFill>
                  <a:srgbClr val="002060"/>
                </a:solidFill>
              </a:rPr>
              <a:t>Maximum benefit = 50% of worker’s unreduced benefit</a:t>
            </a:r>
          </a:p>
          <a:p>
            <a:pPr marL="365760">
              <a:spcBef>
                <a:spcPts val="1200"/>
              </a:spcBef>
              <a:buClr>
                <a:srgbClr val="003366"/>
              </a:buClr>
            </a:pPr>
            <a:r>
              <a:rPr lang="en-US" sz="2400" dirty="0">
                <a:solidFill>
                  <a:srgbClr val="002060"/>
                </a:solidFill>
              </a:rPr>
              <a:t>Reduction for early retirement</a:t>
            </a:r>
          </a:p>
          <a:p>
            <a:pPr marL="365760">
              <a:spcBef>
                <a:spcPts val="1200"/>
              </a:spcBef>
              <a:buClr>
                <a:srgbClr val="003366"/>
              </a:buClr>
            </a:pPr>
            <a:r>
              <a:rPr lang="en-US" sz="2400" dirty="0"/>
              <a:t>Benefit</a:t>
            </a:r>
            <a:r>
              <a:rPr lang="en-US" sz="2400" dirty="0">
                <a:solidFill>
                  <a:srgbClr val="003366"/>
                </a:solidFill>
              </a:rPr>
              <a:t> is unreduced if spouse is caring for worker’s child younger than age 16 or disabled</a:t>
            </a:r>
          </a:p>
          <a:p>
            <a:pPr marL="365760">
              <a:spcBef>
                <a:spcPts val="1200"/>
              </a:spcBef>
              <a:buClr>
                <a:srgbClr val="003366"/>
              </a:buClr>
            </a:pPr>
            <a:r>
              <a:rPr lang="en-US" sz="2400" dirty="0">
                <a:solidFill>
                  <a:srgbClr val="002060"/>
                </a:solidFill>
              </a:rPr>
              <a:t>Does not reduce payment to the </a:t>
            </a:r>
            <a:r>
              <a:rPr lang="en-US" sz="2400" dirty="0"/>
              <a:t>worker</a:t>
            </a:r>
            <a:endParaRPr lang="en-US" sz="2400" dirty="0">
              <a:solidFill>
                <a:srgbClr val="003366"/>
              </a:solidFill>
            </a:endParaRPr>
          </a:p>
          <a:p>
            <a:pPr marL="365760">
              <a:spcBef>
                <a:spcPts val="1200"/>
              </a:spcBef>
              <a:buClr>
                <a:srgbClr val="003366"/>
              </a:buClr>
            </a:pPr>
            <a:r>
              <a:rPr lang="en-US" sz="2400" dirty="0">
                <a:solidFill>
                  <a:srgbClr val="003366"/>
                </a:solidFill>
              </a:rPr>
              <a:t>Spouse benefits are not payable until worker collects</a:t>
            </a:r>
          </a:p>
          <a:p>
            <a:pPr marL="365760">
              <a:spcBef>
                <a:spcPts val="1200"/>
              </a:spcBef>
              <a:buClr>
                <a:srgbClr val="003366"/>
              </a:buClr>
            </a:pPr>
            <a:r>
              <a:rPr lang="en-US" sz="2400" dirty="0">
                <a:solidFill>
                  <a:srgbClr val="003366"/>
                </a:solidFill>
              </a:rPr>
              <a:t>If spouse’s own benefit is less than 50% of the worker’s, they will be combined to equal to 50% of the worker’s </a:t>
            </a:r>
          </a:p>
        </p:txBody>
      </p:sp>
      <p:sp>
        <p:nvSpPr>
          <p:cNvPr id="4" name="Rectangle 3"/>
          <p:cNvSpPr/>
          <p:nvPr/>
        </p:nvSpPr>
        <p:spPr>
          <a:xfrm>
            <a:off x="0" y="5365987"/>
            <a:ext cx="9144000" cy="461665"/>
          </a:xfrm>
          <a:prstGeom prst="rect">
            <a:avLst/>
          </a:prstGeom>
        </p:spPr>
        <p:txBody>
          <a:bodyPr wrap="square">
            <a:spAutoFit/>
          </a:bodyPr>
          <a:lstStyle/>
          <a:p>
            <a:pPr algn="ctr" defTabSz="931543">
              <a:defRPr/>
            </a:pPr>
            <a:r>
              <a:rPr lang="en-US" sz="2400" b="1" dirty="0">
                <a:solidFill>
                  <a:schemeClr val="tx1">
                    <a:lumMod val="75000"/>
                  </a:schemeClr>
                </a:solidFill>
                <a:hlinkClick r:id="rId3"/>
              </a:rPr>
              <a:t>ssa.gov/planners/retire/yourspouse.html</a:t>
            </a:r>
            <a:endParaRPr lang="en-US" sz="2400" b="1" dirty="0">
              <a:solidFill>
                <a:schemeClr val="tx1">
                  <a:lumMod val="75000"/>
                </a:schemeClr>
              </a:solidFill>
            </a:endParaRPr>
          </a:p>
        </p:txBody>
      </p:sp>
    </p:spTree>
    <p:extLst>
      <p:ext uri="{BB962C8B-B14F-4D97-AF65-F5344CB8AC3E}">
        <p14:creationId xmlns:p14="http://schemas.microsoft.com/office/powerpoint/2010/main" val="198347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a:xfrm>
            <a:off x="0" y="1089497"/>
            <a:ext cx="9144000" cy="919932"/>
          </a:xfrm>
          <a:prstGeom prst="rect">
            <a:avLst/>
          </a:prstGeom>
        </p:spPr>
        <p:txBody>
          <a:bodyPr>
            <a:normAutofit/>
          </a:bodyPr>
          <a:lstStyle/>
          <a:p>
            <a:r>
              <a:rPr lang="en-US" dirty="0">
                <a:solidFill>
                  <a:schemeClr val="tx2">
                    <a:lumMod val="75000"/>
                  </a:schemeClr>
                </a:solidFill>
                <a:ea typeface="+mn-ea"/>
                <a:cs typeface="+mn-cs"/>
              </a:rPr>
              <a:t>Spousal Benefits – Example</a:t>
            </a:r>
          </a:p>
        </p:txBody>
      </p:sp>
      <p:graphicFrame>
        <p:nvGraphicFramePr>
          <p:cNvPr id="6" name="Content Placeholder 5" descr="Chart showing two different benefit comparisons when considering spouse benefit eligibility. Example 1 shows when a spouse benefit is payable. Example 2 shows when a spouse benefit is not payable.">
            <a:extLst>
              <a:ext uri="{FF2B5EF4-FFF2-40B4-BE49-F238E27FC236}">
                <a16:creationId xmlns:a16="http://schemas.microsoft.com/office/drawing/2014/main" id="{07F47C8C-6D34-4CFA-A72C-CF771FC947FA}"/>
              </a:ext>
            </a:extLst>
          </p:cNvPr>
          <p:cNvGraphicFramePr>
            <a:graphicFrameLocks noGrp="1"/>
          </p:cNvGraphicFramePr>
          <p:nvPr>
            <p:ph sz="quarter" idx="10"/>
            <p:extLst>
              <p:ext uri="{D42A27DB-BD31-4B8C-83A1-F6EECF244321}">
                <p14:modId xmlns:p14="http://schemas.microsoft.com/office/powerpoint/2010/main" val="2502228758"/>
              </p:ext>
            </p:extLst>
          </p:nvPr>
        </p:nvGraphicFramePr>
        <p:xfrm>
          <a:off x="1524705" y="2009429"/>
          <a:ext cx="6773332" cy="3234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2">
            <a:extLst>
              <a:ext uri="{FF2B5EF4-FFF2-40B4-BE49-F238E27FC236}">
                <a16:creationId xmlns:a16="http://schemas.microsoft.com/office/drawing/2014/main" id="{DB73F89C-F727-40C0-8424-5BE30D60A575}"/>
              </a:ext>
              <a:ext uri="{C183D7F6-B498-43B3-948B-1728B52AA6E4}">
                <adec:decorative xmlns:adec="http://schemas.microsoft.com/office/drawing/2017/decorative" val="1"/>
              </a:ext>
            </a:extLst>
          </p:cNvPr>
          <p:cNvSpPr txBox="1"/>
          <p:nvPr/>
        </p:nvSpPr>
        <p:spPr>
          <a:xfrm>
            <a:off x="259292" y="3288361"/>
            <a:ext cx="1230840" cy="338554"/>
          </a:xfrm>
          <a:prstGeom prst="rect">
            <a:avLst/>
          </a:prstGeom>
          <a:noFill/>
        </p:spPr>
        <p:txBody>
          <a:bodyPr wrap="square" rtlCol="0">
            <a:spAutoFit/>
          </a:bodyPr>
          <a:lstStyle>
            <a:defPPr>
              <a:defRPr lang="en-US"/>
            </a:defPPr>
            <a:lvl1pPr algn="l" rtl="0" fontAlgn="base">
              <a:spcBef>
                <a:spcPct val="0"/>
              </a:spcBef>
              <a:spcAft>
                <a:spcPct val="0"/>
              </a:spcAft>
              <a:defRPr sz="3200" kern="1200">
                <a:solidFill>
                  <a:srgbClr val="DDDDDD"/>
                </a:solidFill>
                <a:latin typeface="Times New Roman" pitchFamily="18" charset="0"/>
                <a:ea typeface="+mn-ea"/>
                <a:cs typeface="+mn-cs"/>
              </a:defRPr>
            </a:lvl1pPr>
            <a:lvl2pPr marL="457200" algn="l" rtl="0" fontAlgn="base">
              <a:spcBef>
                <a:spcPct val="0"/>
              </a:spcBef>
              <a:spcAft>
                <a:spcPct val="0"/>
              </a:spcAft>
              <a:defRPr sz="3200" kern="1200">
                <a:solidFill>
                  <a:srgbClr val="DDDDDD"/>
                </a:solidFill>
                <a:latin typeface="Times New Roman" pitchFamily="18" charset="0"/>
                <a:ea typeface="+mn-ea"/>
                <a:cs typeface="+mn-cs"/>
              </a:defRPr>
            </a:lvl2pPr>
            <a:lvl3pPr marL="914400" algn="l" rtl="0" fontAlgn="base">
              <a:spcBef>
                <a:spcPct val="0"/>
              </a:spcBef>
              <a:spcAft>
                <a:spcPct val="0"/>
              </a:spcAft>
              <a:defRPr sz="3200" kern="1200">
                <a:solidFill>
                  <a:srgbClr val="DDDDDD"/>
                </a:solidFill>
                <a:latin typeface="Times New Roman" pitchFamily="18" charset="0"/>
                <a:ea typeface="+mn-ea"/>
                <a:cs typeface="+mn-cs"/>
              </a:defRPr>
            </a:lvl3pPr>
            <a:lvl4pPr marL="1371600" algn="l" rtl="0" fontAlgn="base">
              <a:spcBef>
                <a:spcPct val="0"/>
              </a:spcBef>
              <a:spcAft>
                <a:spcPct val="0"/>
              </a:spcAft>
              <a:defRPr sz="3200" kern="1200">
                <a:solidFill>
                  <a:srgbClr val="DDDDDD"/>
                </a:solidFill>
                <a:latin typeface="Times New Roman" pitchFamily="18" charset="0"/>
                <a:ea typeface="+mn-ea"/>
                <a:cs typeface="+mn-cs"/>
              </a:defRPr>
            </a:lvl4pPr>
            <a:lvl5pPr marL="1828800" algn="l" rtl="0" fontAlgn="base">
              <a:spcBef>
                <a:spcPct val="0"/>
              </a:spcBef>
              <a:spcAft>
                <a:spcPct val="0"/>
              </a:spcAft>
              <a:defRPr sz="3200" kern="1200">
                <a:solidFill>
                  <a:srgbClr val="DDDDDD"/>
                </a:solidFill>
                <a:latin typeface="Times New Roman" pitchFamily="18" charset="0"/>
                <a:ea typeface="+mn-ea"/>
                <a:cs typeface="+mn-cs"/>
              </a:defRPr>
            </a:lvl5pPr>
            <a:lvl6pPr marL="2286000" algn="l" defTabSz="914400" rtl="0" eaLnBrk="1" latinLnBrk="0" hangingPunct="1">
              <a:defRPr sz="3200" kern="1200">
                <a:solidFill>
                  <a:srgbClr val="DDDDDD"/>
                </a:solidFill>
                <a:latin typeface="Times New Roman" pitchFamily="18" charset="0"/>
                <a:ea typeface="+mn-ea"/>
                <a:cs typeface="+mn-cs"/>
              </a:defRPr>
            </a:lvl6pPr>
            <a:lvl7pPr marL="2743200" algn="l" defTabSz="914400" rtl="0" eaLnBrk="1" latinLnBrk="0" hangingPunct="1">
              <a:defRPr sz="3200" kern="1200">
                <a:solidFill>
                  <a:srgbClr val="DDDDDD"/>
                </a:solidFill>
                <a:latin typeface="Times New Roman" pitchFamily="18" charset="0"/>
                <a:ea typeface="+mn-ea"/>
                <a:cs typeface="+mn-cs"/>
              </a:defRPr>
            </a:lvl7pPr>
            <a:lvl8pPr marL="3200400" algn="l" defTabSz="914400" rtl="0" eaLnBrk="1" latinLnBrk="0" hangingPunct="1">
              <a:defRPr sz="3200" kern="1200">
                <a:solidFill>
                  <a:srgbClr val="DDDDDD"/>
                </a:solidFill>
                <a:latin typeface="Times New Roman" pitchFamily="18" charset="0"/>
                <a:ea typeface="+mn-ea"/>
                <a:cs typeface="+mn-cs"/>
              </a:defRPr>
            </a:lvl8pPr>
            <a:lvl9pPr marL="3657600" algn="l" defTabSz="914400" rtl="0" eaLnBrk="1" latinLnBrk="0" hangingPunct="1">
              <a:defRPr sz="3200" kern="1200">
                <a:solidFill>
                  <a:srgbClr val="DDDDDD"/>
                </a:solidFill>
                <a:latin typeface="Times New Roman" pitchFamily="18" charset="0"/>
                <a:ea typeface="+mn-ea"/>
                <a:cs typeface="+mn-cs"/>
              </a:defRPr>
            </a:lvl9pPr>
          </a:lstStyle>
          <a:p>
            <a:r>
              <a:rPr lang="en-US" sz="1600" b="1" dirty="0">
                <a:solidFill>
                  <a:schemeClr val="tx1"/>
                </a:solidFill>
                <a:latin typeface="+mn-lt"/>
              </a:rPr>
              <a:t>Example 1</a:t>
            </a:r>
          </a:p>
        </p:txBody>
      </p:sp>
      <p:sp>
        <p:nvSpPr>
          <p:cNvPr id="8" name="TextBox 6">
            <a:extLst>
              <a:ext uri="{FF2B5EF4-FFF2-40B4-BE49-F238E27FC236}">
                <a16:creationId xmlns:a16="http://schemas.microsoft.com/office/drawing/2014/main" id="{2F16506F-5D83-45D2-A3F6-BB73CF363D57}"/>
              </a:ext>
              <a:ext uri="{C183D7F6-B498-43B3-948B-1728B52AA6E4}">
                <adec:decorative xmlns:adec="http://schemas.microsoft.com/office/drawing/2017/decorative" val="1"/>
              </a:ext>
            </a:extLst>
          </p:cNvPr>
          <p:cNvSpPr txBox="1"/>
          <p:nvPr/>
        </p:nvSpPr>
        <p:spPr>
          <a:xfrm>
            <a:off x="259291" y="4429992"/>
            <a:ext cx="1230841" cy="338554"/>
          </a:xfrm>
          <a:prstGeom prst="rect">
            <a:avLst/>
          </a:prstGeom>
          <a:noFill/>
        </p:spPr>
        <p:txBody>
          <a:bodyPr wrap="square" rtlCol="0">
            <a:spAutoFit/>
          </a:bodyPr>
          <a:lstStyle>
            <a:defPPr>
              <a:defRPr lang="en-US"/>
            </a:defPPr>
            <a:lvl1pPr algn="l" rtl="0" fontAlgn="base">
              <a:spcBef>
                <a:spcPct val="0"/>
              </a:spcBef>
              <a:spcAft>
                <a:spcPct val="0"/>
              </a:spcAft>
              <a:defRPr sz="3200" kern="1200">
                <a:solidFill>
                  <a:srgbClr val="DDDDDD"/>
                </a:solidFill>
                <a:latin typeface="Times New Roman" pitchFamily="18" charset="0"/>
                <a:ea typeface="+mn-ea"/>
                <a:cs typeface="+mn-cs"/>
              </a:defRPr>
            </a:lvl1pPr>
            <a:lvl2pPr marL="457200" algn="l" rtl="0" fontAlgn="base">
              <a:spcBef>
                <a:spcPct val="0"/>
              </a:spcBef>
              <a:spcAft>
                <a:spcPct val="0"/>
              </a:spcAft>
              <a:defRPr sz="3200" kern="1200">
                <a:solidFill>
                  <a:srgbClr val="DDDDDD"/>
                </a:solidFill>
                <a:latin typeface="Times New Roman" pitchFamily="18" charset="0"/>
                <a:ea typeface="+mn-ea"/>
                <a:cs typeface="+mn-cs"/>
              </a:defRPr>
            </a:lvl2pPr>
            <a:lvl3pPr marL="914400" algn="l" rtl="0" fontAlgn="base">
              <a:spcBef>
                <a:spcPct val="0"/>
              </a:spcBef>
              <a:spcAft>
                <a:spcPct val="0"/>
              </a:spcAft>
              <a:defRPr sz="3200" kern="1200">
                <a:solidFill>
                  <a:srgbClr val="DDDDDD"/>
                </a:solidFill>
                <a:latin typeface="Times New Roman" pitchFamily="18" charset="0"/>
                <a:ea typeface="+mn-ea"/>
                <a:cs typeface="+mn-cs"/>
              </a:defRPr>
            </a:lvl3pPr>
            <a:lvl4pPr marL="1371600" algn="l" rtl="0" fontAlgn="base">
              <a:spcBef>
                <a:spcPct val="0"/>
              </a:spcBef>
              <a:spcAft>
                <a:spcPct val="0"/>
              </a:spcAft>
              <a:defRPr sz="3200" kern="1200">
                <a:solidFill>
                  <a:srgbClr val="DDDDDD"/>
                </a:solidFill>
                <a:latin typeface="Times New Roman" pitchFamily="18" charset="0"/>
                <a:ea typeface="+mn-ea"/>
                <a:cs typeface="+mn-cs"/>
              </a:defRPr>
            </a:lvl4pPr>
            <a:lvl5pPr marL="1828800" algn="l" rtl="0" fontAlgn="base">
              <a:spcBef>
                <a:spcPct val="0"/>
              </a:spcBef>
              <a:spcAft>
                <a:spcPct val="0"/>
              </a:spcAft>
              <a:defRPr sz="3200" kern="1200">
                <a:solidFill>
                  <a:srgbClr val="DDDDDD"/>
                </a:solidFill>
                <a:latin typeface="Times New Roman" pitchFamily="18" charset="0"/>
                <a:ea typeface="+mn-ea"/>
                <a:cs typeface="+mn-cs"/>
              </a:defRPr>
            </a:lvl5pPr>
            <a:lvl6pPr marL="2286000" algn="l" defTabSz="914400" rtl="0" eaLnBrk="1" latinLnBrk="0" hangingPunct="1">
              <a:defRPr sz="3200" kern="1200">
                <a:solidFill>
                  <a:srgbClr val="DDDDDD"/>
                </a:solidFill>
                <a:latin typeface="Times New Roman" pitchFamily="18" charset="0"/>
                <a:ea typeface="+mn-ea"/>
                <a:cs typeface="+mn-cs"/>
              </a:defRPr>
            </a:lvl6pPr>
            <a:lvl7pPr marL="2743200" algn="l" defTabSz="914400" rtl="0" eaLnBrk="1" latinLnBrk="0" hangingPunct="1">
              <a:defRPr sz="3200" kern="1200">
                <a:solidFill>
                  <a:srgbClr val="DDDDDD"/>
                </a:solidFill>
                <a:latin typeface="Times New Roman" pitchFamily="18" charset="0"/>
                <a:ea typeface="+mn-ea"/>
                <a:cs typeface="+mn-cs"/>
              </a:defRPr>
            </a:lvl7pPr>
            <a:lvl8pPr marL="3200400" algn="l" defTabSz="914400" rtl="0" eaLnBrk="1" latinLnBrk="0" hangingPunct="1">
              <a:defRPr sz="3200" kern="1200">
                <a:solidFill>
                  <a:srgbClr val="DDDDDD"/>
                </a:solidFill>
                <a:latin typeface="Times New Roman" pitchFamily="18" charset="0"/>
                <a:ea typeface="+mn-ea"/>
                <a:cs typeface="+mn-cs"/>
              </a:defRPr>
            </a:lvl8pPr>
            <a:lvl9pPr marL="3657600" algn="l" defTabSz="914400" rtl="0" eaLnBrk="1" latinLnBrk="0" hangingPunct="1">
              <a:defRPr sz="3200" kern="1200">
                <a:solidFill>
                  <a:srgbClr val="DDDDDD"/>
                </a:solidFill>
                <a:latin typeface="Times New Roman" pitchFamily="18" charset="0"/>
                <a:ea typeface="+mn-ea"/>
                <a:cs typeface="+mn-cs"/>
              </a:defRPr>
            </a:lvl9pPr>
          </a:lstStyle>
          <a:p>
            <a:r>
              <a:rPr lang="en-US" sz="1600" b="1" dirty="0">
                <a:solidFill>
                  <a:schemeClr val="tx1"/>
                </a:solidFill>
                <a:latin typeface="+mn-lt"/>
              </a:rPr>
              <a:t>Example 2</a:t>
            </a:r>
          </a:p>
        </p:txBody>
      </p:sp>
      <p:sp>
        <p:nvSpPr>
          <p:cNvPr id="12" name="TextBox 11">
            <a:extLst>
              <a:ext uri="{FF2B5EF4-FFF2-40B4-BE49-F238E27FC236}">
                <a16:creationId xmlns:a16="http://schemas.microsoft.com/office/drawing/2014/main" id="{961A9051-C678-4FA9-AB40-37F854D042C5}"/>
              </a:ext>
            </a:extLst>
          </p:cNvPr>
          <p:cNvSpPr txBox="1"/>
          <p:nvPr/>
        </p:nvSpPr>
        <p:spPr>
          <a:xfrm>
            <a:off x="372533" y="5350922"/>
            <a:ext cx="8500533" cy="369332"/>
          </a:xfrm>
          <a:prstGeom prst="rect">
            <a:avLst/>
          </a:prstGeom>
          <a:noFill/>
        </p:spPr>
        <p:txBody>
          <a:bodyPr wrap="square" rtlCol="0">
            <a:spAutoFit/>
          </a:bodyPr>
          <a:lstStyle/>
          <a:p>
            <a:pPr algn="ctr"/>
            <a:r>
              <a:rPr lang="en-US" b="1" dirty="0"/>
              <a:t>NOTE: </a:t>
            </a:r>
            <a:r>
              <a:rPr lang="en-US" dirty="0"/>
              <a:t>Benefits are reduced if filing prior to full retirement age (FRA).</a:t>
            </a:r>
          </a:p>
        </p:txBody>
      </p:sp>
    </p:spTree>
    <p:extLst>
      <p:ext uri="{BB962C8B-B14F-4D97-AF65-F5344CB8AC3E}">
        <p14:creationId xmlns:p14="http://schemas.microsoft.com/office/powerpoint/2010/main" val="406136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quot;  &quo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4338"/>
          <a:stretch/>
        </p:blipFill>
        <p:spPr bwMode="auto">
          <a:xfrm>
            <a:off x="0" y="-15240"/>
            <a:ext cx="9144000" cy="668496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0" y="289560"/>
            <a:ext cx="4907280" cy="1325563"/>
          </a:xfrm>
        </p:spPr>
        <p:txBody>
          <a:bodyPr/>
          <a:lstStyle/>
          <a:p>
            <a:r>
              <a:rPr lang="en-US" dirty="0"/>
              <a:t>We’re There If You Lose A Loved One</a:t>
            </a:r>
          </a:p>
        </p:txBody>
      </p:sp>
    </p:spTree>
    <p:extLst>
      <p:ext uri="{BB962C8B-B14F-4D97-AF65-F5344CB8AC3E}">
        <p14:creationId xmlns:p14="http://schemas.microsoft.com/office/powerpoint/2010/main" val="183508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0" cy="671209"/>
          </a:xfrm>
        </p:spPr>
        <p:txBody>
          <a:bodyPr/>
          <a:lstStyle/>
          <a:p>
            <a:pPr lvl="0">
              <a:spcBef>
                <a:spcPts val="0"/>
              </a:spcBef>
            </a:pPr>
            <a:r>
              <a:rPr lang="en-US">
                <a:solidFill>
                  <a:srgbClr val="002060"/>
                </a:solidFill>
              </a:rPr>
              <a:t>Survivor Benefits</a:t>
            </a:r>
            <a:br>
              <a:rPr lang="en-US" sz="4200">
                <a:solidFill>
                  <a:srgbClr val="002060"/>
                </a:solidFill>
              </a:rPr>
            </a:br>
            <a:endParaRPr lang="en-US" sz="4200">
              <a:solidFill>
                <a:srgbClr val="002060"/>
              </a:solidFill>
            </a:endParaRPr>
          </a:p>
        </p:txBody>
      </p:sp>
      <p:graphicFrame>
        <p:nvGraphicFramePr>
          <p:cNvPr id="2" name="Table 1" descr="A child may receive benefits if he or she is not married and is under age 18 (or under age 19 if still in high school). A disabled child may receive benefits beyond age 18 if he or she is not married and was disabled before age 22.&#10;A widow or widower or divorced widow/widower may receive full benefits at full retirement age – or reduced benefits at age 60 – or as early as age 50 if disabled – or at any age if caring for child under 16 or a disabled child." title="Chart showing Survivor Eligibility Factors"/>
          <p:cNvGraphicFramePr>
            <a:graphicFrameLocks noGrp="1"/>
          </p:cNvGraphicFramePr>
          <p:nvPr>
            <p:extLst>
              <p:ext uri="{D42A27DB-BD31-4B8C-83A1-F6EECF244321}">
                <p14:modId xmlns:p14="http://schemas.microsoft.com/office/powerpoint/2010/main" val="2590137787"/>
              </p:ext>
            </p:extLst>
          </p:nvPr>
        </p:nvGraphicFramePr>
        <p:xfrm>
          <a:off x="365759" y="999811"/>
          <a:ext cx="8412480" cy="4297680"/>
        </p:xfrm>
        <a:graphic>
          <a:graphicData uri="http://schemas.openxmlformats.org/drawingml/2006/table">
            <a:tbl>
              <a:tblPr firstRow="1" bandRow="1">
                <a:tableStyleId>{69CF1AB2-1976-4502-BF36-3FF5EA218861}</a:tableStyleId>
              </a:tblPr>
              <a:tblGrid>
                <a:gridCol w="2415541">
                  <a:extLst>
                    <a:ext uri="{9D8B030D-6E8A-4147-A177-3AD203B41FA5}">
                      <a16:colId xmlns:a16="http://schemas.microsoft.com/office/drawing/2014/main" val="20000"/>
                    </a:ext>
                  </a:extLst>
                </a:gridCol>
                <a:gridCol w="5996939">
                  <a:extLst>
                    <a:ext uri="{9D8B030D-6E8A-4147-A177-3AD203B41FA5}">
                      <a16:colId xmlns:a16="http://schemas.microsoft.com/office/drawing/2014/main" val="20001"/>
                    </a:ext>
                  </a:extLst>
                </a:gridCol>
              </a:tblGrid>
              <a:tr h="998707">
                <a:tc>
                  <a:txBody>
                    <a:bodyPr/>
                    <a:lstStyle/>
                    <a:p>
                      <a:r>
                        <a:rPr lang="en-US" sz="2200" b="1" dirty="0"/>
                        <a:t>Child</a:t>
                      </a:r>
                      <a:endParaRPr lang="en-US" sz="2200" b="1" dirty="0">
                        <a:solidFill>
                          <a:schemeClr val="tx1"/>
                        </a:solidFill>
                      </a:endParaRPr>
                    </a:p>
                  </a:txBody>
                  <a:tcPr/>
                </a:tc>
                <a:tc>
                  <a:txBody>
                    <a:bodyPr/>
                    <a:lstStyle/>
                    <a:p>
                      <a:r>
                        <a:rPr lang="en-US" sz="2200" b="0" dirty="0"/>
                        <a:t>May receive benefits if unmarried and younger</a:t>
                      </a:r>
                      <a:r>
                        <a:rPr lang="en-US" sz="2200" b="0" baseline="0" dirty="0"/>
                        <a:t> than age </a:t>
                      </a:r>
                      <a:r>
                        <a:rPr lang="en-US" sz="2200" b="0" dirty="0"/>
                        <a:t>18, or between ages 18 and 19 and a full-time student (no higher than grade 12)</a:t>
                      </a:r>
                      <a:endParaRPr lang="en-US" sz="2200" b="0" dirty="0">
                        <a:solidFill>
                          <a:schemeClr val="tx1"/>
                        </a:solidFill>
                      </a:endParaRPr>
                    </a:p>
                  </a:txBody>
                  <a:tcPr/>
                </a:tc>
                <a:extLst>
                  <a:ext uri="{0D108BD9-81ED-4DB2-BD59-A6C34878D82A}">
                    <a16:rowId xmlns:a16="http://schemas.microsoft.com/office/drawing/2014/main" val="10000"/>
                  </a:ext>
                </a:extLst>
              </a:tr>
              <a:tr h="753570">
                <a:tc>
                  <a:txBody>
                    <a:bodyPr/>
                    <a:lstStyle/>
                    <a:p>
                      <a:r>
                        <a:rPr lang="en-US" sz="2200" b="1" dirty="0"/>
                        <a:t>Disabled Child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May receive benefits after age 18 if unmarried and disabled before age 22</a:t>
                      </a:r>
                    </a:p>
                  </a:txBody>
                  <a:tcPr/>
                </a:tc>
                <a:extLst>
                  <a:ext uri="{0D108BD9-81ED-4DB2-BD59-A6C34878D82A}">
                    <a16:rowId xmlns:a16="http://schemas.microsoft.com/office/drawing/2014/main" val="10001"/>
                  </a:ext>
                </a:extLst>
              </a:tr>
              <a:tr h="1871579">
                <a:tc>
                  <a:txBody>
                    <a:bodyPr/>
                    <a:lstStyle/>
                    <a:p>
                      <a:r>
                        <a:rPr lang="en-US" sz="2200" b="1" dirty="0"/>
                        <a:t>Widow/er  </a:t>
                      </a:r>
                    </a:p>
                    <a:p>
                      <a:r>
                        <a:rPr lang="en-US" sz="2200" b="1" dirty="0"/>
                        <a:t>or Divorced Widow/er</a:t>
                      </a:r>
                    </a:p>
                    <a:p>
                      <a:r>
                        <a:rPr lang="en-US" sz="2200" dirty="0"/>
                        <a:t>(Remarriage after age 60 will</a:t>
                      </a:r>
                      <a:r>
                        <a:rPr lang="en-US" sz="2200" baseline="0" dirty="0"/>
                        <a:t> not affect benefits)</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dirty="0"/>
                        <a:t>May receive</a:t>
                      </a:r>
                      <a:r>
                        <a:rPr lang="en-US" sz="2200" baseline="0" dirty="0"/>
                        <a:t> </a:t>
                      </a:r>
                      <a:r>
                        <a:rPr lang="en-US" sz="2200" dirty="0"/>
                        <a:t>full benefits at full retirement age or reduced benefits: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as early as </a:t>
                      </a:r>
                      <a:r>
                        <a:rPr lang="en-US" sz="2200" dirty="0"/>
                        <a:t>age 60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as</a:t>
                      </a:r>
                      <a:r>
                        <a:rPr lang="en-US" sz="2200" baseline="0" dirty="0"/>
                        <a:t> </a:t>
                      </a:r>
                      <a:r>
                        <a:rPr lang="en-US" sz="2200" dirty="0"/>
                        <a:t>early as 50, if disabled</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at any age if caring for child of deceased worker who is under age 16 or disabled and receives child's benefits</a:t>
                      </a:r>
                    </a:p>
                  </a:txBody>
                  <a:tcPr/>
                </a:tc>
                <a:extLst>
                  <a:ext uri="{0D108BD9-81ED-4DB2-BD59-A6C34878D82A}">
                    <a16:rowId xmlns:a16="http://schemas.microsoft.com/office/drawing/2014/main" val="10002"/>
                  </a:ext>
                </a:extLst>
              </a:tr>
            </a:tbl>
          </a:graphicData>
        </a:graphic>
      </p:graphicFrame>
      <p:sp>
        <p:nvSpPr>
          <p:cNvPr id="4" name="Rectangle 3"/>
          <p:cNvSpPr/>
          <p:nvPr/>
        </p:nvSpPr>
        <p:spPr>
          <a:xfrm>
            <a:off x="926925" y="5297491"/>
            <a:ext cx="7290148" cy="461665"/>
          </a:xfrm>
          <a:prstGeom prst="rect">
            <a:avLst/>
          </a:prstGeom>
        </p:spPr>
        <p:txBody>
          <a:bodyPr wrap="square">
            <a:spAutoFit/>
          </a:bodyPr>
          <a:lstStyle/>
          <a:p>
            <a:pPr algn="ctr"/>
            <a:r>
              <a:rPr lang="en-US" sz="2400" b="1" dirty="0">
                <a:solidFill>
                  <a:schemeClr val="tx1">
                    <a:lumMod val="75000"/>
                  </a:schemeClr>
                </a:solidFill>
                <a:hlinkClick r:id="rId3"/>
              </a:rPr>
              <a:t>ssa.gov/planners/survivors</a:t>
            </a:r>
            <a:endParaRPr lang="en-US" sz="2400" b="1" dirty="0">
              <a:solidFill>
                <a:schemeClr val="tx1">
                  <a:lumMod val="75000"/>
                </a:schemeClr>
              </a:solidFill>
            </a:endParaRPr>
          </a:p>
        </p:txBody>
      </p:sp>
    </p:spTree>
    <p:extLst>
      <p:ext uri="{BB962C8B-B14F-4D97-AF65-F5344CB8AC3E}">
        <p14:creationId xmlns:p14="http://schemas.microsoft.com/office/powerpoint/2010/main" val="310901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Chart showing the differences between Social Security Disability Insurance and Supplemental Security Income." title="SSDI vs. SSI"/>
          <p:cNvSpPr>
            <a:spLocks noGrp="1"/>
          </p:cNvSpPr>
          <p:nvPr>
            <p:ph type="title"/>
          </p:nvPr>
        </p:nvSpPr>
        <p:spPr>
          <a:xfrm>
            <a:off x="1" y="0"/>
            <a:ext cx="9144000" cy="749030"/>
          </a:xfrm>
        </p:spPr>
        <p:txBody>
          <a:bodyPr/>
          <a:lstStyle/>
          <a:p>
            <a:r>
              <a:rPr lang="en-US" sz="4200" dirty="0"/>
              <a:t>Spouse vs. Surviving </a:t>
            </a:r>
            <a:r>
              <a:rPr lang="en-US" sz="4200" dirty="0">
                <a:solidFill>
                  <a:srgbClr val="002060"/>
                </a:solidFill>
              </a:rPr>
              <a:t>Spouse Benefits</a:t>
            </a:r>
          </a:p>
        </p:txBody>
      </p:sp>
      <p:graphicFrame>
        <p:nvGraphicFramePr>
          <p:cNvPr id="8" name="Content Placeholder 7" descr="Shows benefits available to Spouses vs Surviving Spouses, and when the benefit may start"/>
          <p:cNvGraphicFramePr>
            <a:graphicFrameLocks noGrp="1"/>
          </p:cNvGraphicFramePr>
          <p:nvPr>
            <p:ph sz="quarter" idx="11"/>
            <p:extLst>
              <p:ext uri="{D42A27DB-BD31-4B8C-83A1-F6EECF244321}">
                <p14:modId xmlns:p14="http://schemas.microsoft.com/office/powerpoint/2010/main" val="2015867558"/>
              </p:ext>
            </p:extLst>
          </p:nvPr>
        </p:nvGraphicFramePr>
        <p:xfrm>
          <a:off x="419099" y="872672"/>
          <a:ext cx="8305800" cy="4114800"/>
        </p:xfrm>
        <a:graphic>
          <a:graphicData uri="http://schemas.openxmlformats.org/drawingml/2006/table">
            <a:tbl>
              <a:tblPr firstRow="1" bandRow="1">
                <a:tableStyleId>{69CF1AB2-1976-4502-BF36-3FF5EA218861}</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767808">
                <a:tc>
                  <a:txBody>
                    <a:bodyPr/>
                    <a:lstStyle/>
                    <a:p>
                      <a:pPr algn="ctr"/>
                      <a:r>
                        <a:rPr lang="en-US" sz="2400" dirty="0"/>
                        <a:t>Spouse (</a:t>
                      </a:r>
                      <a:r>
                        <a:rPr lang="en-US" sz="2400" baseline="0" dirty="0"/>
                        <a:t>living</a:t>
                      </a:r>
                      <a:r>
                        <a:rPr lang="en-US" sz="2400" dirty="0"/>
                        <a:t>)</a:t>
                      </a:r>
                      <a:endParaRPr lang="en-US" sz="2400" b="0" dirty="0">
                        <a:solidFill>
                          <a:schemeClr val="tx1"/>
                        </a:solidFill>
                      </a:endParaRPr>
                    </a:p>
                  </a:txBody>
                  <a:tcPr/>
                </a:tc>
                <a:tc>
                  <a:txBody>
                    <a:bodyPr/>
                    <a:lstStyle/>
                    <a:p>
                      <a:pPr algn="ctr"/>
                      <a:r>
                        <a:rPr lang="en-US" sz="2400" dirty="0"/>
                        <a:t>Surviving Spouse (deceased)</a:t>
                      </a:r>
                      <a:r>
                        <a:rPr lang="en-US" sz="2400" baseline="0" dirty="0"/>
                        <a:t> </a:t>
                      </a:r>
                      <a:endParaRPr lang="en-US" sz="2400" b="0" dirty="0">
                        <a:solidFill>
                          <a:srgbClr val="002060"/>
                        </a:solidFill>
                      </a:endParaRPr>
                    </a:p>
                  </a:txBody>
                  <a:tcPr/>
                </a:tc>
                <a:extLst>
                  <a:ext uri="{0D108BD9-81ED-4DB2-BD59-A6C34878D82A}">
                    <a16:rowId xmlns:a16="http://schemas.microsoft.com/office/drawing/2014/main" val="10000"/>
                  </a:ext>
                </a:extLst>
              </a:tr>
              <a:tr h="710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May start as early as age 62</a:t>
                      </a:r>
                      <a:endParaRPr lang="en-US" sz="2200" strike="sngStrik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May</a:t>
                      </a:r>
                      <a:r>
                        <a:rPr lang="en-US" sz="2200" baseline="0" dirty="0"/>
                        <a:t> </a:t>
                      </a:r>
                      <a:r>
                        <a:rPr lang="en-US" sz="2200" dirty="0"/>
                        <a:t>start as early as age 60 or as early as 50 if disabled</a:t>
                      </a:r>
                    </a:p>
                  </a:txBody>
                  <a:tcPr/>
                </a:tc>
                <a:extLst>
                  <a:ext uri="{0D108BD9-81ED-4DB2-BD59-A6C34878D82A}">
                    <a16:rowId xmlns:a16="http://schemas.microsoft.com/office/drawing/2014/main" val="10001"/>
                  </a:ext>
                </a:extLst>
              </a:tr>
              <a:tr h="710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50% if you wait until FRA or later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100% if you start at FRA or later</a:t>
                      </a:r>
                    </a:p>
                  </a:txBody>
                  <a:tcPr/>
                </a:tc>
                <a:extLst>
                  <a:ext uri="{0D108BD9-81ED-4DB2-BD59-A6C34878D82A}">
                    <a16:rowId xmlns:a16="http://schemas.microsoft.com/office/drawing/2014/main" val="10002"/>
                  </a:ext>
                </a:extLst>
              </a:tr>
              <a:tr h="1649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Must file for benefits on own record and for spousal benefits at the same time if eligible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May draw benefits on one record and delay filing on the other to allow growth. Can switch to the higher benefit later.</a:t>
                      </a:r>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0" y="5266240"/>
            <a:ext cx="91440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366">
                    <a:lumMod val="75000"/>
                  </a:srgbClr>
                </a:solidFill>
                <a:effectLst/>
                <a:uLnTx/>
                <a:uFillTx/>
                <a:latin typeface="Helvetica"/>
                <a:ea typeface="+mn-ea"/>
                <a:cs typeface="+mn-cs"/>
                <a:hlinkClick r:id="rId3"/>
              </a:rPr>
              <a:t>ssa.gov/planners/survivors/ifyou.html</a:t>
            </a:r>
            <a:endParaRPr kumimoji="0" lang="en-US" sz="2400" b="1" i="0" u="none" strike="noStrike" kern="1200" cap="none" spc="0" normalizeH="0" baseline="0" noProof="0" dirty="0">
              <a:ln>
                <a:noFill/>
              </a:ln>
              <a:solidFill>
                <a:srgbClr val="003366">
                  <a:lumMod val="75000"/>
                </a:srgbClr>
              </a:solidFill>
              <a:effectLst/>
              <a:uLnTx/>
              <a:uFillTx/>
              <a:latin typeface="Helvetica"/>
              <a:ea typeface="+mn-ea"/>
              <a:cs typeface="+mn-cs"/>
            </a:endParaRPr>
          </a:p>
        </p:txBody>
      </p:sp>
    </p:spTree>
    <p:extLst>
      <p:ext uri="{BB962C8B-B14F-4D97-AF65-F5344CB8AC3E}">
        <p14:creationId xmlns:p14="http://schemas.microsoft.com/office/powerpoint/2010/main" val="299785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93683"/>
          </a:xfrm>
        </p:spPr>
        <p:txBody>
          <a:bodyPr/>
          <a:lstStyle/>
          <a:p>
            <a:r>
              <a:rPr lang="en-US"/>
              <a:t>Working While Receiving Benefits</a:t>
            </a:r>
          </a:p>
        </p:txBody>
      </p:sp>
      <p:graphicFrame>
        <p:nvGraphicFramePr>
          <p:cNvPr id="6" name="Table 5"/>
          <p:cNvGraphicFramePr>
            <a:graphicFrameLocks noGrp="1"/>
          </p:cNvGraphicFramePr>
          <p:nvPr/>
        </p:nvGraphicFramePr>
        <p:xfrm>
          <a:off x="152400" y="851336"/>
          <a:ext cx="8861237" cy="3947036"/>
        </p:xfrm>
        <a:graphic>
          <a:graphicData uri="http://schemas.openxmlformats.org/drawingml/2006/table">
            <a:tbl>
              <a:tblPr firstRow="1" bandRow="1">
                <a:tableStyleId>{69CF1AB2-1976-4502-BF36-3FF5EA218861}</a:tableStyleId>
              </a:tblPr>
              <a:tblGrid>
                <a:gridCol w="2819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298637">
                  <a:extLst>
                    <a:ext uri="{9D8B030D-6E8A-4147-A177-3AD203B41FA5}">
                      <a16:colId xmlns:a16="http://schemas.microsoft.com/office/drawing/2014/main" val="20002"/>
                    </a:ext>
                  </a:extLst>
                </a:gridCol>
              </a:tblGrid>
              <a:tr h="746576">
                <a:tc>
                  <a:txBody>
                    <a:bodyPr/>
                    <a:lstStyle/>
                    <a:p>
                      <a:pPr algn="ctr"/>
                      <a:r>
                        <a:rPr lang="en-US" sz="2000" dirty="0">
                          <a:solidFill>
                            <a:schemeClr val="bg1"/>
                          </a:solidFill>
                        </a:rPr>
                        <a:t>If you are</a:t>
                      </a:r>
                    </a:p>
                  </a:txBody>
                  <a:tcPr marT="45730" marB="45730" anchor="ctr">
                    <a:solidFill>
                      <a:srgbClr val="007D7D"/>
                    </a:solidFill>
                  </a:tcPr>
                </a:tc>
                <a:tc>
                  <a:txBody>
                    <a:bodyPr/>
                    <a:lstStyle/>
                    <a:p>
                      <a:pPr algn="ctr"/>
                      <a:r>
                        <a:rPr lang="en-US" sz="2000">
                          <a:solidFill>
                            <a:schemeClr val="bg1"/>
                          </a:solidFill>
                        </a:rPr>
                        <a:t>You can</a:t>
                      </a:r>
                      <a:r>
                        <a:rPr lang="en-US" sz="2000" baseline="0">
                          <a:solidFill>
                            <a:schemeClr val="bg1"/>
                          </a:solidFill>
                        </a:rPr>
                        <a:t> make up to</a:t>
                      </a:r>
                      <a:endParaRPr lang="en-US" sz="2000">
                        <a:solidFill>
                          <a:schemeClr val="bg1"/>
                        </a:solidFill>
                      </a:endParaRPr>
                    </a:p>
                  </a:txBody>
                  <a:tcPr marT="45730" marB="45730" anchor="ctr">
                    <a:solidFill>
                      <a:srgbClr val="007D7D"/>
                    </a:solidFill>
                  </a:tcPr>
                </a:tc>
                <a:tc>
                  <a:txBody>
                    <a:bodyPr/>
                    <a:lstStyle/>
                    <a:p>
                      <a:pPr algn="ctr"/>
                      <a:r>
                        <a:rPr lang="en-US" sz="2000">
                          <a:solidFill>
                            <a:schemeClr val="bg1"/>
                          </a:solidFill>
                        </a:rPr>
                        <a:t>If you</a:t>
                      </a:r>
                      <a:r>
                        <a:rPr lang="en-US" sz="2000" baseline="0">
                          <a:solidFill>
                            <a:schemeClr val="bg1"/>
                          </a:solidFill>
                        </a:rPr>
                        <a:t> earn more, some benefits will be withheld</a:t>
                      </a:r>
                      <a:endParaRPr lang="en-US" sz="2000">
                        <a:solidFill>
                          <a:schemeClr val="bg1"/>
                        </a:solidFill>
                      </a:endParaRPr>
                    </a:p>
                  </a:txBody>
                  <a:tcPr marT="45730" marB="45730" anchor="ctr">
                    <a:solidFill>
                      <a:srgbClr val="007D7D"/>
                    </a:solidFill>
                  </a:tcPr>
                </a:tc>
                <a:extLst>
                  <a:ext uri="{0D108BD9-81ED-4DB2-BD59-A6C34878D82A}">
                    <a16:rowId xmlns:a16="http://schemas.microsoft.com/office/drawing/2014/main" val="10000"/>
                  </a:ext>
                </a:extLst>
              </a:tr>
              <a:tr h="746693">
                <a:tc>
                  <a:txBody>
                    <a:bodyPr/>
                    <a:lstStyle/>
                    <a:p>
                      <a:r>
                        <a:rPr lang="en-US" sz="2400"/>
                        <a:t>Under Full Retirement Age</a:t>
                      </a:r>
                    </a:p>
                  </a:txBody>
                  <a:tcPr marT="45730" marB="45730"/>
                </a:tc>
                <a:tc>
                  <a:txBody>
                    <a:bodyPr/>
                    <a:lstStyle/>
                    <a:p>
                      <a:r>
                        <a:rPr lang="en-US" sz="2400" dirty="0"/>
                        <a:t>$22,320/yr. </a:t>
                      </a:r>
                    </a:p>
                  </a:txBody>
                  <a:tcPr marT="45730" marB="45730"/>
                </a:tc>
                <a:tc>
                  <a:txBody>
                    <a:bodyPr/>
                    <a:lstStyle/>
                    <a:p>
                      <a:r>
                        <a:rPr lang="en-US" sz="2400"/>
                        <a:t>$1 for every $2</a:t>
                      </a:r>
                    </a:p>
                  </a:txBody>
                  <a:tcPr marT="45730" marB="45730"/>
                </a:tc>
                <a:extLst>
                  <a:ext uri="{0D108BD9-81ED-4DB2-BD59-A6C34878D82A}">
                    <a16:rowId xmlns:a16="http://schemas.microsoft.com/office/drawing/2014/main" val="10001"/>
                  </a:ext>
                </a:extLst>
              </a:tr>
              <a:tr h="1005896">
                <a:tc>
                  <a:txBody>
                    <a:bodyPr/>
                    <a:lstStyle/>
                    <a:p>
                      <a:r>
                        <a:rPr lang="en-US" sz="2400"/>
                        <a:t>The Year Full Retirement Age is Reached</a:t>
                      </a:r>
                    </a:p>
                  </a:txBody>
                  <a:tcPr marT="45730" marB="45730"/>
                </a:tc>
                <a:tc>
                  <a:txBody>
                    <a:bodyPr/>
                    <a:lstStyle/>
                    <a:p>
                      <a:r>
                        <a:rPr lang="en-US" sz="2400" dirty="0"/>
                        <a:t>$59,520/yr. </a:t>
                      </a:r>
                      <a:br>
                        <a:rPr lang="en-US" sz="2400" dirty="0"/>
                      </a:br>
                      <a:r>
                        <a:rPr lang="en-US" sz="2400" dirty="0"/>
                        <a:t>before month of full</a:t>
                      </a:r>
                      <a:r>
                        <a:rPr lang="en-US" sz="2400" baseline="0" dirty="0"/>
                        <a:t> retirement age</a:t>
                      </a:r>
                      <a:endParaRPr lang="en-US" sz="2400" dirty="0"/>
                    </a:p>
                  </a:txBody>
                  <a:tcPr marT="45730" marB="45730"/>
                </a:tc>
                <a:tc>
                  <a:txBody>
                    <a:bodyPr/>
                    <a:lstStyle/>
                    <a:p>
                      <a:r>
                        <a:rPr lang="en-US" sz="2400" dirty="0"/>
                        <a:t>$1 for every $3</a:t>
                      </a:r>
                    </a:p>
                  </a:txBody>
                  <a:tcPr marT="45730" marB="45730"/>
                </a:tc>
                <a:extLst>
                  <a:ext uri="{0D108BD9-81ED-4DB2-BD59-A6C34878D82A}">
                    <a16:rowId xmlns:a16="http://schemas.microsoft.com/office/drawing/2014/main" val="10002"/>
                  </a:ext>
                </a:extLst>
              </a:tr>
              <a:tr h="967935">
                <a:tc>
                  <a:txBody>
                    <a:bodyPr/>
                    <a:lstStyle/>
                    <a:p>
                      <a:r>
                        <a:rPr lang="en-US" sz="2400"/>
                        <a:t>Month of Full Retirement Age </a:t>
                      </a:r>
                      <a:br>
                        <a:rPr lang="en-US" sz="2400"/>
                      </a:br>
                      <a:r>
                        <a:rPr lang="en-US" sz="2400"/>
                        <a:t>and Above</a:t>
                      </a:r>
                    </a:p>
                  </a:txBody>
                  <a:tcPr marT="45730" marB="45730"/>
                </a:tc>
                <a:tc>
                  <a:txBody>
                    <a:bodyPr/>
                    <a:lstStyle/>
                    <a:p>
                      <a:r>
                        <a:rPr lang="en-US" sz="2400"/>
                        <a:t>No Limit</a:t>
                      </a:r>
                    </a:p>
                    <a:p>
                      <a:endParaRPr lang="en-US" sz="2400"/>
                    </a:p>
                  </a:txBody>
                  <a:tcPr marT="45730" marB="45730"/>
                </a:tc>
                <a:tc>
                  <a:txBody>
                    <a:bodyPr/>
                    <a:lstStyle/>
                    <a:p>
                      <a:r>
                        <a:rPr lang="en-US" sz="2400" dirty="0"/>
                        <a:t>No Limit</a:t>
                      </a:r>
                    </a:p>
                  </a:txBody>
                  <a:tcPr marT="45730" marB="45730"/>
                </a:tc>
                <a:extLst>
                  <a:ext uri="{0D108BD9-81ED-4DB2-BD59-A6C34878D82A}">
                    <a16:rowId xmlns:a16="http://schemas.microsoft.com/office/drawing/2014/main" val="10003"/>
                  </a:ext>
                </a:extLst>
              </a:tr>
            </a:tbl>
          </a:graphicData>
        </a:graphic>
      </p:graphicFrame>
      <p:sp>
        <p:nvSpPr>
          <p:cNvPr id="4" name="Content Placeholder 3"/>
          <p:cNvSpPr>
            <a:spLocks noGrp="1"/>
          </p:cNvSpPr>
          <p:nvPr>
            <p:ph sz="quarter" idx="11"/>
          </p:nvPr>
        </p:nvSpPr>
        <p:spPr>
          <a:xfrm>
            <a:off x="394447" y="4871548"/>
            <a:ext cx="8364071" cy="915456"/>
          </a:xfrm>
        </p:spPr>
        <p:txBody>
          <a:bodyPr/>
          <a:lstStyle/>
          <a:p>
            <a:pPr marL="0" lvl="0" indent="0" algn="ctr">
              <a:spcBef>
                <a:spcPct val="0"/>
              </a:spcBef>
              <a:buNone/>
            </a:pPr>
            <a:r>
              <a:rPr lang="en-US" sz="2400" b="1" dirty="0">
                <a:solidFill>
                  <a:schemeClr val="tx1">
                    <a:lumMod val="75000"/>
                  </a:schemeClr>
                </a:solidFill>
              </a:rPr>
              <a:t>Retirement Earnings Test Calculator:</a:t>
            </a:r>
          </a:p>
          <a:p>
            <a:pPr marL="0" lvl="0" indent="0" algn="ctr">
              <a:spcBef>
                <a:spcPct val="0"/>
              </a:spcBef>
              <a:buNone/>
            </a:pPr>
            <a:r>
              <a:rPr lang="en-US" sz="2400" b="1" dirty="0">
                <a:solidFill>
                  <a:schemeClr val="tx1">
                    <a:lumMod val="75000"/>
                  </a:schemeClr>
                </a:solidFill>
                <a:hlinkClick r:id="rId3"/>
              </a:rPr>
              <a:t>ssa.gov/OACT/COLA/RTeffect.html</a:t>
            </a:r>
            <a:endParaRPr lang="en-US" altLang="en-US" sz="2400" dirty="0">
              <a:solidFill>
                <a:schemeClr val="tx1">
                  <a:lumMod val="75000"/>
                </a:schemeClr>
              </a:solidFill>
            </a:endParaRPr>
          </a:p>
          <a:p>
            <a:pPr marL="0" lvl="0" indent="0">
              <a:spcBef>
                <a:spcPct val="0"/>
              </a:spcBef>
              <a:buNone/>
            </a:pPr>
            <a:endParaRPr lang="en-US" altLang="en-US" sz="1700" dirty="0">
              <a:solidFill>
                <a:srgbClr val="003366"/>
              </a:solidFill>
            </a:endParaRPr>
          </a:p>
        </p:txBody>
      </p:sp>
    </p:spTree>
    <p:extLst>
      <p:ext uri="{BB962C8B-B14F-4D97-AF65-F5344CB8AC3E}">
        <p14:creationId xmlns:p14="http://schemas.microsoft.com/office/powerpoint/2010/main" val="409277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0" y="1022880"/>
            <a:ext cx="9144000" cy="693683"/>
          </a:xfrm>
        </p:spPr>
        <p:txBody>
          <a:bodyPr/>
          <a:lstStyle/>
          <a:p>
            <a:r>
              <a:rPr lang="en-US" dirty="0"/>
              <a:t>Working While Receiving Benefits</a:t>
            </a:r>
          </a:p>
        </p:txBody>
      </p:sp>
      <p:sp>
        <p:nvSpPr>
          <p:cNvPr id="6" name="Rectangle 5">
            <a:extLst>
              <a:ext uri="{C183D7F6-B498-43B3-948B-1728B52AA6E4}">
                <adec:decorative xmlns:adec="http://schemas.microsoft.com/office/drawing/2017/decorative" val="1"/>
              </a:ext>
            </a:extLst>
          </p:cNvPr>
          <p:cNvSpPr/>
          <p:nvPr/>
        </p:nvSpPr>
        <p:spPr>
          <a:xfrm>
            <a:off x="0" y="1846253"/>
            <a:ext cx="9144000" cy="523875"/>
          </a:xfrm>
          <a:prstGeom prst="rect">
            <a:avLst/>
          </a:prstGeom>
          <a:solidFill>
            <a:srgbClr val="147D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dirty="0">
              <a:solidFill>
                <a:prstClr val="white"/>
              </a:solidFill>
            </a:endParaRPr>
          </a:p>
        </p:txBody>
      </p:sp>
      <p:sp>
        <p:nvSpPr>
          <p:cNvPr id="4" name="TextBox 3"/>
          <p:cNvSpPr txBox="1"/>
          <p:nvPr/>
        </p:nvSpPr>
        <p:spPr>
          <a:xfrm>
            <a:off x="2286000" y="1820818"/>
            <a:ext cx="4572000" cy="523220"/>
          </a:xfrm>
          <a:prstGeom prst="rect">
            <a:avLst/>
          </a:prstGeom>
          <a:noFill/>
        </p:spPr>
        <p:txBody>
          <a:bodyPr>
            <a:spAutoFit/>
          </a:bodyPr>
          <a:lstStyle/>
          <a:p>
            <a:pPr algn="ctr" eaLnBrk="1" fontAlgn="auto" hangingPunct="1">
              <a:spcBef>
                <a:spcPts val="0"/>
              </a:spcBef>
              <a:spcAft>
                <a:spcPts val="0"/>
              </a:spcAft>
              <a:defRPr/>
            </a:pPr>
            <a:r>
              <a:rPr lang="en-US" sz="2800" b="1" dirty="0">
                <a:solidFill>
                  <a:prstClr val="white"/>
                </a:solidFill>
                <a:effectLst>
                  <a:outerShdw blurRad="38100" dist="38100" dir="2700000" algn="tl">
                    <a:srgbClr val="000000">
                      <a:alpha val="43137"/>
                    </a:srgbClr>
                  </a:outerShdw>
                </a:effectLst>
                <a:cs typeface="Times New Roman" panose="02020603050405020304" pitchFamily="18" charset="0"/>
              </a:rPr>
              <a:t>Earnings that Count</a:t>
            </a:r>
          </a:p>
        </p:txBody>
      </p:sp>
      <p:sp>
        <p:nvSpPr>
          <p:cNvPr id="169987" name="TextBox 1"/>
          <p:cNvSpPr txBox="1">
            <a:spLocks noChangeArrowheads="1"/>
          </p:cNvSpPr>
          <p:nvPr/>
        </p:nvSpPr>
        <p:spPr bwMode="auto">
          <a:xfrm>
            <a:off x="1612750" y="2914896"/>
            <a:ext cx="70023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marL="342900" indent="-342900">
              <a:spcBef>
                <a:spcPct val="0"/>
              </a:spcBef>
            </a:pPr>
            <a:r>
              <a:rPr lang="en-US" altLang="en-US" sz="2800" b="0" dirty="0">
                <a:solidFill>
                  <a:srgbClr val="003366"/>
                </a:solidFill>
              </a:rPr>
              <a:t>Gross wages from employment</a:t>
            </a:r>
          </a:p>
          <a:p>
            <a:pPr>
              <a:spcBef>
                <a:spcPct val="0"/>
              </a:spcBef>
              <a:buNone/>
            </a:pPr>
            <a:endParaRPr lang="en-US" altLang="en-US" sz="2800" b="0" dirty="0">
              <a:solidFill>
                <a:srgbClr val="003366"/>
              </a:solidFill>
            </a:endParaRPr>
          </a:p>
          <a:p>
            <a:pPr marL="342900" indent="-342900">
              <a:spcBef>
                <a:spcPct val="0"/>
              </a:spcBef>
            </a:pPr>
            <a:r>
              <a:rPr lang="en-US" altLang="en-US" sz="2800" b="0" dirty="0">
                <a:solidFill>
                  <a:srgbClr val="003366"/>
                </a:solidFill>
              </a:rPr>
              <a:t>Net earnings from self-employment</a:t>
            </a:r>
          </a:p>
        </p:txBody>
      </p:sp>
      <p:sp>
        <p:nvSpPr>
          <p:cNvPr id="3" name="TextBox 2"/>
          <p:cNvSpPr txBox="1"/>
          <p:nvPr/>
        </p:nvSpPr>
        <p:spPr>
          <a:xfrm>
            <a:off x="114300" y="4725565"/>
            <a:ext cx="8915400" cy="707886"/>
          </a:xfrm>
          <a:prstGeom prst="rect">
            <a:avLst/>
          </a:prstGeom>
          <a:noFill/>
        </p:spPr>
        <p:txBody>
          <a:bodyPr wrap="square" rtlCol="0">
            <a:spAutoFit/>
          </a:bodyPr>
          <a:lstStyle/>
          <a:p>
            <a:pPr algn="ctr"/>
            <a:r>
              <a:rPr lang="en-US" sz="2000" b="1" dirty="0">
                <a:hlinkClick r:id="rId3"/>
              </a:rPr>
              <a:t>Special Payments</a:t>
            </a:r>
            <a:r>
              <a:rPr lang="en-US" sz="2000" b="1" dirty="0"/>
              <a:t> </a:t>
            </a:r>
            <a:r>
              <a:rPr lang="en-US" sz="2000" dirty="0"/>
              <a:t>(sick/vacation pay, severance, bonuses, etc.) </a:t>
            </a:r>
          </a:p>
          <a:p>
            <a:pPr algn="ctr"/>
            <a:r>
              <a:rPr lang="en-US" sz="2000" dirty="0"/>
              <a:t>for work done before you start getting benefits may or may not count.</a:t>
            </a:r>
          </a:p>
        </p:txBody>
      </p:sp>
    </p:spTree>
    <p:extLst>
      <p:ext uri="{BB962C8B-B14F-4D97-AF65-F5344CB8AC3E}">
        <p14:creationId xmlns:p14="http://schemas.microsoft.com/office/powerpoint/2010/main" val="252436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2656"/>
            <a:ext cx="9144000" cy="725785"/>
          </a:xfrm>
        </p:spPr>
        <p:txBody>
          <a:bodyPr/>
          <a:lstStyle/>
          <a:p>
            <a:pPr lvl="0"/>
            <a:r>
              <a:rPr lang="en-US" dirty="0"/>
              <a:t>Taxation of Social Security Benefits</a:t>
            </a:r>
          </a:p>
        </p:txBody>
      </p:sp>
      <p:sp>
        <p:nvSpPr>
          <p:cNvPr id="4" name="Content Placeholder 3"/>
          <p:cNvSpPr>
            <a:spLocks noGrp="1"/>
          </p:cNvSpPr>
          <p:nvPr>
            <p:ph sz="quarter" idx="10"/>
          </p:nvPr>
        </p:nvSpPr>
        <p:spPr>
          <a:xfrm>
            <a:off x="0" y="1838352"/>
            <a:ext cx="9144000" cy="2653150"/>
          </a:xfrm>
        </p:spPr>
        <p:txBody>
          <a:bodyPr/>
          <a:lstStyle/>
          <a:p>
            <a:pPr marL="457200" lvl="1" indent="0" algn="ctr">
              <a:lnSpc>
                <a:spcPct val="150000"/>
              </a:lnSpc>
              <a:spcBef>
                <a:spcPts val="0"/>
              </a:spcBef>
              <a:buNone/>
            </a:pPr>
            <a:r>
              <a:rPr lang="en-US" dirty="0">
                <a:solidFill>
                  <a:srgbClr val="003366"/>
                </a:solidFill>
              </a:rPr>
              <a:t>Your adjusted gross income </a:t>
            </a:r>
            <a:br>
              <a:rPr lang="en-US" dirty="0">
                <a:solidFill>
                  <a:srgbClr val="003366"/>
                </a:solidFill>
              </a:rPr>
            </a:br>
            <a:r>
              <a:rPr lang="en-US" dirty="0">
                <a:solidFill>
                  <a:srgbClr val="003366"/>
                </a:solidFill>
              </a:rPr>
              <a:t>+ Nontaxable interest </a:t>
            </a:r>
            <a:br>
              <a:rPr lang="en-US" dirty="0">
                <a:solidFill>
                  <a:srgbClr val="003366"/>
                </a:solidFill>
              </a:rPr>
            </a:br>
            <a:r>
              <a:rPr lang="en-US" dirty="0">
                <a:solidFill>
                  <a:srgbClr val="003366"/>
                </a:solidFill>
              </a:rPr>
              <a:t>+ </a:t>
            </a:r>
            <a:r>
              <a:rPr lang="en-US" u="sng" dirty="0">
                <a:solidFill>
                  <a:srgbClr val="003366"/>
                </a:solidFill>
              </a:rPr>
              <a:t>½ of your Social Security benefits</a:t>
            </a:r>
            <a:r>
              <a:rPr lang="en-US" dirty="0">
                <a:solidFill>
                  <a:srgbClr val="003366"/>
                </a:solidFill>
              </a:rPr>
              <a:t> </a:t>
            </a:r>
            <a:br>
              <a:rPr lang="en-US" dirty="0">
                <a:solidFill>
                  <a:srgbClr val="003366"/>
                </a:solidFill>
              </a:rPr>
            </a:br>
            <a:r>
              <a:rPr lang="en-US" dirty="0">
                <a:solidFill>
                  <a:srgbClr val="003366"/>
                </a:solidFill>
              </a:rPr>
              <a:t>= Your “</a:t>
            </a:r>
            <a:r>
              <a:rPr lang="en-US" b="1" i="1" dirty="0">
                <a:solidFill>
                  <a:srgbClr val="003366"/>
                </a:solidFill>
              </a:rPr>
              <a:t>combined income</a:t>
            </a:r>
            <a:r>
              <a:rPr lang="en-US" dirty="0">
                <a:solidFill>
                  <a:srgbClr val="003366"/>
                </a:solidFill>
              </a:rPr>
              <a:t>”</a:t>
            </a:r>
          </a:p>
        </p:txBody>
      </p:sp>
      <p:sp>
        <p:nvSpPr>
          <p:cNvPr id="5" name="Rectangle 4"/>
          <p:cNvSpPr/>
          <p:nvPr/>
        </p:nvSpPr>
        <p:spPr>
          <a:xfrm>
            <a:off x="0" y="4687614"/>
            <a:ext cx="91440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366"/>
                </a:solidFill>
                <a:effectLst/>
                <a:uLnTx/>
                <a:uFillTx/>
                <a:latin typeface="Helvetica"/>
                <a:ea typeface="+mn-ea"/>
                <a:cs typeface="+mn-cs"/>
              </a:rPr>
              <a:t>Publication 554, </a:t>
            </a:r>
            <a:r>
              <a:rPr kumimoji="0" lang="en-US" sz="1800" b="1" i="1" u="none" strike="noStrike" kern="1200" cap="none" spc="0" normalizeH="0" baseline="0" noProof="0" dirty="0">
                <a:ln>
                  <a:noFill/>
                </a:ln>
                <a:solidFill>
                  <a:srgbClr val="003366"/>
                </a:solidFill>
                <a:effectLst/>
                <a:uLnTx/>
                <a:uFillTx/>
                <a:latin typeface="Helvetica"/>
                <a:ea typeface="+mn-ea"/>
                <a:cs typeface="+mn-cs"/>
              </a:rPr>
              <a:t>Tax Guide for Seniors</a:t>
            </a:r>
            <a:endParaRPr kumimoji="0" lang="en-US" sz="1800" b="1" i="0" u="none" strike="noStrike" kern="1200" cap="none" spc="0" normalizeH="0" baseline="0" noProof="0" dirty="0">
              <a:ln>
                <a:noFill/>
              </a:ln>
              <a:solidFill>
                <a:srgbClr val="003366"/>
              </a:solidFill>
              <a:effectLst/>
              <a:uLnTx/>
              <a:uFillTx/>
              <a:latin typeface="Helvetic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366"/>
                </a:solidFill>
                <a:effectLst/>
                <a:uLnTx/>
                <a:uFillTx/>
                <a:latin typeface="Helvetica"/>
                <a:ea typeface="+mn-ea"/>
                <a:cs typeface="+mn-cs"/>
              </a:rPr>
              <a:t>Publication 915, </a:t>
            </a:r>
            <a:r>
              <a:rPr kumimoji="0" lang="en-US" sz="1800" b="1" i="1" u="none" strike="noStrike" kern="1200" cap="none" spc="0" normalizeH="0" baseline="0" noProof="0" dirty="0">
                <a:ln>
                  <a:noFill/>
                </a:ln>
                <a:solidFill>
                  <a:srgbClr val="003366"/>
                </a:solidFill>
                <a:effectLst/>
                <a:uLnTx/>
                <a:uFillTx/>
                <a:latin typeface="Helvetica"/>
                <a:ea typeface="+mn-ea"/>
                <a:cs typeface="+mn-cs"/>
              </a:rPr>
              <a:t>Social Security and Equivalent Railroad Retirement Benefits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Helvetica"/>
                <a:ea typeface="+mn-ea"/>
                <a:cs typeface="+mn-cs"/>
              </a:rPr>
              <a:t>IRS.gov </a:t>
            </a:r>
          </a:p>
        </p:txBody>
      </p:sp>
    </p:spTree>
    <p:extLst>
      <p:ext uri="{BB962C8B-B14F-4D97-AF65-F5344CB8AC3E}">
        <p14:creationId xmlns:p14="http://schemas.microsoft.com/office/powerpoint/2010/main" val="212637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3994"/>
            <a:ext cx="9144000" cy="685800"/>
          </a:xfrm>
        </p:spPr>
        <p:txBody>
          <a:bodyPr/>
          <a:lstStyle/>
          <a:p>
            <a:pPr lvl="0"/>
            <a:r>
              <a:rPr lang="en-US" altLang="en-US" sz="3400" dirty="0">
                <a:cs typeface="Calibri" pitchFamily="34" charset="0"/>
              </a:rPr>
              <a:t>Disclaimer</a:t>
            </a:r>
            <a:endParaRPr lang="en-US" sz="3400" i="1" dirty="0"/>
          </a:p>
        </p:txBody>
      </p:sp>
      <p:sp>
        <p:nvSpPr>
          <p:cNvPr id="5" name="Content Placeholder 2"/>
          <p:cNvSpPr>
            <a:spLocks noGrp="1"/>
          </p:cNvSpPr>
          <p:nvPr>
            <p:ph sz="quarter" idx="11"/>
          </p:nvPr>
        </p:nvSpPr>
        <p:spPr>
          <a:xfrm>
            <a:off x="574766" y="1894113"/>
            <a:ext cx="7955280" cy="3344093"/>
          </a:xfrm>
        </p:spPr>
        <p:txBody>
          <a:bodyPr/>
          <a:lstStyle/>
          <a:p>
            <a:pPr marL="0" indent="0">
              <a:buNone/>
            </a:pPr>
            <a:r>
              <a:rPr lang="en-US" sz="2400" dirty="0">
                <a:effectLst/>
                <a:ea typeface="Calibri" panose="020F0502020204030204" pitchFamily="34" charset="0"/>
              </a:rPr>
              <a:t>This information is current at the time of the presentation, but Social Security policy is subject to change. Please visit SSA.gov for up-to-date information on our programs.</a:t>
            </a:r>
          </a:p>
          <a:p>
            <a:pPr marL="0" lvl="0" indent="0" algn="ctr">
              <a:buNone/>
            </a:pPr>
            <a:endParaRPr lang="en-US" sz="1900" dirty="0"/>
          </a:p>
        </p:txBody>
      </p:sp>
    </p:spTree>
    <p:extLst>
      <p:ext uri="{BB962C8B-B14F-4D97-AF65-F5344CB8AC3E}">
        <p14:creationId xmlns:p14="http://schemas.microsoft.com/office/powerpoint/2010/main" val="388908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72511"/>
          </a:xfrm>
        </p:spPr>
        <p:txBody>
          <a:bodyPr/>
          <a:lstStyle/>
          <a:p>
            <a:pPr lvl="0"/>
            <a:r>
              <a:rPr lang="en-US" sz="4000" dirty="0"/>
              <a:t>Will I pay federal taxes on my benefits?</a:t>
            </a:r>
          </a:p>
        </p:txBody>
      </p:sp>
      <p:sp>
        <p:nvSpPr>
          <p:cNvPr id="6" name="Content Placeholder 5"/>
          <p:cNvSpPr>
            <a:spLocks noGrp="1"/>
          </p:cNvSpPr>
          <p:nvPr>
            <p:ph sz="quarter" idx="11"/>
          </p:nvPr>
        </p:nvSpPr>
        <p:spPr>
          <a:xfrm>
            <a:off x="1497723" y="677917"/>
            <a:ext cx="7483439" cy="5108028"/>
          </a:xfrm>
        </p:spPr>
        <p:txBody>
          <a:bodyPr/>
          <a:lstStyle/>
          <a:p>
            <a:pPr marL="0" lvl="0" indent="0">
              <a:spcBef>
                <a:spcPts val="0"/>
              </a:spcBef>
              <a:buNone/>
            </a:pPr>
            <a:r>
              <a:rPr lang="en-US" sz="1800" dirty="0">
                <a:solidFill>
                  <a:srgbClr val="003366"/>
                </a:solidFill>
              </a:rPr>
              <a:t>If you: </a:t>
            </a:r>
          </a:p>
          <a:p>
            <a:pPr marL="0" lvl="0" indent="0">
              <a:spcBef>
                <a:spcPts val="0"/>
              </a:spcBef>
              <a:buNone/>
            </a:pPr>
            <a:r>
              <a:rPr lang="en-US" sz="2000" b="1" dirty="0">
                <a:solidFill>
                  <a:srgbClr val="003366"/>
                </a:solidFill>
              </a:rPr>
              <a:t>file a federal tax return as an "individual"</a:t>
            </a:r>
            <a:r>
              <a:rPr lang="en-US" sz="2000" dirty="0">
                <a:solidFill>
                  <a:srgbClr val="003366"/>
                </a:solidFill>
              </a:rPr>
              <a:t> and your </a:t>
            </a:r>
            <a:r>
              <a:rPr lang="en-US" sz="2000" i="1" dirty="0">
                <a:solidFill>
                  <a:srgbClr val="003366"/>
                </a:solidFill>
              </a:rPr>
              <a:t>combined income</a:t>
            </a:r>
            <a:r>
              <a:rPr lang="en-US" sz="2000" b="1" i="1" dirty="0">
                <a:solidFill>
                  <a:srgbClr val="003366"/>
                </a:solidFill>
              </a:rPr>
              <a:t>*</a:t>
            </a:r>
            <a:r>
              <a:rPr lang="en-US" sz="2000" dirty="0">
                <a:solidFill>
                  <a:srgbClr val="003366"/>
                </a:solidFill>
              </a:rPr>
              <a:t> is </a:t>
            </a:r>
          </a:p>
          <a:p>
            <a:pPr marL="616894" lvl="1" indent="-168244">
              <a:spcBef>
                <a:spcPts val="0"/>
              </a:spcBef>
              <a:buFont typeface="Arial" panose="020B0604020202020204" pitchFamily="34" charset="0"/>
              <a:buChar char="•"/>
            </a:pPr>
            <a:r>
              <a:rPr lang="en-US" sz="1800" dirty="0">
                <a:solidFill>
                  <a:srgbClr val="003366"/>
                </a:solidFill>
              </a:rPr>
              <a:t>between $25,000 and $34,000, you may have to pay income tax on up to 50 percent of your benefits. </a:t>
            </a:r>
          </a:p>
          <a:p>
            <a:pPr marL="616894" lvl="1" indent="-168244">
              <a:spcBef>
                <a:spcPts val="0"/>
              </a:spcBef>
              <a:buFont typeface="Arial" panose="020B0604020202020204" pitchFamily="34" charset="0"/>
              <a:buChar char="•"/>
            </a:pPr>
            <a:r>
              <a:rPr lang="en-US" sz="1800" dirty="0">
                <a:solidFill>
                  <a:srgbClr val="003366"/>
                </a:solidFill>
              </a:rPr>
              <a:t>more than $34,000, up to 85 percent of your benefits may be taxable.</a:t>
            </a:r>
            <a:endParaRPr lang="en-US" sz="1600" dirty="0">
              <a:solidFill>
                <a:srgbClr val="003366"/>
              </a:solidFill>
            </a:endParaRPr>
          </a:p>
          <a:p>
            <a:pPr marL="0" lvl="0" indent="0">
              <a:spcBef>
                <a:spcPts val="0"/>
              </a:spcBef>
              <a:buNone/>
            </a:pPr>
            <a:r>
              <a:rPr lang="en-US" sz="2000" b="1" dirty="0">
                <a:solidFill>
                  <a:srgbClr val="003366"/>
                </a:solidFill>
              </a:rPr>
              <a:t>file a joint return</a:t>
            </a:r>
            <a:r>
              <a:rPr lang="en-US" sz="2000" dirty="0">
                <a:solidFill>
                  <a:srgbClr val="003366"/>
                </a:solidFill>
              </a:rPr>
              <a:t>, and you and your spouse have a </a:t>
            </a:r>
            <a:r>
              <a:rPr lang="en-US" sz="2000" i="1" dirty="0">
                <a:solidFill>
                  <a:srgbClr val="003366"/>
                </a:solidFill>
              </a:rPr>
              <a:t>combined income</a:t>
            </a:r>
            <a:r>
              <a:rPr lang="en-US" sz="2000" b="1" i="1" dirty="0">
                <a:solidFill>
                  <a:srgbClr val="003366"/>
                </a:solidFill>
              </a:rPr>
              <a:t>*</a:t>
            </a:r>
            <a:r>
              <a:rPr lang="en-US" sz="2000" dirty="0">
                <a:solidFill>
                  <a:srgbClr val="003366"/>
                </a:solidFill>
              </a:rPr>
              <a:t> that is </a:t>
            </a:r>
          </a:p>
          <a:p>
            <a:pPr marL="616894" lvl="1" indent="-168244">
              <a:spcBef>
                <a:spcPts val="0"/>
              </a:spcBef>
              <a:buFont typeface="Arial" panose="020B0604020202020204" pitchFamily="34" charset="0"/>
              <a:buChar char="•"/>
            </a:pPr>
            <a:r>
              <a:rPr lang="en-US" sz="1800" dirty="0">
                <a:solidFill>
                  <a:srgbClr val="003366"/>
                </a:solidFill>
              </a:rPr>
              <a:t>between $32,000 and $44,000, you may have to pay income tax on up to 50 percent of your benefits </a:t>
            </a:r>
          </a:p>
          <a:p>
            <a:pPr marL="616894" lvl="1" indent="-168244">
              <a:spcBef>
                <a:spcPts val="0"/>
              </a:spcBef>
              <a:buFont typeface="Arial" panose="020B0604020202020204" pitchFamily="34" charset="0"/>
              <a:buChar char="•"/>
            </a:pPr>
            <a:r>
              <a:rPr lang="en-US" sz="1800" dirty="0">
                <a:solidFill>
                  <a:srgbClr val="003366"/>
                </a:solidFill>
              </a:rPr>
              <a:t>more than $44,000, up to 85 percent of your benefits may be taxable.</a:t>
            </a:r>
            <a:endParaRPr lang="en-US" sz="1600" dirty="0">
              <a:solidFill>
                <a:srgbClr val="003366"/>
              </a:solidFill>
            </a:endParaRPr>
          </a:p>
          <a:p>
            <a:pPr marL="0" lvl="0" indent="0">
              <a:spcBef>
                <a:spcPts val="0"/>
              </a:spcBef>
              <a:buNone/>
            </a:pPr>
            <a:r>
              <a:rPr lang="en-US" sz="2000" b="1" dirty="0">
                <a:solidFill>
                  <a:srgbClr val="003366"/>
                </a:solidFill>
              </a:rPr>
              <a:t>are married and file a separate tax return</a:t>
            </a:r>
            <a:r>
              <a:rPr lang="en-US" sz="2000" dirty="0">
                <a:solidFill>
                  <a:srgbClr val="003366"/>
                </a:solidFill>
              </a:rPr>
              <a:t>, you will probably pay taxes on your benefits.</a:t>
            </a:r>
            <a:r>
              <a:rPr lang="en-US" sz="1800" dirty="0">
                <a:solidFill>
                  <a:srgbClr val="003366"/>
                </a:solidFill>
              </a:rPr>
              <a:t> </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99898"/>
            <a:ext cx="1457070" cy="823031"/>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79" y="2589290"/>
            <a:ext cx="1030313" cy="859611"/>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786" y="700672"/>
            <a:ext cx="1231499" cy="1231499"/>
          </a:xfrm>
          <a:prstGeom prst="rect">
            <a:avLst/>
          </a:prstGeom>
        </p:spPr>
      </p:pic>
    </p:spTree>
    <p:extLst>
      <p:ext uri="{BB962C8B-B14F-4D97-AF65-F5344CB8AC3E}">
        <p14:creationId xmlns:p14="http://schemas.microsoft.com/office/powerpoint/2010/main" val="226199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pPr>
            <a:r>
              <a:rPr lang="en-US" dirty="0">
                <a:solidFill>
                  <a:srgbClr val="003366"/>
                </a:solidFill>
              </a:rPr>
              <a:t>Medicare</a:t>
            </a:r>
            <a:endParaRPr lang="en-US" dirty="0"/>
          </a:p>
        </p:txBody>
      </p:sp>
      <p:graphicFrame>
        <p:nvGraphicFramePr>
          <p:cNvPr id="4" name="Table 3" descr="Original Medicare includes Hospital (Part A) and Medical (Part B) insurance. If you want drug coverage, you can add a separate drug plan (Part D). You can also add a Medicare Supplement Insurance (Medigap) policy to help pay your out-of-pocket costs.&#10;&#10;A Medicare Advantage Plan is an all-in-one alternative to Original Medicare. These &quot;bundled&quot; plans include Part A, Part B, and usually Part D. Most plans offer extra benefits— like vision, hearing, dental, and more.&#10;"/>
          <p:cNvGraphicFramePr>
            <a:graphicFrameLocks noGrp="1"/>
          </p:cNvGraphicFramePr>
          <p:nvPr/>
        </p:nvGraphicFramePr>
        <p:xfrm>
          <a:off x="228600" y="1630772"/>
          <a:ext cx="8645553" cy="3718560"/>
        </p:xfrm>
        <a:graphic>
          <a:graphicData uri="http://schemas.openxmlformats.org/drawingml/2006/table">
            <a:tbl>
              <a:tblPr firstRow="1" bandRow="1">
                <a:tableStyleId>{5C22544A-7EE6-4342-B048-85BDC9FD1C3A}</a:tableStyleId>
              </a:tblPr>
              <a:tblGrid>
                <a:gridCol w="3969327">
                  <a:extLst>
                    <a:ext uri="{9D8B030D-6E8A-4147-A177-3AD203B41FA5}">
                      <a16:colId xmlns:a16="http://schemas.microsoft.com/office/drawing/2014/main" val="2022696171"/>
                    </a:ext>
                  </a:extLst>
                </a:gridCol>
                <a:gridCol w="4676226">
                  <a:extLst>
                    <a:ext uri="{9D8B030D-6E8A-4147-A177-3AD203B41FA5}">
                      <a16:colId xmlns:a16="http://schemas.microsoft.com/office/drawing/2014/main" val="479563972"/>
                    </a:ext>
                  </a:extLst>
                </a:gridCol>
              </a:tblGrid>
              <a:tr h="370840">
                <a:tc>
                  <a:txBody>
                    <a:bodyPr/>
                    <a:lstStyle/>
                    <a:p>
                      <a:pPr algn="ctr"/>
                      <a:r>
                        <a:rPr lang="en-US" sz="2200" b="1" dirty="0"/>
                        <a:t>Original</a:t>
                      </a:r>
                      <a:r>
                        <a:rPr lang="en-US" sz="2200" b="1" baseline="0" dirty="0"/>
                        <a:t> Medicare</a:t>
                      </a:r>
                      <a:endParaRPr lang="en-US" sz="2200" b="1" dirty="0"/>
                    </a:p>
                  </a:txBody>
                  <a:tcPr/>
                </a:tc>
                <a:tc>
                  <a:txBody>
                    <a:bodyPr/>
                    <a:lstStyle/>
                    <a:p>
                      <a:pPr algn="ctr"/>
                      <a:r>
                        <a:rPr lang="en-US" sz="2200" dirty="0"/>
                        <a:t>Medicare</a:t>
                      </a:r>
                      <a:r>
                        <a:rPr lang="en-US" sz="2200" baseline="0" dirty="0"/>
                        <a:t> Advantage (aka Part C)</a:t>
                      </a:r>
                      <a:endParaRPr lang="en-US" sz="2200" dirty="0"/>
                    </a:p>
                  </a:txBody>
                  <a:tcPr/>
                </a:tc>
                <a:extLst>
                  <a:ext uri="{0D108BD9-81ED-4DB2-BD59-A6C34878D82A}">
                    <a16:rowId xmlns:a16="http://schemas.microsoft.com/office/drawing/2014/main" val="2294744755"/>
                  </a:ext>
                </a:extLst>
              </a:tr>
              <a:tr h="370840">
                <a:tc>
                  <a:txBody>
                    <a:bodyPr/>
                    <a:lstStyle/>
                    <a:p>
                      <a:r>
                        <a:rPr lang="en-US" sz="2200" dirty="0"/>
                        <a:t>Part A (Hospital Insurance)</a:t>
                      </a:r>
                    </a:p>
                    <a:p>
                      <a:r>
                        <a:rPr lang="en-US" sz="2200" dirty="0"/>
                        <a:t>Part B (Medical</a:t>
                      </a:r>
                      <a:r>
                        <a:rPr lang="en-US" sz="2200" baseline="0" dirty="0"/>
                        <a:t> Insurance)</a:t>
                      </a:r>
                      <a:endParaRPr lang="en-US" sz="2200" dirty="0"/>
                    </a:p>
                  </a:txBody>
                  <a:tcPr/>
                </a:tc>
                <a:tc>
                  <a:txBody>
                    <a:bodyPr/>
                    <a:lstStyle/>
                    <a:p>
                      <a:r>
                        <a:rPr lang="en-US" sz="2200" dirty="0"/>
                        <a:t>Part A (Hospital Insurance)</a:t>
                      </a:r>
                    </a:p>
                    <a:p>
                      <a:r>
                        <a:rPr lang="en-US" sz="2200" dirty="0"/>
                        <a:t>Part B (Medical Insurance)</a:t>
                      </a:r>
                    </a:p>
                  </a:txBody>
                  <a:tcPr/>
                </a:tc>
                <a:extLst>
                  <a:ext uri="{0D108BD9-81ED-4DB2-BD59-A6C34878D82A}">
                    <a16:rowId xmlns:a16="http://schemas.microsoft.com/office/drawing/2014/main" val="3966349361"/>
                  </a:ext>
                </a:extLst>
              </a:tr>
              <a:tr h="370840">
                <a:tc>
                  <a:txBody>
                    <a:bodyPr/>
                    <a:lstStyle/>
                    <a:p>
                      <a:r>
                        <a:rPr lang="en-US" sz="2200" b="1" dirty="0"/>
                        <a:t>You</a:t>
                      </a:r>
                      <a:r>
                        <a:rPr lang="en-US" sz="2200" b="1" baseline="0" dirty="0"/>
                        <a:t> can add:</a:t>
                      </a:r>
                    </a:p>
                    <a:p>
                      <a:r>
                        <a:rPr lang="en-US" sz="2200" baseline="0" dirty="0"/>
                        <a:t>Part D (Prescription Drug Plan)</a:t>
                      </a:r>
                      <a:endParaRPr lang="en-US" sz="2200" dirty="0"/>
                    </a:p>
                  </a:txBody>
                  <a:tcPr/>
                </a:tc>
                <a:tc>
                  <a:txBody>
                    <a:bodyPr/>
                    <a:lstStyle/>
                    <a:p>
                      <a:r>
                        <a:rPr lang="en-US" sz="2200" b="1" dirty="0"/>
                        <a:t>Most plans include:</a:t>
                      </a:r>
                    </a:p>
                    <a:p>
                      <a:r>
                        <a:rPr lang="en-US" sz="2200" dirty="0"/>
                        <a:t>Part</a:t>
                      </a:r>
                      <a:r>
                        <a:rPr lang="en-US" sz="2200" baseline="0" dirty="0"/>
                        <a:t> D (Prescription Drug Plan)</a:t>
                      </a:r>
                    </a:p>
                    <a:p>
                      <a:r>
                        <a:rPr lang="en-US" sz="2200" baseline="0" dirty="0"/>
                        <a:t>Extra Benefits (e.g. vision, hearing, dental, and more)</a:t>
                      </a:r>
                      <a:endParaRPr lang="en-US" sz="2200" dirty="0"/>
                    </a:p>
                  </a:txBody>
                  <a:tcPr/>
                </a:tc>
                <a:extLst>
                  <a:ext uri="{0D108BD9-81ED-4DB2-BD59-A6C34878D82A}">
                    <a16:rowId xmlns:a16="http://schemas.microsoft.com/office/drawing/2014/main" val="2534572013"/>
                  </a:ext>
                </a:extLst>
              </a:tr>
              <a:tr h="370840">
                <a:tc>
                  <a:txBody>
                    <a:bodyPr/>
                    <a:lstStyle/>
                    <a:p>
                      <a:r>
                        <a:rPr lang="en-US" sz="2200" b="1" dirty="0"/>
                        <a:t>You can also</a:t>
                      </a:r>
                      <a:r>
                        <a:rPr lang="en-US" sz="2200" b="1" baseline="0" dirty="0"/>
                        <a:t> add:</a:t>
                      </a:r>
                    </a:p>
                    <a:p>
                      <a:r>
                        <a:rPr lang="en-US" sz="2200" baseline="0" dirty="0"/>
                        <a:t>Supplemental insurance coverage (Medigap)</a:t>
                      </a:r>
                    </a:p>
                  </a:txBody>
                  <a:tcPr/>
                </a:tc>
                <a:tc>
                  <a:txBody>
                    <a:bodyPr/>
                    <a:lstStyle/>
                    <a:p>
                      <a:r>
                        <a:rPr lang="en-US" sz="2200" b="1" dirty="0"/>
                        <a:t>Some plans</a:t>
                      </a:r>
                      <a:r>
                        <a:rPr lang="en-US" sz="2200" b="1" baseline="0" dirty="0"/>
                        <a:t> also include:</a:t>
                      </a:r>
                    </a:p>
                    <a:p>
                      <a:r>
                        <a:rPr lang="en-US" sz="2200" baseline="0" dirty="0"/>
                        <a:t>Lower out-of-pocket costs</a:t>
                      </a:r>
                      <a:endParaRPr lang="en-US" sz="2200" dirty="0"/>
                    </a:p>
                  </a:txBody>
                  <a:tcPr/>
                </a:tc>
                <a:extLst>
                  <a:ext uri="{0D108BD9-81ED-4DB2-BD59-A6C34878D82A}">
                    <a16:rowId xmlns:a16="http://schemas.microsoft.com/office/drawing/2014/main" val="3708594718"/>
                  </a:ext>
                </a:extLst>
              </a:tr>
            </a:tbl>
          </a:graphicData>
        </a:graphic>
      </p:graphicFrame>
      <p:sp>
        <p:nvSpPr>
          <p:cNvPr id="6" name="TextBox 5"/>
          <p:cNvSpPr txBox="1"/>
          <p:nvPr/>
        </p:nvSpPr>
        <p:spPr>
          <a:xfrm>
            <a:off x="3011214" y="5308421"/>
            <a:ext cx="3121572" cy="523220"/>
          </a:xfrm>
          <a:prstGeom prst="rect">
            <a:avLst/>
          </a:prstGeom>
          <a:noFill/>
        </p:spPr>
        <p:txBody>
          <a:bodyPr wrap="square" rtlCol="0">
            <a:spAutoFit/>
          </a:bodyPr>
          <a:lstStyle/>
          <a:p>
            <a:pPr algn="ctr"/>
            <a:r>
              <a:rPr lang="en-US" sz="2800" b="1" dirty="0">
                <a:hlinkClick r:id="rId3"/>
              </a:rPr>
              <a:t>Medicare.gov</a:t>
            </a:r>
            <a:endParaRPr lang="en-US" sz="2800" b="1" dirty="0"/>
          </a:p>
        </p:txBody>
      </p:sp>
    </p:spTree>
    <p:extLst>
      <p:ext uri="{BB962C8B-B14F-4D97-AF65-F5344CB8AC3E}">
        <p14:creationId xmlns:p14="http://schemas.microsoft.com/office/powerpoint/2010/main" val="38600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a:t>Medicare Eligibility</a:t>
            </a:r>
          </a:p>
        </p:txBody>
      </p:sp>
      <p:pic>
        <p:nvPicPr>
          <p:cNvPr id="2" name="Picture 1" descr="You will be eligible for medicare after 24 months of SSDI, after age 65, if you have ALS, if you have kidney failure, or because of environmental health hazard exposure."/>
          <p:cNvPicPr>
            <a:picLocks noChangeAspect="1"/>
          </p:cNvPicPr>
          <p:nvPr/>
        </p:nvPicPr>
        <p:blipFill>
          <a:blip r:embed="rId3">
            <a:extLst>
              <a:ext uri="{28A0092B-C50C-407E-A947-70E740481C1C}">
                <a14:useLocalDpi xmlns:a14="http://schemas.microsoft.com/office/drawing/2010/main" val="0"/>
              </a:ext>
            </a:extLst>
          </a:blip>
          <a:srcRect/>
          <a:stretch/>
        </p:blipFill>
        <p:spPr>
          <a:xfrm>
            <a:off x="-195682" y="-456006"/>
            <a:ext cx="9530308" cy="6833050"/>
          </a:xfrm>
          <a:prstGeom prst="rect">
            <a:avLst/>
          </a:prstGeom>
        </p:spPr>
      </p:pic>
    </p:spTree>
    <p:extLst>
      <p:ext uri="{BB962C8B-B14F-4D97-AF65-F5344CB8AC3E}">
        <p14:creationId xmlns:p14="http://schemas.microsoft.com/office/powerpoint/2010/main" val="106822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Medicare Enrollment</a:t>
            </a:r>
          </a:p>
        </p:txBody>
      </p:sp>
      <p:pic>
        <p:nvPicPr>
          <p:cNvPr id="5" name="Picture 4" descr="Medicare has three enrollment periods: 1. Initial enrollment Period begins three months before your 65th birthday, includes the month you turn age 65, and ends three months after that birthday. 2. Special enrollment period for people age 65 or older, or if you or your spouse are still working and you are covered under a group health plan based on that current employment, you may not need to apply for Medicare medical insurance (Part B) at age 65. You may qualify for a “Special Enrollment Period” (SEP) that will let you sign up for Part B at the time you retire. 3. General enrollment period – if you didn’t sign up for Part A and/or Part B (for which you must pay premiums) when you were first eligible, and you aren’t eligible for a special enrollment period, you can sign up during the general enrollment period between January 1 and March 31 each year."/>
          <p:cNvPicPr>
            <a:picLocks noChangeAspect="1"/>
          </p:cNvPicPr>
          <p:nvPr/>
        </p:nvPicPr>
        <p:blipFill>
          <a:blip r:embed="rId3"/>
          <a:stretch>
            <a:fillRect/>
          </a:stretch>
        </p:blipFill>
        <p:spPr>
          <a:xfrm>
            <a:off x="0" y="0"/>
            <a:ext cx="8973879" cy="6095940"/>
          </a:xfrm>
          <a:prstGeom prst="rect">
            <a:avLst/>
          </a:prstGeom>
        </p:spPr>
      </p:pic>
      <p:sp>
        <p:nvSpPr>
          <p:cNvPr id="3" name="TextBox 2"/>
          <p:cNvSpPr txBox="1"/>
          <p:nvPr/>
        </p:nvSpPr>
        <p:spPr>
          <a:xfrm>
            <a:off x="210065" y="5226909"/>
            <a:ext cx="8763814" cy="369332"/>
          </a:xfrm>
          <a:prstGeom prst="rect">
            <a:avLst/>
          </a:prstGeom>
          <a:noFill/>
        </p:spPr>
        <p:txBody>
          <a:bodyPr wrap="square" rtlCol="0">
            <a:spAutoFit/>
          </a:bodyPr>
          <a:lstStyle/>
          <a:p>
            <a:pPr algn="ctr"/>
            <a:r>
              <a:rPr lang="en-US" i="1" dirty="0"/>
              <a:t>. </a:t>
            </a:r>
          </a:p>
        </p:txBody>
      </p:sp>
    </p:spTree>
    <p:extLst>
      <p:ext uri="{BB962C8B-B14F-4D97-AF65-F5344CB8AC3E}">
        <p14:creationId xmlns:p14="http://schemas.microsoft.com/office/powerpoint/2010/main" val="150519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55"/>
            <a:ext cx="9144000" cy="756744"/>
          </a:xfrm>
        </p:spPr>
        <p:txBody>
          <a:bodyPr/>
          <a:lstStyle/>
          <a:p>
            <a:r>
              <a:rPr lang="en-US" dirty="0">
                <a:latin typeface="Times New Roman" panose="02020603050405020304" pitchFamily="18" charset="0"/>
                <a:cs typeface="Times New Roman" panose="02020603050405020304" pitchFamily="18" charset="0"/>
              </a:rPr>
              <a:t>Medicare Part B Coverage - IEP</a:t>
            </a:r>
            <a:endParaRPr lang="en-US" dirty="0"/>
          </a:p>
        </p:txBody>
      </p:sp>
      <p:graphicFrame>
        <p:nvGraphicFramePr>
          <p:cNvPr id="4" name="Table 3" descr="This chart shows when your Medicare will become effective if you apply during your initial enrollment period.">
            <a:extLst>
              <a:ext uri="{FF2B5EF4-FFF2-40B4-BE49-F238E27FC236}">
                <a16:creationId xmlns:a16="http://schemas.microsoft.com/office/drawing/2014/main" id="{B13A8333-9691-4935-A106-307A299809C0}"/>
              </a:ext>
            </a:extLst>
          </p:cNvPr>
          <p:cNvGraphicFramePr>
            <a:graphicFrameLocks noGrp="1"/>
          </p:cNvGraphicFramePr>
          <p:nvPr/>
        </p:nvGraphicFramePr>
        <p:xfrm>
          <a:off x="266700" y="1476884"/>
          <a:ext cx="8610600" cy="2964870"/>
        </p:xfrm>
        <a:graphic>
          <a:graphicData uri="http://schemas.openxmlformats.org/drawingml/2006/table">
            <a:tbl>
              <a:tblPr firstRow="1" bandRow="1">
                <a:tableStyleId>{69CF1AB2-1976-4502-BF36-3FF5EA218861}</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956732">
                <a:tc>
                  <a:txBody>
                    <a:bodyPr/>
                    <a:lstStyle/>
                    <a:p>
                      <a:pPr marL="0" marR="0" indent="0" algn="l" rtl="0" eaLnBrk="1" fontAlgn="auto" latinLnBrk="0" hangingPunct="1">
                        <a:lnSpc>
                          <a:spcPct val="100000"/>
                        </a:lnSpc>
                        <a:spcBef>
                          <a:spcPts val="0"/>
                        </a:spcBef>
                        <a:spcAft>
                          <a:spcPts val="0"/>
                        </a:spcAft>
                        <a:buClrTx/>
                        <a:buSzTx/>
                        <a:buFontTx/>
                        <a:buNone/>
                      </a:pPr>
                      <a:r>
                        <a:rPr lang="en-US" sz="2300" dirty="0">
                          <a:solidFill>
                            <a:schemeClr val="bg1"/>
                          </a:solidFill>
                        </a:rPr>
                        <a:t>Beginning in 2023, if you enroll in the month of your Initial Enrollment Period:</a:t>
                      </a:r>
                    </a:p>
                  </a:txBody>
                  <a:tcPr marL="104371" marR="104371" marT="52185" marB="52185">
                    <a:solidFill>
                      <a:srgbClr val="007D7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a:solidFill>
                            <a:schemeClr val="bg1"/>
                          </a:solidFill>
                        </a:rPr>
                        <a:t>Your Part B Medicare coverage starts:</a:t>
                      </a:r>
                    </a:p>
                  </a:txBody>
                  <a:tcPr marL="104371" marR="104371" marT="52185" marB="52185">
                    <a:solidFill>
                      <a:srgbClr val="007D7D"/>
                    </a:solidFill>
                  </a:tcPr>
                </a:tc>
                <a:extLst>
                  <a:ext uri="{0D108BD9-81ED-4DB2-BD59-A6C34878D82A}">
                    <a16:rowId xmlns:a16="http://schemas.microsoft.com/office/drawing/2014/main" val="10000"/>
                  </a:ext>
                </a:extLst>
              </a:tr>
              <a:tr h="617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a:t>One to three months before you reach age 65</a:t>
                      </a:r>
                    </a:p>
                  </a:txBody>
                  <a:tcPr marL="104371" marR="104371" marT="52185" marB="52185"/>
                </a:tc>
                <a:tc>
                  <a:txBody>
                    <a:bodyPr/>
                    <a:lstStyle/>
                    <a:p>
                      <a:pPr marL="0" marR="0" indent="0" algn="l" rtl="0" eaLnBrk="1" fontAlgn="auto" latinLnBrk="0" hangingPunct="1">
                        <a:lnSpc>
                          <a:spcPct val="100000"/>
                        </a:lnSpc>
                        <a:spcBef>
                          <a:spcPts val="0"/>
                        </a:spcBef>
                        <a:spcAft>
                          <a:spcPts val="0"/>
                        </a:spcAft>
                        <a:buClrTx/>
                        <a:buSzTx/>
                        <a:buFontTx/>
                        <a:buNone/>
                      </a:pPr>
                      <a:r>
                        <a:rPr lang="en-US" sz="2100" dirty="0"/>
                        <a:t>The month you turn age 65</a:t>
                      </a:r>
                    </a:p>
                  </a:txBody>
                  <a:tcPr marL="104371" marR="104371" marT="52185" marB="52185"/>
                </a:tc>
                <a:extLst>
                  <a:ext uri="{0D108BD9-81ED-4DB2-BD59-A6C34878D82A}">
                    <a16:rowId xmlns:a16="http://schemas.microsoft.com/office/drawing/2014/main" val="10001"/>
                  </a:ext>
                </a:extLst>
              </a:tr>
              <a:tr h="488017">
                <a:tc>
                  <a:txBody>
                    <a:bodyPr/>
                    <a:lstStyle/>
                    <a:p>
                      <a:pPr marL="0" marR="0" indent="0" algn="l" rtl="0" eaLnBrk="1" fontAlgn="auto" latinLnBrk="0" hangingPunct="1">
                        <a:lnSpc>
                          <a:spcPct val="100000"/>
                        </a:lnSpc>
                        <a:spcBef>
                          <a:spcPts val="0"/>
                        </a:spcBef>
                        <a:spcAft>
                          <a:spcPts val="0"/>
                        </a:spcAft>
                        <a:buClrTx/>
                        <a:buSzTx/>
                        <a:buFontTx/>
                        <a:buNone/>
                      </a:pPr>
                      <a:r>
                        <a:rPr lang="en-US" sz="2100"/>
                        <a:t>The month you reach age 65, </a:t>
                      </a:r>
                      <a:r>
                        <a:rPr lang="en-US" sz="2100" b="0" i="0" u="none" strike="noStrike" noProof="0">
                          <a:latin typeface="Helvetica"/>
                        </a:rPr>
                        <a:t>or one to three months after you reach age 65</a:t>
                      </a:r>
                      <a:r>
                        <a:rPr lang="en-US" sz="2100"/>
                        <a:t> </a:t>
                      </a:r>
                    </a:p>
                  </a:txBody>
                  <a:tcPr marL="104371" marR="104371" marT="52185" marB="52185"/>
                </a:tc>
                <a:tc>
                  <a:txBody>
                    <a:bodyPr/>
                    <a:lstStyle/>
                    <a:p>
                      <a:pPr lvl="0">
                        <a:buNone/>
                      </a:pPr>
                      <a:r>
                        <a:rPr lang="en-US" sz="2100" b="0" i="0" u="none" strike="noStrike" noProof="0" dirty="0">
                          <a:latin typeface="Helvetica"/>
                        </a:rPr>
                        <a:t>The first day of the month after you sign up</a:t>
                      </a:r>
                      <a:endParaRPr lang="en-US" sz="2100" dirty="0"/>
                    </a:p>
                  </a:txBody>
                  <a:tcPr marL="104371" marR="104371" marT="52185" marB="5218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3139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55"/>
            <a:ext cx="9144000" cy="756744"/>
          </a:xfrm>
        </p:spPr>
        <p:txBody>
          <a:bodyPr/>
          <a:lstStyle/>
          <a:p>
            <a:r>
              <a:rPr lang="en-US" dirty="0">
                <a:latin typeface="Times New Roman" panose="02020603050405020304" pitchFamily="18" charset="0"/>
                <a:cs typeface="Times New Roman" panose="02020603050405020304" pitchFamily="18" charset="0"/>
              </a:rPr>
              <a:t>Medicare Part B Coverage - SEP</a:t>
            </a:r>
            <a:endParaRPr lang="en-US" dirty="0"/>
          </a:p>
        </p:txBody>
      </p:sp>
      <p:graphicFrame>
        <p:nvGraphicFramePr>
          <p:cNvPr id="4" name="Table 3" descr="This chart shows when your Medicare will become effective if you apply during your initial enrollment period.">
            <a:extLst>
              <a:ext uri="{FF2B5EF4-FFF2-40B4-BE49-F238E27FC236}">
                <a16:creationId xmlns:a16="http://schemas.microsoft.com/office/drawing/2014/main" id="{B13A8333-9691-4935-A106-307A299809C0}"/>
              </a:ext>
            </a:extLst>
          </p:cNvPr>
          <p:cNvGraphicFramePr>
            <a:graphicFrameLocks noGrp="1"/>
          </p:cNvGraphicFramePr>
          <p:nvPr/>
        </p:nvGraphicFramePr>
        <p:xfrm>
          <a:off x="266700" y="1476884"/>
          <a:ext cx="8610600" cy="3604950"/>
        </p:xfrm>
        <a:graphic>
          <a:graphicData uri="http://schemas.openxmlformats.org/drawingml/2006/table">
            <a:tbl>
              <a:tblPr firstRow="1" bandRow="1">
                <a:tableStyleId>{69CF1AB2-1976-4502-BF36-3FF5EA218861}</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956732">
                <a:tc>
                  <a:txBody>
                    <a:bodyPr/>
                    <a:lstStyle/>
                    <a:p>
                      <a:pPr marL="0" marR="0" indent="0" algn="l" rtl="0" eaLnBrk="1" fontAlgn="auto" latinLnBrk="0" hangingPunct="1">
                        <a:lnSpc>
                          <a:spcPct val="100000"/>
                        </a:lnSpc>
                        <a:spcBef>
                          <a:spcPts val="0"/>
                        </a:spcBef>
                        <a:spcAft>
                          <a:spcPts val="0"/>
                        </a:spcAft>
                        <a:buClrTx/>
                        <a:buSzTx/>
                        <a:buFontTx/>
                        <a:buNone/>
                      </a:pPr>
                      <a:r>
                        <a:rPr lang="en-US" sz="2300" dirty="0">
                          <a:solidFill>
                            <a:schemeClr val="bg1"/>
                          </a:solidFill>
                        </a:rPr>
                        <a:t>If you enroll in the month of your Special Enrollment Period:</a:t>
                      </a:r>
                    </a:p>
                  </a:txBody>
                  <a:tcPr marL="104371" marR="104371" marT="52185" marB="52185">
                    <a:solidFill>
                      <a:srgbClr val="007D7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a:solidFill>
                            <a:schemeClr val="bg1"/>
                          </a:solidFill>
                        </a:rPr>
                        <a:t>Your Part B Medicare coverage starts:</a:t>
                      </a:r>
                    </a:p>
                  </a:txBody>
                  <a:tcPr marL="104371" marR="104371" marT="52185" marB="52185">
                    <a:solidFill>
                      <a:srgbClr val="007D7D"/>
                    </a:solidFill>
                  </a:tcPr>
                </a:tc>
                <a:extLst>
                  <a:ext uri="{0D108BD9-81ED-4DB2-BD59-A6C34878D82A}">
                    <a16:rowId xmlns:a16="http://schemas.microsoft.com/office/drawing/2014/main" val="10000"/>
                  </a:ext>
                </a:extLst>
              </a:tr>
              <a:tr h="617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Any time while you or your spouse have a group health plan based on current employment, or during the first full month you are no longer covered or employed</a:t>
                      </a:r>
                    </a:p>
                  </a:txBody>
                  <a:tcPr marL="104371" marR="104371" marT="52185" marB="52185"/>
                </a:tc>
                <a:tc>
                  <a:txBody>
                    <a:bodyPr/>
                    <a:lstStyle/>
                    <a:p>
                      <a:pPr marL="0" marR="0" indent="0" algn="l" rtl="0" eaLnBrk="1" fontAlgn="auto" latinLnBrk="0" hangingPunct="1">
                        <a:lnSpc>
                          <a:spcPct val="100000"/>
                        </a:lnSpc>
                        <a:spcBef>
                          <a:spcPts val="0"/>
                        </a:spcBef>
                        <a:spcAft>
                          <a:spcPts val="0"/>
                        </a:spcAft>
                        <a:buClrTx/>
                        <a:buSzTx/>
                        <a:buFontTx/>
                        <a:buNone/>
                      </a:pPr>
                      <a:r>
                        <a:rPr lang="en-US" sz="2100" dirty="0"/>
                        <a:t>• On the first day of the month you enroll, or </a:t>
                      </a:r>
                    </a:p>
                    <a:p>
                      <a:pPr marL="0" marR="0" indent="0" algn="l" rtl="0" eaLnBrk="1" fontAlgn="auto" latinLnBrk="0" hangingPunct="1">
                        <a:lnSpc>
                          <a:spcPct val="100000"/>
                        </a:lnSpc>
                        <a:spcBef>
                          <a:spcPts val="0"/>
                        </a:spcBef>
                        <a:spcAft>
                          <a:spcPts val="0"/>
                        </a:spcAft>
                        <a:buClrTx/>
                        <a:buSzTx/>
                        <a:buFontTx/>
                        <a:buNone/>
                      </a:pPr>
                      <a:r>
                        <a:rPr lang="en-US" sz="2100" dirty="0"/>
                        <a:t>• By your choice, on the first day of any of the following 3 months</a:t>
                      </a:r>
                    </a:p>
                  </a:txBody>
                  <a:tcPr marL="104371" marR="104371" marT="52185" marB="52185"/>
                </a:tc>
                <a:extLst>
                  <a:ext uri="{0D108BD9-81ED-4DB2-BD59-A6C34878D82A}">
                    <a16:rowId xmlns:a16="http://schemas.microsoft.com/office/drawing/2014/main" val="10001"/>
                  </a:ext>
                </a:extLst>
              </a:tr>
              <a:tr h="488017">
                <a:tc>
                  <a:txBody>
                    <a:bodyPr/>
                    <a:lstStyle/>
                    <a:p>
                      <a:pPr marL="0" marR="0" indent="0" algn="l" rtl="0" eaLnBrk="1" fontAlgn="auto" latinLnBrk="0" hangingPunct="1">
                        <a:lnSpc>
                          <a:spcPct val="100000"/>
                        </a:lnSpc>
                        <a:spcBef>
                          <a:spcPts val="0"/>
                        </a:spcBef>
                        <a:spcAft>
                          <a:spcPts val="0"/>
                        </a:spcAft>
                        <a:buClrTx/>
                        <a:buSzTx/>
                        <a:buFontTx/>
                        <a:buNone/>
                      </a:pPr>
                      <a:r>
                        <a:rPr lang="en-US" sz="2100" dirty="0"/>
                        <a:t>During any of the remaining 7 months of the SEP</a:t>
                      </a:r>
                    </a:p>
                  </a:txBody>
                  <a:tcPr marL="104371" marR="104371" marT="52185" marB="52185"/>
                </a:tc>
                <a:tc>
                  <a:txBody>
                    <a:bodyPr/>
                    <a:lstStyle/>
                    <a:p>
                      <a:pPr lvl="0">
                        <a:buNone/>
                      </a:pPr>
                      <a:r>
                        <a:rPr lang="en-US" sz="2100" b="0" i="0" u="none" strike="noStrike" noProof="0" dirty="0">
                          <a:latin typeface="Helvetica"/>
                        </a:rPr>
                        <a:t>The first day of the month after you sign up.</a:t>
                      </a:r>
                      <a:endParaRPr lang="en-US" sz="2100" dirty="0"/>
                    </a:p>
                  </a:txBody>
                  <a:tcPr marL="104371" marR="104371" marT="52185" marB="5218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9810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55"/>
            <a:ext cx="9144000" cy="756744"/>
          </a:xfrm>
        </p:spPr>
        <p:txBody>
          <a:bodyPr/>
          <a:lstStyle/>
          <a:p>
            <a:r>
              <a:rPr lang="en-US" dirty="0">
                <a:latin typeface="Times New Roman" panose="02020603050405020304" pitchFamily="18" charset="0"/>
                <a:cs typeface="Times New Roman" panose="02020603050405020304" pitchFamily="18" charset="0"/>
              </a:rPr>
              <a:t>Medicare Part B Coverage - GEP</a:t>
            </a:r>
            <a:endParaRPr lang="en-US" dirty="0"/>
          </a:p>
        </p:txBody>
      </p:sp>
      <p:graphicFrame>
        <p:nvGraphicFramePr>
          <p:cNvPr id="4" name="Table 3" descr="This chart shows when your Medicare will become effective if you apply during your initial enrollment period.">
            <a:extLst>
              <a:ext uri="{FF2B5EF4-FFF2-40B4-BE49-F238E27FC236}">
                <a16:creationId xmlns:a16="http://schemas.microsoft.com/office/drawing/2014/main" id="{B13A8333-9691-4935-A106-307A299809C0}"/>
              </a:ext>
            </a:extLst>
          </p:cNvPr>
          <p:cNvGraphicFramePr>
            <a:graphicFrameLocks noGrp="1"/>
          </p:cNvGraphicFramePr>
          <p:nvPr>
            <p:extLst>
              <p:ext uri="{D42A27DB-BD31-4B8C-83A1-F6EECF244321}">
                <p14:modId xmlns:p14="http://schemas.microsoft.com/office/powerpoint/2010/main" val="471706258"/>
              </p:ext>
            </p:extLst>
          </p:nvPr>
        </p:nvGraphicFramePr>
        <p:xfrm>
          <a:off x="266700" y="1476884"/>
          <a:ext cx="8610600" cy="3500580"/>
        </p:xfrm>
        <a:graphic>
          <a:graphicData uri="http://schemas.openxmlformats.org/drawingml/2006/table">
            <a:tbl>
              <a:tblPr firstRow="1" bandRow="1">
                <a:tableStyleId>{69CF1AB2-1976-4502-BF36-3FF5EA218861}</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956732">
                <a:tc>
                  <a:txBody>
                    <a:bodyPr/>
                    <a:lstStyle/>
                    <a:p>
                      <a:pPr marL="0" marR="0" indent="0" algn="l" rtl="0" eaLnBrk="1" fontAlgn="auto" latinLnBrk="0" hangingPunct="1">
                        <a:lnSpc>
                          <a:spcPct val="100000"/>
                        </a:lnSpc>
                        <a:spcBef>
                          <a:spcPts val="0"/>
                        </a:spcBef>
                        <a:spcAft>
                          <a:spcPts val="0"/>
                        </a:spcAft>
                        <a:buClrTx/>
                        <a:buSzTx/>
                        <a:buFontTx/>
                        <a:buNone/>
                      </a:pPr>
                      <a:r>
                        <a:rPr lang="en-US" sz="2300" dirty="0">
                          <a:solidFill>
                            <a:schemeClr val="bg1"/>
                          </a:solidFill>
                        </a:rPr>
                        <a:t>Beginning in 2023, if you enroll in the month of the General Enrollment Period:</a:t>
                      </a:r>
                    </a:p>
                  </a:txBody>
                  <a:tcPr marL="104371" marR="104371" marT="52185" marB="52185">
                    <a:solidFill>
                      <a:srgbClr val="007D7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a:solidFill>
                            <a:schemeClr val="bg1"/>
                          </a:solidFill>
                        </a:rPr>
                        <a:t>Your Part B Medicare coverage starts:</a:t>
                      </a:r>
                    </a:p>
                  </a:txBody>
                  <a:tcPr marL="104371" marR="104371" marT="52185" marB="52185">
                    <a:solidFill>
                      <a:srgbClr val="007D7D"/>
                    </a:solidFill>
                  </a:tcPr>
                </a:tc>
                <a:extLst>
                  <a:ext uri="{0D108BD9-81ED-4DB2-BD59-A6C34878D82A}">
                    <a16:rowId xmlns:a16="http://schemas.microsoft.com/office/drawing/2014/main" val="10000"/>
                  </a:ext>
                </a:extLst>
              </a:tr>
              <a:tr h="488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kern="1200" dirty="0">
                          <a:solidFill>
                            <a:schemeClr val="dk1"/>
                          </a:solidFill>
                          <a:effectLst/>
                          <a:latin typeface="+mn-lt"/>
                          <a:ea typeface="+mn-ea"/>
                          <a:cs typeface="+mn-cs"/>
                        </a:rPr>
                        <a:t>January 1 to March 31</a:t>
                      </a:r>
                      <a:endParaRPr lang="en-US" sz="2100" dirty="0"/>
                    </a:p>
                  </a:txBody>
                  <a:tcPr marL="104371" marR="104371" marT="52185" marB="52185"/>
                </a:tc>
                <a:tc>
                  <a:txBody>
                    <a:bodyPr/>
                    <a:lstStyle/>
                    <a:p>
                      <a:pPr lvl="0">
                        <a:buNone/>
                      </a:pPr>
                      <a:r>
                        <a:rPr lang="en-US" sz="2100" b="0" i="0" u="none" strike="noStrike" noProof="0" dirty="0">
                          <a:latin typeface="+mn-lt"/>
                        </a:rPr>
                        <a:t>The first day of the month after you sign up</a:t>
                      </a:r>
                    </a:p>
                    <a:p>
                      <a:pPr lvl="0">
                        <a:buNone/>
                      </a:pPr>
                      <a:endParaRPr lang="en-US" sz="2100" b="0" i="0" u="none" strike="noStrike" noProof="0" dirty="0">
                        <a:latin typeface="+mn-lt"/>
                      </a:endParaRPr>
                    </a:p>
                    <a:p>
                      <a:pPr lvl="0">
                        <a:buNone/>
                      </a:pPr>
                      <a:r>
                        <a:rPr lang="en-US" sz="2100" b="1" dirty="0"/>
                        <a:t>NOTE: </a:t>
                      </a:r>
                      <a:r>
                        <a:rPr lang="en-US" sz="2100" dirty="0"/>
                        <a:t>Your monthly premium will go up </a:t>
                      </a:r>
                      <a:r>
                        <a:rPr lang="en-US" sz="2100" b="1" dirty="0"/>
                        <a:t>10% for each 12-month period </a:t>
                      </a:r>
                      <a:r>
                        <a:rPr lang="en-US" sz="2100" dirty="0"/>
                        <a:t>you were eligible for Part B but didn’t sign up for it.</a:t>
                      </a:r>
                    </a:p>
                  </a:txBody>
                  <a:tcPr marL="104371" marR="104371" marT="52185" marB="5218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7666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4"/>
            <a:ext cx="9144000" cy="788276"/>
          </a:xfrm>
        </p:spPr>
        <p:txBody>
          <a:bodyPr/>
          <a:lstStyle/>
          <a:p>
            <a:r>
              <a:rPr lang="en-US" dirty="0"/>
              <a:t>Medicare Applications</a:t>
            </a:r>
          </a:p>
        </p:txBody>
      </p:sp>
      <p:sp>
        <p:nvSpPr>
          <p:cNvPr id="4" name="Content Placeholder 3"/>
          <p:cNvSpPr>
            <a:spLocks noGrp="1"/>
          </p:cNvSpPr>
          <p:nvPr>
            <p:ph sz="quarter" idx="11"/>
          </p:nvPr>
        </p:nvSpPr>
        <p:spPr>
          <a:xfrm>
            <a:off x="4724494" y="936171"/>
            <a:ext cx="4016735" cy="4049486"/>
          </a:xfrm>
        </p:spPr>
        <p:txBody>
          <a:bodyPr/>
          <a:lstStyle/>
          <a:p>
            <a:r>
              <a:rPr lang="en-US" sz="2600" dirty="0"/>
              <a:t>If you already have Medicare Part A and wish to add Medicare Part B, complete the online application, or fax or mail completed forms CMS-40B and CMS-L564/CMS-R-297 to your local Social Security office.</a:t>
            </a:r>
          </a:p>
        </p:txBody>
      </p:sp>
      <p:sp>
        <p:nvSpPr>
          <p:cNvPr id="3" name="Content Placeholder 2"/>
          <p:cNvSpPr>
            <a:spLocks noGrp="1"/>
          </p:cNvSpPr>
          <p:nvPr>
            <p:ph sz="quarter" idx="10"/>
          </p:nvPr>
        </p:nvSpPr>
        <p:spPr>
          <a:xfrm>
            <a:off x="291662" y="5118905"/>
            <a:ext cx="8560675" cy="698858"/>
          </a:xfrm>
        </p:spPr>
        <p:txBody>
          <a:bodyPr/>
          <a:lstStyle/>
          <a:p>
            <a:pPr marL="0" lvl="0" indent="0" algn="ctr">
              <a:spcBef>
                <a:spcPts val="0"/>
              </a:spcBef>
              <a:buNone/>
            </a:pPr>
            <a:endParaRPr lang="en-US" sz="800" b="1" dirty="0">
              <a:solidFill>
                <a:prstClr val="white"/>
              </a:solidFill>
            </a:endParaRPr>
          </a:p>
          <a:p>
            <a:pPr marL="0" lvl="0" indent="0" algn="ctr">
              <a:spcBef>
                <a:spcPts val="0"/>
              </a:spcBef>
              <a:buNone/>
            </a:pPr>
            <a:r>
              <a:rPr lang="en-US" sz="2400" b="1" u="sng" dirty="0">
                <a:hlinkClick r:id="rId3"/>
              </a:rPr>
              <a:t>ssa.gov/benefits/</a:t>
            </a:r>
            <a:r>
              <a:rPr lang="en-US" sz="2400" b="1" u="sng" dirty="0" err="1">
                <a:hlinkClick r:id="rId3"/>
              </a:rPr>
              <a:t>medicare</a:t>
            </a:r>
            <a:endParaRPr lang="en-US" sz="2400" b="1" dirty="0">
              <a:solidFill>
                <a:prstClr val="white"/>
              </a:solidFill>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716" y="1303682"/>
            <a:ext cx="4421506" cy="482677"/>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17273" y="1760286"/>
            <a:ext cx="4425696" cy="3339061"/>
          </a:xfrm>
          <a:prstGeom prst="rect">
            <a:avLst/>
          </a:prstGeom>
        </p:spPr>
      </p:pic>
    </p:spTree>
    <p:extLst>
      <p:ext uri="{BB962C8B-B14F-4D97-AF65-F5344CB8AC3E}">
        <p14:creationId xmlns:p14="http://schemas.microsoft.com/office/powerpoint/2010/main" val="343890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8422"/>
            <a:ext cx="9144000" cy="662724"/>
          </a:xfrm>
        </p:spPr>
        <p:txBody>
          <a:bodyPr/>
          <a:lstStyle/>
          <a:p>
            <a:pPr lvl="0">
              <a:spcBef>
                <a:spcPts val="0"/>
              </a:spcBef>
            </a:pPr>
            <a:r>
              <a:rPr lang="en-US" dirty="0">
                <a:solidFill>
                  <a:srgbClr val="003366"/>
                </a:solidFill>
              </a:rPr>
              <a:t>Other Medicare Considerations</a:t>
            </a:r>
            <a:endParaRPr lang="en-US" dirty="0"/>
          </a:p>
        </p:txBody>
      </p:sp>
      <p:sp>
        <p:nvSpPr>
          <p:cNvPr id="3" name="Content Placeholder 2"/>
          <p:cNvSpPr>
            <a:spLocks noGrp="1"/>
          </p:cNvSpPr>
          <p:nvPr>
            <p:ph sz="quarter" idx="10"/>
          </p:nvPr>
        </p:nvSpPr>
        <p:spPr>
          <a:xfrm>
            <a:off x="361094" y="1759559"/>
            <a:ext cx="8421811" cy="3550484"/>
          </a:xfrm>
        </p:spPr>
        <p:txBody>
          <a:bodyPr/>
          <a:lstStyle/>
          <a:p>
            <a:pPr>
              <a:spcBef>
                <a:spcPts val="1800"/>
              </a:spcBef>
            </a:pPr>
            <a:r>
              <a:rPr lang="en-US" sz="2800" dirty="0">
                <a:solidFill>
                  <a:srgbClr val="003366"/>
                </a:solidFill>
              </a:rPr>
              <a:t>You are automatically enrolled in Parts A &amp; B </a:t>
            </a:r>
            <a:r>
              <a:rPr lang="en-US" sz="2800" u="sng" dirty="0">
                <a:solidFill>
                  <a:srgbClr val="003366"/>
                </a:solidFill>
              </a:rPr>
              <a:t>if you receive</a:t>
            </a:r>
            <a:r>
              <a:rPr lang="en-US" sz="2800" dirty="0">
                <a:solidFill>
                  <a:srgbClr val="003366"/>
                </a:solidFill>
              </a:rPr>
              <a:t>:</a:t>
            </a:r>
          </a:p>
          <a:p>
            <a:pPr lvl="1">
              <a:spcBef>
                <a:spcPts val="600"/>
              </a:spcBef>
            </a:pPr>
            <a:r>
              <a:rPr lang="en-US" sz="2400" dirty="0">
                <a:solidFill>
                  <a:srgbClr val="003366"/>
                </a:solidFill>
              </a:rPr>
              <a:t>SS retirement / survivor benefits before age 65</a:t>
            </a:r>
          </a:p>
          <a:p>
            <a:pPr lvl="1">
              <a:spcBef>
                <a:spcPts val="600"/>
              </a:spcBef>
            </a:pPr>
            <a:r>
              <a:rPr lang="en-US" sz="2400" dirty="0">
                <a:solidFill>
                  <a:srgbClr val="003366"/>
                </a:solidFill>
              </a:rPr>
              <a:t>SS disability benefits for 24 months</a:t>
            </a:r>
          </a:p>
          <a:p>
            <a:pPr>
              <a:spcBef>
                <a:spcPts val="1800"/>
              </a:spcBef>
            </a:pPr>
            <a:r>
              <a:rPr lang="en-US" sz="2800" dirty="0">
                <a:solidFill>
                  <a:srgbClr val="003366"/>
                </a:solidFill>
              </a:rPr>
              <a:t>If you file after age 65, Part A may be retroactive up to 6 months but no earlier than age 65.</a:t>
            </a:r>
          </a:p>
          <a:p>
            <a:pPr>
              <a:spcBef>
                <a:spcPts val="1800"/>
              </a:spcBef>
            </a:pPr>
            <a:r>
              <a:rPr lang="en-US" sz="2800" dirty="0">
                <a:solidFill>
                  <a:srgbClr val="003366"/>
                </a:solidFill>
              </a:rPr>
              <a:t>IRS does not allow HSA (health savings account) contributions while enrolled in Medicare.</a:t>
            </a:r>
            <a:endParaRPr lang="en-US" sz="2800" dirty="0">
              <a:solidFill>
                <a:prstClr val="white"/>
              </a:solidFill>
            </a:endParaRPr>
          </a:p>
        </p:txBody>
      </p:sp>
      <p:sp>
        <p:nvSpPr>
          <p:cNvPr id="4" name="TextBox 3">
            <a:extLst>
              <a:ext uri="{FF2B5EF4-FFF2-40B4-BE49-F238E27FC236}">
                <a16:creationId xmlns:a16="http://schemas.microsoft.com/office/drawing/2014/main" id="{C512CDB0-7FDF-42DD-A8C8-72898CB9212F}"/>
              </a:ext>
            </a:extLst>
          </p:cNvPr>
          <p:cNvSpPr txBox="1"/>
          <p:nvPr/>
        </p:nvSpPr>
        <p:spPr>
          <a:xfrm>
            <a:off x="2863510" y="6124234"/>
            <a:ext cx="411843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366"/>
                </a:solidFill>
                <a:effectLst/>
                <a:uLnTx/>
                <a:uFillTx/>
                <a:latin typeface="Helvetica"/>
                <a:ea typeface="+mn-ea"/>
                <a:cs typeface="+mn-cs"/>
                <a:hlinkClick r:id="rId3"/>
              </a:rPr>
              <a:t>ssa.gov/benefits/medicare/</a:t>
            </a:r>
            <a:endParaRPr kumimoji="0" lang="en-US" sz="2400" b="1" i="0" u="none" strike="noStrike" kern="1200" cap="none" spc="0" normalizeH="0" baseline="0" noProof="0" dirty="0">
              <a:ln>
                <a:noFill/>
              </a:ln>
              <a:solidFill>
                <a:srgbClr val="003366"/>
              </a:solidFill>
              <a:effectLst/>
              <a:uLnTx/>
              <a:uFillTx/>
              <a:latin typeface="Helvetica"/>
              <a:ea typeface="+mn-ea"/>
              <a:cs typeface="+mn-cs"/>
            </a:endParaRPr>
          </a:p>
        </p:txBody>
      </p:sp>
    </p:spTree>
    <p:extLst>
      <p:ext uri="{BB962C8B-B14F-4D97-AF65-F5344CB8AC3E}">
        <p14:creationId xmlns:p14="http://schemas.microsoft.com/office/powerpoint/2010/main" val="323629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974"/>
            <a:ext cx="9144000" cy="950433"/>
          </a:xfrm>
        </p:spPr>
        <p:txBody>
          <a:bodyPr/>
          <a:lstStyle/>
          <a:p>
            <a:r>
              <a:rPr lang="en-US" dirty="0"/>
              <a:t>Medicare.gov</a:t>
            </a:r>
          </a:p>
        </p:txBody>
      </p:sp>
      <p:sp>
        <p:nvSpPr>
          <p:cNvPr id="6" name="TextBox 5"/>
          <p:cNvSpPr txBox="1"/>
          <p:nvPr/>
        </p:nvSpPr>
        <p:spPr>
          <a:xfrm>
            <a:off x="0" y="5318234"/>
            <a:ext cx="9144000" cy="472966"/>
          </a:xfrm>
          <a:prstGeom prst="rect">
            <a:avLst/>
          </a:prstGeom>
          <a:noFill/>
        </p:spPr>
        <p:txBody>
          <a:bodyPr wrap="square" rtlCol="0">
            <a:spAutoFit/>
          </a:bodyPr>
          <a:lstStyle/>
          <a:p>
            <a:pPr algn="ctr"/>
            <a:r>
              <a:rPr lang="en-US" sz="2400" b="1"/>
              <a:t>Create an account at </a:t>
            </a:r>
            <a:r>
              <a:rPr lang="en-US" sz="2400" b="1">
                <a:hlinkClick r:id="rId3"/>
              </a:rPr>
              <a:t>Medicare.gov</a:t>
            </a:r>
            <a:endParaRPr lang="en-US" sz="2400" b="1"/>
          </a:p>
        </p:txBody>
      </p:sp>
      <p:pic>
        <p:nvPicPr>
          <p:cNvPr id="5" name="Picture 4" descr="Homepage for Medicare.gov">
            <a:extLst>
              <a:ext uri="{FF2B5EF4-FFF2-40B4-BE49-F238E27FC236}">
                <a16:creationId xmlns:a16="http://schemas.microsoft.com/office/drawing/2014/main" id="{462F4F36-81F1-4BE3-9BE1-CEA0E456E3BC}"/>
              </a:ext>
            </a:extLst>
          </p:cNvPr>
          <p:cNvPicPr>
            <a:picLocks noChangeAspect="1"/>
          </p:cNvPicPr>
          <p:nvPr/>
        </p:nvPicPr>
        <p:blipFill rotWithShape="1">
          <a:blip r:embed="rId4"/>
          <a:srcRect t="-1" r="9167" b="-444"/>
          <a:stretch/>
        </p:blipFill>
        <p:spPr>
          <a:xfrm>
            <a:off x="419100" y="813948"/>
            <a:ext cx="8305800" cy="4356766"/>
          </a:xfrm>
          <a:prstGeom prst="rect">
            <a:avLst/>
          </a:prstGeom>
        </p:spPr>
      </p:pic>
    </p:spTree>
    <p:extLst>
      <p:ext uri="{BB962C8B-B14F-4D97-AF65-F5344CB8AC3E}">
        <p14:creationId xmlns:p14="http://schemas.microsoft.com/office/powerpoint/2010/main" val="109169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8283"/>
            <a:ext cx="9144000" cy="862649"/>
          </a:xfrm>
        </p:spPr>
        <p:txBody>
          <a:bodyPr/>
          <a:lstStyle/>
          <a:p>
            <a:r>
              <a:rPr lang="en-US" dirty="0"/>
              <a:t>Agenda</a:t>
            </a:r>
          </a:p>
        </p:txBody>
      </p:sp>
      <p:sp>
        <p:nvSpPr>
          <p:cNvPr id="3" name="Content Placeholder 2"/>
          <p:cNvSpPr>
            <a:spLocks noGrp="1"/>
          </p:cNvSpPr>
          <p:nvPr>
            <p:ph sz="quarter" idx="10"/>
          </p:nvPr>
        </p:nvSpPr>
        <p:spPr>
          <a:xfrm>
            <a:off x="212942" y="1960932"/>
            <a:ext cx="8655485" cy="3525468"/>
          </a:xfrm>
        </p:spPr>
        <p:txBody>
          <a:bodyPr/>
          <a:lstStyle/>
          <a:p>
            <a:r>
              <a:rPr lang="en-US" dirty="0"/>
              <a:t>Retirement &amp; Spouse’s Benefits</a:t>
            </a:r>
          </a:p>
          <a:p>
            <a:r>
              <a:rPr lang="en-US" dirty="0"/>
              <a:t>Survivor Benefits</a:t>
            </a:r>
          </a:p>
          <a:p>
            <a:r>
              <a:rPr lang="en-US" dirty="0"/>
              <a:t>Medicare Enrollment &amp; Filing Options</a:t>
            </a:r>
          </a:p>
          <a:p>
            <a:r>
              <a:rPr lang="en-US" dirty="0"/>
              <a:t>Online Services &amp; </a:t>
            </a:r>
            <a:r>
              <a:rPr lang="en-US" i="1" dirty="0">
                <a:solidFill>
                  <a:srgbClr val="FF0000"/>
                </a:solidFill>
                <a:latin typeface="Georgia" panose="02040502050405020303" pitchFamily="18" charset="0"/>
              </a:rPr>
              <a:t>my</a:t>
            </a:r>
            <a:r>
              <a:rPr lang="en-US" dirty="0">
                <a:latin typeface="Georgia" panose="02040502050405020303" pitchFamily="18" charset="0"/>
              </a:rPr>
              <a:t> </a:t>
            </a:r>
            <a:r>
              <a:rPr lang="en-US" dirty="0">
                <a:solidFill>
                  <a:srgbClr val="0070C0"/>
                </a:solidFill>
                <a:latin typeface="Georgia" panose="02040502050405020303" pitchFamily="18" charset="0"/>
              </a:rPr>
              <a:t>Social Security</a:t>
            </a:r>
            <a:endParaRPr lang="en-US" dirty="0"/>
          </a:p>
          <a:p>
            <a:r>
              <a:rPr lang="en-US" dirty="0"/>
              <a:t>Questions &amp; Answers</a:t>
            </a:r>
          </a:p>
          <a:p>
            <a:endParaRPr lang="en-US" dirty="0"/>
          </a:p>
          <a:p>
            <a:endParaRPr lang="en-US" dirty="0"/>
          </a:p>
        </p:txBody>
      </p:sp>
    </p:spTree>
    <p:extLst>
      <p:ext uri="{BB962C8B-B14F-4D97-AF65-F5344CB8AC3E}">
        <p14:creationId xmlns:p14="http://schemas.microsoft.com/office/powerpoint/2010/main" val="133429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pPr lvl="0"/>
            <a:r>
              <a:rPr lang="en-US" altLang="en-US" sz="4000">
                <a:cs typeface="Calibri" pitchFamily="34" charset="0"/>
              </a:rPr>
              <a:t>How to Apply for Benefits</a:t>
            </a:r>
            <a:endParaRPr lang="en-US" sz="4000"/>
          </a:p>
        </p:txBody>
      </p:sp>
      <p:sp>
        <p:nvSpPr>
          <p:cNvPr id="5" name="Content Placeholder 2"/>
          <p:cNvSpPr>
            <a:spLocks noGrp="1"/>
          </p:cNvSpPr>
          <p:nvPr>
            <p:ph sz="quarter" idx="11"/>
          </p:nvPr>
        </p:nvSpPr>
        <p:spPr>
          <a:xfrm>
            <a:off x="147918" y="990599"/>
            <a:ext cx="8848164" cy="4791635"/>
          </a:xfrm>
        </p:spPr>
        <p:txBody>
          <a:bodyPr/>
          <a:lstStyle/>
          <a:p>
            <a:pPr marL="0" lvl="0" indent="0">
              <a:spcBef>
                <a:spcPts val="0"/>
              </a:spcBef>
              <a:buNone/>
            </a:pPr>
            <a:r>
              <a:rPr lang="en-US" sz="2600" dirty="0">
                <a:solidFill>
                  <a:srgbClr val="003366"/>
                </a:solidFill>
              </a:rPr>
              <a:t>          File online for Retirement, Spouse, Disability, or     	Medicare Only</a:t>
            </a:r>
          </a:p>
          <a:p>
            <a:pPr marL="1147763" lvl="0" indent="-233363">
              <a:spcBef>
                <a:spcPts val="0"/>
              </a:spcBef>
            </a:pPr>
            <a:r>
              <a:rPr lang="en-US" sz="2200" dirty="0">
                <a:solidFill>
                  <a:srgbClr val="003366"/>
                </a:solidFill>
              </a:rPr>
              <a:t>If you are disabled, you can file for Retirement and Disability with same application if you are at least 62 but not yet FRA.</a:t>
            </a:r>
          </a:p>
          <a:p>
            <a:pPr marL="1147763" lvl="0" indent="-233363">
              <a:spcBef>
                <a:spcPts val="0"/>
              </a:spcBef>
            </a:pPr>
            <a:r>
              <a:rPr lang="en-US" sz="2200" dirty="0">
                <a:solidFill>
                  <a:srgbClr val="003366"/>
                </a:solidFill>
              </a:rPr>
              <a:t>Survivor</a:t>
            </a:r>
            <a:r>
              <a:rPr lang="en-US" sz="2200" dirty="0">
                <a:solidFill>
                  <a:srgbClr val="C00000"/>
                </a:solidFill>
              </a:rPr>
              <a:t>*</a:t>
            </a:r>
            <a:r>
              <a:rPr lang="en-US" sz="2200" dirty="0">
                <a:solidFill>
                  <a:srgbClr val="003366"/>
                </a:solidFill>
              </a:rPr>
              <a:t> application is not available online.</a:t>
            </a:r>
          </a:p>
          <a:p>
            <a:pPr marL="914400" lvl="0" indent="0">
              <a:spcBef>
                <a:spcPts val="0"/>
              </a:spcBef>
              <a:buNone/>
            </a:pPr>
            <a:endParaRPr lang="en-US" sz="1100" dirty="0">
              <a:solidFill>
                <a:srgbClr val="003366"/>
              </a:solidFill>
            </a:endParaRPr>
          </a:p>
          <a:p>
            <a:pPr marL="0" indent="0">
              <a:buNone/>
            </a:pPr>
            <a:r>
              <a:rPr lang="en-US" sz="2600" dirty="0">
                <a:solidFill>
                  <a:srgbClr val="003366"/>
                </a:solidFill>
              </a:rPr>
              <a:t>	Schedule phone appointment at 1-800-772-1213,                         	8:00 a.m. – 7:00 p.m. Monday through Friday.</a:t>
            </a:r>
          </a:p>
          <a:p>
            <a:pPr marL="0" indent="0">
              <a:buNone/>
            </a:pPr>
            <a:endParaRPr lang="en-US" sz="1100" dirty="0">
              <a:solidFill>
                <a:srgbClr val="003366"/>
              </a:solidFill>
            </a:endParaRPr>
          </a:p>
          <a:p>
            <a:pPr marL="0" indent="0">
              <a:buNone/>
            </a:pPr>
            <a:r>
              <a:rPr lang="en-US" sz="2600" dirty="0">
                <a:solidFill>
                  <a:srgbClr val="003366"/>
                </a:solidFill>
              </a:rPr>
              <a:t>	Schedule in-office appointment at 1-800-772-1213.</a:t>
            </a:r>
            <a:endParaRPr lang="en-US" sz="1200" dirty="0">
              <a:solidFill>
                <a:srgbClr val="003366"/>
              </a:solidFill>
            </a:endParaRPr>
          </a:p>
          <a:p>
            <a:pPr marL="0" indent="0">
              <a:buNone/>
            </a:pPr>
            <a:r>
              <a:rPr lang="en-US" sz="3200" i="1" dirty="0">
                <a:solidFill>
                  <a:srgbClr val="C00000"/>
                </a:solidFill>
              </a:rPr>
              <a:t>		*</a:t>
            </a:r>
            <a:r>
              <a:rPr lang="en-US" sz="2400" b="1" i="1" dirty="0">
                <a:solidFill>
                  <a:srgbClr val="003366"/>
                </a:solidFill>
              </a:rPr>
              <a:t>Child and survivor claims can only</a:t>
            </a:r>
          </a:p>
          <a:p>
            <a:pPr marL="0" indent="0">
              <a:buNone/>
            </a:pPr>
            <a:r>
              <a:rPr lang="en-US" sz="2400" b="1" i="1" dirty="0">
                <a:solidFill>
                  <a:srgbClr val="003366"/>
                </a:solidFill>
              </a:rPr>
              <a:t>		  be done by phone or in the office.</a:t>
            </a:r>
          </a:p>
          <a:p>
            <a:pPr marL="0" indent="0">
              <a:buNone/>
            </a:pPr>
            <a:endParaRPr lang="en-US" sz="2400" dirty="0">
              <a:solidFill>
                <a:srgbClr val="003366"/>
              </a:solidFill>
            </a:endParaRPr>
          </a:p>
          <a:p>
            <a:pPr marL="0" indent="0">
              <a:buNone/>
            </a:pPr>
            <a:endParaRPr lang="en-US" sz="2400" dirty="0"/>
          </a:p>
        </p:txBody>
      </p:sp>
      <p:pic>
        <p:nvPicPr>
          <p:cNvPr id="4" name="Picture 2">
            <a:extLst>
              <a:ext uri="{FF2B5EF4-FFF2-40B4-BE49-F238E27FC236}">
                <a16:creationId xmlns:a16="http://schemas.microsoft.com/office/drawing/2014/main" id="{B6A2122B-671D-49F3-ABB4-A590CF3AF8EB}"/>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7326" y="1072681"/>
            <a:ext cx="584200" cy="5085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F5A2697A-C988-4EA5-AC03-54A203EC5048}"/>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3242" y="3112133"/>
            <a:ext cx="492369" cy="5485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8AFA1F66-57BB-4511-9E81-9AF89241C88D}"/>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4023" y="3988380"/>
            <a:ext cx="605730" cy="63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97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a:xfrm>
            <a:off x="0" y="0"/>
            <a:ext cx="9144000" cy="1325563"/>
          </a:xfrm>
        </p:spPr>
        <p:txBody>
          <a:bodyPr/>
          <a:lstStyle/>
          <a:p>
            <a:r>
              <a:rPr lang="en-US"/>
              <a:t>Social Security Website</a:t>
            </a:r>
          </a:p>
        </p:txBody>
      </p:sp>
      <p:pic>
        <p:nvPicPr>
          <p:cNvPr id="15" name="Content Placeholder 14" descr="Screenshot of SSA.gov home page">
            <a:extLst>
              <a:ext uri="{FF2B5EF4-FFF2-40B4-BE49-F238E27FC236}">
                <a16:creationId xmlns:a16="http://schemas.microsoft.com/office/drawing/2014/main" id="{B30553C2-63C7-4D83-9A9B-8AD0582CB2AF}"/>
              </a:ext>
            </a:extLst>
          </p:cNvPr>
          <p:cNvPicPr>
            <a:picLocks noGrp="1" noChangeAspect="1"/>
          </p:cNvPicPr>
          <p:nvPr>
            <p:ph sz="quarter" idx="10"/>
          </p:nvPr>
        </p:nvPicPr>
        <p:blipFill>
          <a:blip r:embed="rId3"/>
          <a:stretch>
            <a:fillRect/>
          </a:stretch>
        </p:blipFill>
        <p:spPr>
          <a:xfrm>
            <a:off x="0" y="1084234"/>
            <a:ext cx="9144000" cy="5773766"/>
          </a:xfrm>
        </p:spPr>
      </p:pic>
      <p:sp>
        <p:nvSpPr>
          <p:cNvPr id="4" name="Title 1">
            <a:extLst>
              <a:ext uri="{FF2B5EF4-FFF2-40B4-BE49-F238E27FC236}">
                <a16:creationId xmlns:a16="http://schemas.microsoft.com/office/drawing/2014/main" id="{22D8E387-8C0C-4B03-95EE-0EA879B824CD}"/>
              </a:ext>
            </a:extLst>
          </p:cNvPr>
          <p:cNvSpPr txBox="1">
            <a:spLocks/>
          </p:cNvSpPr>
          <p:nvPr/>
        </p:nvSpPr>
        <p:spPr>
          <a:xfrm>
            <a:off x="0" y="97974"/>
            <a:ext cx="9144000" cy="950433"/>
          </a:xfrm>
          <a:prstGeom prst="rect">
            <a:avLst/>
          </a:prstGeom>
        </p:spPr>
        <p:txBody>
          <a:bodyPr/>
          <a:lstStyle>
            <a:lvl1pPr algn="ctr" defTabSz="914400" rtl="0" eaLnBrk="1" latinLnBrk="0" hangingPunct="1">
              <a:spcBef>
                <a:spcPct val="0"/>
              </a:spcBef>
              <a:buNone/>
              <a:defRPr sz="4400" b="0" kern="1200">
                <a:solidFill>
                  <a:schemeClr val="tx1"/>
                </a:solidFill>
                <a:latin typeface="+mj-lt"/>
                <a:ea typeface="+mj-ea"/>
                <a:cs typeface="+mj-cs"/>
              </a:defRPr>
            </a:lvl1pPr>
          </a:lstStyle>
          <a:p>
            <a:r>
              <a:rPr lang="en-US" b="1" dirty="0"/>
              <a:t>SocialSecurity.gov</a:t>
            </a:r>
          </a:p>
        </p:txBody>
      </p:sp>
      <p:sp>
        <p:nvSpPr>
          <p:cNvPr id="5" name="Oval 4">
            <a:extLst>
              <a:ext uri="{FF2B5EF4-FFF2-40B4-BE49-F238E27FC236}">
                <a16:creationId xmlns:a16="http://schemas.microsoft.com/office/drawing/2014/main" id="{A2913B7E-BC8D-C960-1589-41D7CF1085E4}"/>
              </a:ext>
            </a:extLst>
          </p:cNvPr>
          <p:cNvSpPr/>
          <p:nvPr/>
        </p:nvSpPr>
        <p:spPr>
          <a:xfrm>
            <a:off x="5341257" y="1703490"/>
            <a:ext cx="1654629" cy="30673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542B7A4-AA96-713E-A7F4-468CBF2543A4}"/>
              </a:ext>
            </a:extLst>
          </p:cNvPr>
          <p:cNvSpPr/>
          <p:nvPr/>
        </p:nvSpPr>
        <p:spPr>
          <a:xfrm>
            <a:off x="235857" y="1429658"/>
            <a:ext cx="8672286" cy="81279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38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80915-C893-4AA4-AF2E-C477A0E049E6}"/>
              </a:ext>
            </a:extLst>
          </p:cNvPr>
          <p:cNvSpPr>
            <a:spLocks noGrp="1"/>
          </p:cNvSpPr>
          <p:nvPr>
            <p:ph type="title"/>
          </p:nvPr>
        </p:nvSpPr>
        <p:spPr>
          <a:xfrm>
            <a:off x="0" y="992655"/>
            <a:ext cx="9144000" cy="720031"/>
          </a:xfrm>
        </p:spPr>
        <p:txBody>
          <a:bodyPr/>
          <a:lstStyle/>
          <a:p>
            <a:r>
              <a:rPr lang="en-US" altLang="en-US" sz="3200" dirty="0">
                <a:solidFill>
                  <a:srgbClr val="002060"/>
                </a:solidFill>
                <a:cs typeface="Times New Roman" panose="02020603050405020304" pitchFamily="18" charset="0"/>
              </a:rPr>
              <a:t>Open/Sign In to a </a:t>
            </a:r>
            <a:r>
              <a:rPr lang="en-US" altLang="en-US" sz="3200" b="0" i="1" dirty="0">
                <a:solidFill>
                  <a:srgbClr val="D12229"/>
                </a:solidFill>
                <a:latin typeface="Georgia" panose="02040502050405020303" pitchFamily="18" charset="0"/>
                <a:cs typeface="Times New Roman" panose="02020603050405020304" pitchFamily="18" charset="0"/>
              </a:rPr>
              <a:t>my</a:t>
            </a:r>
            <a:r>
              <a:rPr lang="en-US" altLang="en-US" sz="3200" b="0" i="1" dirty="0">
                <a:solidFill>
                  <a:srgbClr val="002060"/>
                </a:solidFill>
                <a:latin typeface="Georgia" panose="02040502050405020303" pitchFamily="18" charset="0"/>
                <a:cs typeface="Times New Roman" panose="02020603050405020304" pitchFamily="18" charset="0"/>
              </a:rPr>
              <a:t> </a:t>
            </a:r>
            <a:r>
              <a:rPr lang="en-US" altLang="en-US" sz="3200" b="0" dirty="0">
                <a:solidFill>
                  <a:srgbClr val="0054A6"/>
                </a:solidFill>
                <a:latin typeface="Georgia" panose="02040502050405020303" pitchFamily="18" charset="0"/>
                <a:cs typeface="Times New Roman" panose="02020603050405020304" pitchFamily="18" charset="0"/>
              </a:rPr>
              <a:t>Social Security</a:t>
            </a:r>
            <a:r>
              <a:rPr lang="en-US" altLang="en-US" sz="3200" b="0" dirty="0">
                <a:solidFill>
                  <a:srgbClr val="6089CC"/>
                </a:solidFill>
                <a:latin typeface="Arial" panose="020B0604020202020204" pitchFamily="34" charset="0"/>
                <a:cs typeface="Times New Roman" panose="02020603050405020304" pitchFamily="18" charset="0"/>
              </a:rPr>
              <a:t> </a:t>
            </a:r>
            <a:r>
              <a:rPr lang="en-US" altLang="en-US" sz="3200" dirty="0">
                <a:solidFill>
                  <a:srgbClr val="002060"/>
                </a:solidFill>
                <a:cs typeface="Times New Roman" panose="02020603050405020304" pitchFamily="18" charset="0"/>
              </a:rPr>
              <a:t>Account</a:t>
            </a:r>
            <a:endParaRPr lang="en-US" sz="3200" dirty="0"/>
          </a:p>
        </p:txBody>
      </p:sp>
      <p:pic>
        <p:nvPicPr>
          <p:cNvPr id="5" name="Picture 4">
            <a:extLst>
              <a:ext uri="{FF2B5EF4-FFF2-40B4-BE49-F238E27FC236}">
                <a16:creationId xmlns:a16="http://schemas.microsoft.com/office/drawing/2014/main" id="{EB9F180D-81B0-4D54-8294-84EB6564B7A0}"/>
              </a:ext>
            </a:extLst>
          </p:cNvPr>
          <p:cNvPicPr>
            <a:picLocks noChangeAspect="1"/>
          </p:cNvPicPr>
          <p:nvPr/>
        </p:nvPicPr>
        <p:blipFill rotWithShape="1">
          <a:blip r:embed="rId3"/>
          <a:srcRect l="9366" t="18539" r="1508" b="14568"/>
          <a:stretch/>
        </p:blipFill>
        <p:spPr>
          <a:xfrm>
            <a:off x="497114" y="1929265"/>
            <a:ext cx="8149772" cy="3281363"/>
          </a:xfrm>
          <a:prstGeom prst="rect">
            <a:avLst/>
          </a:prstGeom>
        </p:spPr>
      </p:pic>
      <p:sp>
        <p:nvSpPr>
          <p:cNvPr id="6" name="Rectangle 5">
            <a:extLst>
              <a:ext uri="{FF2B5EF4-FFF2-40B4-BE49-F238E27FC236}">
                <a16:creationId xmlns:a16="http://schemas.microsoft.com/office/drawing/2014/main" id="{84360194-D3C4-4095-AAD5-6515944D00A3}"/>
              </a:ext>
            </a:extLst>
          </p:cNvPr>
          <p:cNvSpPr/>
          <p:nvPr/>
        </p:nvSpPr>
        <p:spPr>
          <a:xfrm>
            <a:off x="1157319" y="6170710"/>
            <a:ext cx="7281948" cy="430887"/>
          </a:xfrm>
          <a:prstGeom prst="rect">
            <a:avLst/>
          </a:prstGeom>
        </p:spPr>
        <p:txBody>
          <a:bodyPr wrap="square">
            <a:spAutoFit/>
          </a:bodyPr>
          <a:lstStyle/>
          <a:p>
            <a:pPr marL="227013" marR="0" lvl="1" indent="0" algn="ctr" defTabSz="914400" rtl="0" eaLnBrk="1" fontAlgn="auto" latinLnBrk="0" hangingPunct="1">
              <a:lnSpc>
                <a:spcPct val="100000"/>
              </a:lnSpc>
              <a:spcBef>
                <a:spcPts val="600"/>
              </a:spcBef>
              <a:spcAft>
                <a:spcPts val="0"/>
              </a:spcAft>
              <a:buClrTx/>
              <a:buSzTx/>
              <a:buFontTx/>
              <a:buNone/>
              <a:tabLst/>
              <a:defRPr/>
            </a:pPr>
            <a:r>
              <a:rPr kumimoji="0" lang="en-US" sz="2200" b="1" i="0" u="none" strike="noStrike" kern="1200" cap="none" spc="0" normalizeH="0" baseline="0" noProof="0" dirty="0">
                <a:ln>
                  <a:noFill/>
                </a:ln>
                <a:solidFill>
                  <a:srgbClr val="003366">
                    <a:lumMod val="75000"/>
                  </a:srgbClr>
                </a:solidFill>
                <a:effectLst/>
                <a:uLnTx/>
                <a:uFillTx/>
                <a:latin typeface="Helvetica"/>
                <a:ea typeface="+mn-ea"/>
                <a:cs typeface="+mn-cs"/>
                <a:hlinkClick r:id="rId4"/>
              </a:rPr>
              <a:t>ssa.gov/</a:t>
            </a:r>
            <a:r>
              <a:rPr kumimoji="0" lang="en-US" sz="2200" b="1" i="0" u="none" strike="noStrike" kern="1200" cap="none" spc="0" normalizeH="0" baseline="0" noProof="0" dirty="0" err="1">
                <a:ln>
                  <a:noFill/>
                </a:ln>
                <a:solidFill>
                  <a:srgbClr val="003366">
                    <a:lumMod val="75000"/>
                  </a:srgbClr>
                </a:solidFill>
                <a:effectLst/>
                <a:uLnTx/>
                <a:uFillTx/>
                <a:latin typeface="Helvetica"/>
                <a:ea typeface="+mn-ea"/>
                <a:cs typeface="+mn-cs"/>
                <a:hlinkClick r:id="rId4"/>
              </a:rPr>
              <a:t>myaccount</a:t>
            </a:r>
            <a:endParaRPr kumimoji="0" lang="en-US" sz="2200" b="1" i="0" u="none" strike="noStrike" kern="1200" cap="none" spc="0" normalizeH="0" baseline="0" noProof="0" dirty="0">
              <a:ln>
                <a:noFill/>
              </a:ln>
              <a:solidFill>
                <a:srgbClr val="003366">
                  <a:lumMod val="75000"/>
                </a:srgbClr>
              </a:solidFill>
              <a:effectLst/>
              <a:uLnTx/>
              <a:uFillTx/>
              <a:latin typeface="Helvetica"/>
              <a:ea typeface="+mn-ea"/>
              <a:cs typeface="+mn-cs"/>
            </a:endParaRPr>
          </a:p>
        </p:txBody>
      </p:sp>
    </p:spTree>
    <p:extLst>
      <p:ext uri="{BB962C8B-B14F-4D97-AF65-F5344CB8AC3E}">
        <p14:creationId xmlns:p14="http://schemas.microsoft.com/office/powerpoint/2010/main" val="282258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E38C48-D1EB-58C0-79C7-6B34F92FF871}"/>
              </a:ext>
            </a:extLst>
          </p:cNvPr>
          <p:cNvPicPr>
            <a:picLocks noChangeAspect="1"/>
          </p:cNvPicPr>
          <p:nvPr/>
        </p:nvPicPr>
        <p:blipFill>
          <a:blip r:embed="rId3"/>
          <a:stretch>
            <a:fillRect/>
          </a:stretch>
        </p:blipFill>
        <p:spPr>
          <a:xfrm>
            <a:off x="5232980" y="1001486"/>
            <a:ext cx="3671196" cy="4463143"/>
          </a:xfrm>
          <a:prstGeom prst="rect">
            <a:avLst/>
          </a:prstGeom>
        </p:spPr>
      </p:pic>
      <p:sp>
        <p:nvSpPr>
          <p:cNvPr id="10" name="Title 9">
            <a:extLst>
              <a:ext uri="{FF2B5EF4-FFF2-40B4-BE49-F238E27FC236}">
                <a16:creationId xmlns:a16="http://schemas.microsoft.com/office/drawing/2014/main" id="{421BF2FC-31E1-45EE-845C-4E1BB9AB143C}"/>
              </a:ext>
            </a:extLst>
          </p:cNvPr>
          <p:cNvSpPr>
            <a:spLocks noGrp="1"/>
          </p:cNvSpPr>
          <p:nvPr>
            <p:ph type="title"/>
          </p:nvPr>
        </p:nvSpPr>
        <p:spPr>
          <a:xfrm>
            <a:off x="0" y="261257"/>
            <a:ext cx="9144000" cy="740229"/>
          </a:xfrm>
        </p:spPr>
        <p:txBody>
          <a:bodyPr/>
          <a:lstStyle/>
          <a:p>
            <a:r>
              <a:rPr lang="en-US" altLang="en-US" sz="3200" dirty="0">
                <a:solidFill>
                  <a:srgbClr val="002060"/>
                </a:solidFill>
                <a:cs typeface="Times New Roman" panose="02020603050405020304" pitchFamily="18" charset="0"/>
              </a:rPr>
              <a:t>Open/Sign In to a </a:t>
            </a:r>
            <a:r>
              <a:rPr lang="en-US" altLang="en-US" sz="3200" b="0" i="1" dirty="0">
                <a:solidFill>
                  <a:srgbClr val="D12229"/>
                </a:solidFill>
                <a:latin typeface="Georgia" panose="02040502050405020303" pitchFamily="18" charset="0"/>
                <a:cs typeface="Times New Roman" panose="02020603050405020304" pitchFamily="18" charset="0"/>
              </a:rPr>
              <a:t>my</a:t>
            </a:r>
            <a:r>
              <a:rPr lang="en-US" altLang="en-US" sz="3200" b="0" i="1" dirty="0">
                <a:solidFill>
                  <a:srgbClr val="002060"/>
                </a:solidFill>
                <a:latin typeface="Georgia" panose="02040502050405020303" pitchFamily="18" charset="0"/>
                <a:cs typeface="Times New Roman" panose="02020603050405020304" pitchFamily="18" charset="0"/>
              </a:rPr>
              <a:t> </a:t>
            </a:r>
            <a:r>
              <a:rPr lang="en-US" altLang="en-US" sz="3200" b="0" dirty="0">
                <a:solidFill>
                  <a:srgbClr val="0054A6"/>
                </a:solidFill>
                <a:latin typeface="Georgia" panose="02040502050405020303" pitchFamily="18" charset="0"/>
                <a:cs typeface="Times New Roman" panose="02020603050405020304" pitchFamily="18" charset="0"/>
              </a:rPr>
              <a:t>Social Security</a:t>
            </a:r>
            <a:r>
              <a:rPr lang="en-US" altLang="en-US" sz="3200" b="0" dirty="0">
                <a:solidFill>
                  <a:srgbClr val="6089CC"/>
                </a:solidFill>
                <a:latin typeface="Arial" panose="020B0604020202020204" pitchFamily="34" charset="0"/>
                <a:cs typeface="Times New Roman" panose="02020603050405020304" pitchFamily="18" charset="0"/>
              </a:rPr>
              <a:t> </a:t>
            </a:r>
            <a:r>
              <a:rPr lang="en-US" altLang="en-US" sz="3200" dirty="0">
                <a:solidFill>
                  <a:srgbClr val="002060"/>
                </a:solidFill>
                <a:cs typeface="Times New Roman" panose="02020603050405020304" pitchFamily="18" charset="0"/>
              </a:rPr>
              <a:t>Account</a:t>
            </a:r>
            <a:endParaRPr lang="en-US" sz="3200" dirty="0"/>
          </a:p>
        </p:txBody>
      </p:sp>
      <p:sp>
        <p:nvSpPr>
          <p:cNvPr id="11" name="Content Placeholder 10">
            <a:extLst>
              <a:ext uri="{FF2B5EF4-FFF2-40B4-BE49-F238E27FC236}">
                <a16:creationId xmlns:a16="http://schemas.microsoft.com/office/drawing/2014/main" id="{CD037B2A-9912-4B3C-885E-44B5FBE8D693}"/>
              </a:ext>
            </a:extLst>
          </p:cNvPr>
          <p:cNvSpPr>
            <a:spLocks noGrp="1"/>
          </p:cNvSpPr>
          <p:nvPr>
            <p:ph sz="quarter" idx="10"/>
          </p:nvPr>
        </p:nvSpPr>
        <p:spPr>
          <a:xfrm>
            <a:off x="261733" y="1001486"/>
            <a:ext cx="4971247" cy="3934960"/>
          </a:xfrm>
        </p:spPr>
        <p:txBody>
          <a:bodyPr/>
          <a:lstStyle/>
          <a:p>
            <a:r>
              <a:rPr lang="en-US" sz="2400" dirty="0"/>
              <a:t>If you already have an account:</a:t>
            </a:r>
          </a:p>
          <a:p>
            <a:pPr lvl="1"/>
            <a:r>
              <a:rPr lang="en-US" sz="2400" dirty="0"/>
              <a:t>Enter your existing username and password</a:t>
            </a:r>
          </a:p>
          <a:p>
            <a:pPr lvl="1"/>
            <a:r>
              <a:rPr lang="en-US" sz="2400" dirty="0"/>
              <a:t>Sign in using an existing Login.gov or ID.me credentials</a:t>
            </a:r>
          </a:p>
          <a:p>
            <a:r>
              <a:rPr lang="en-US" sz="2400" dirty="0"/>
              <a:t>To create a new account, select Create an Account and you will be directed to create a Login.gov account before proceeding.</a:t>
            </a:r>
          </a:p>
        </p:txBody>
      </p:sp>
    </p:spTree>
    <p:extLst>
      <p:ext uri="{BB962C8B-B14F-4D97-AF65-F5344CB8AC3E}">
        <p14:creationId xmlns:p14="http://schemas.microsoft.com/office/powerpoint/2010/main" val="269979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CDC7-7425-4433-BEF6-8BC7E2A8B0AD}"/>
              </a:ext>
            </a:extLst>
          </p:cNvPr>
          <p:cNvSpPr>
            <a:spLocks noGrp="1"/>
          </p:cNvSpPr>
          <p:nvPr>
            <p:ph type="title"/>
          </p:nvPr>
        </p:nvSpPr>
        <p:spPr>
          <a:xfrm>
            <a:off x="0" y="260407"/>
            <a:ext cx="9144000" cy="914400"/>
          </a:xfrm>
        </p:spPr>
        <p:txBody>
          <a:bodyPr/>
          <a:lstStyle/>
          <a:p>
            <a:r>
              <a:rPr lang="en-US" altLang="en-US" sz="3200" dirty="0">
                <a:solidFill>
                  <a:srgbClr val="002060"/>
                </a:solidFill>
                <a:cs typeface="Times New Roman" panose="02020603050405020304" pitchFamily="18" charset="0"/>
              </a:rPr>
              <a:t>Open/Sign In to a </a:t>
            </a:r>
            <a:r>
              <a:rPr lang="en-US" altLang="en-US" sz="3200" b="0" i="1" dirty="0">
                <a:solidFill>
                  <a:srgbClr val="D12229"/>
                </a:solidFill>
                <a:latin typeface="Georgia" panose="02040502050405020303" pitchFamily="18" charset="0"/>
                <a:cs typeface="Times New Roman" panose="02020603050405020304" pitchFamily="18" charset="0"/>
              </a:rPr>
              <a:t>my</a:t>
            </a:r>
            <a:r>
              <a:rPr lang="en-US" altLang="en-US" sz="3200" b="0" i="1" dirty="0">
                <a:solidFill>
                  <a:srgbClr val="002060"/>
                </a:solidFill>
                <a:latin typeface="Georgia" panose="02040502050405020303" pitchFamily="18" charset="0"/>
                <a:cs typeface="Times New Roman" panose="02020603050405020304" pitchFamily="18" charset="0"/>
              </a:rPr>
              <a:t> </a:t>
            </a:r>
            <a:r>
              <a:rPr lang="en-US" altLang="en-US" sz="3200" b="0" dirty="0">
                <a:solidFill>
                  <a:srgbClr val="0054A6"/>
                </a:solidFill>
                <a:latin typeface="Georgia" panose="02040502050405020303" pitchFamily="18" charset="0"/>
                <a:cs typeface="Times New Roman" panose="02020603050405020304" pitchFamily="18" charset="0"/>
              </a:rPr>
              <a:t>Social Security</a:t>
            </a:r>
            <a:r>
              <a:rPr lang="en-US" altLang="en-US" sz="3200" b="0" dirty="0">
                <a:solidFill>
                  <a:srgbClr val="6089CC"/>
                </a:solidFill>
                <a:latin typeface="Arial" panose="020B0604020202020204" pitchFamily="34" charset="0"/>
                <a:cs typeface="Times New Roman" panose="02020603050405020304" pitchFamily="18" charset="0"/>
              </a:rPr>
              <a:t> </a:t>
            </a:r>
            <a:r>
              <a:rPr lang="en-US" altLang="en-US" sz="3200" dirty="0">
                <a:solidFill>
                  <a:srgbClr val="002060"/>
                </a:solidFill>
                <a:cs typeface="Times New Roman" panose="02020603050405020304" pitchFamily="18" charset="0"/>
              </a:rPr>
              <a:t>Account</a:t>
            </a:r>
            <a:endParaRPr lang="en-US" sz="3200" dirty="0"/>
          </a:p>
        </p:txBody>
      </p:sp>
      <p:sp>
        <p:nvSpPr>
          <p:cNvPr id="4" name="Content Placeholder 3">
            <a:extLst>
              <a:ext uri="{FF2B5EF4-FFF2-40B4-BE49-F238E27FC236}">
                <a16:creationId xmlns:a16="http://schemas.microsoft.com/office/drawing/2014/main" id="{70DF2C51-978F-476D-A685-A6300B8F0D3B}"/>
              </a:ext>
            </a:extLst>
          </p:cNvPr>
          <p:cNvSpPr>
            <a:spLocks noGrp="1"/>
          </p:cNvSpPr>
          <p:nvPr>
            <p:ph sz="quarter" idx="11"/>
          </p:nvPr>
        </p:nvSpPr>
        <p:spPr>
          <a:xfrm>
            <a:off x="4430141" y="1174807"/>
            <a:ext cx="4352683" cy="4220557"/>
          </a:xfrm>
        </p:spPr>
        <p:txBody>
          <a:bodyPr/>
          <a:lstStyle/>
          <a:p>
            <a:r>
              <a:rPr lang="en-US" sz="2400" dirty="0"/>
              <a:t>Follow the steps to create a Login.gov account</a:t>
            </a:r>
          </a:p>
          <a:p>
            <a:r>
              <a:rPr lang="en-US" sz="2400" dirty="0"/>
              <a:t>You will be directed back to ssa.gov where you will provide personal information so we can verify your identity and agree to terms of service</a:t>
            </a:r>
          </a:p>
          <a:p>
            <a:r>
              <a:rPr lang="en-US" sz="2400" dirty="0"/>
              <a:t>Complete the registration process using the activation code we send you</a:t>
            </a:r>
          </a:p>
        </p:txBody>
      </p:sp>
      <p:pic>
        <p:nvPicPr>
          <p:cNvPr id="8" name="Picture 7">
            <a:extLst>
              <a:ext uri="{FF2B5EF4-FFF2-40B4-BE49-F238E27FC236}">
                <a16:creationId xmlns:a16="http://schemas.microsoft.com/office/drawing/2014/main" id="{08572948-724E-B586-78E6-1F3014C8DD5F}"/>
              </a:ext>
            </a:extLst>
          </p:cNvPr>
          <p:cNvPicPr>
            <a:picLocks noChangeAspect="1"/>
          </p:cNvPicPr>
          <p:nvPr/>
        </p:nvPicPr>
        <p:blipFill>
          <a:blip r:embed="rId3"/>
          <a:stretch>
            <a:fillRect/>
          </a:stretch>
        </p:blipFill>
        <p:spPr>
          <a:xfrm>
            <a:off x="1088127" y="980943"/>
            <a:ext cx="3042876" cy="4608286"/>
          </a:xfrm>
          <a:prstGeom prst="rect">
            <a:avLst/>
          </a:prstGeom>
        </p:spPr>
      </p:pic>
    </p:spTree>
    <p:extLst>
      <p:ext uri="{BB962C8B-B14F-4D97-AF65-F5344CB8AC3E}">
        <p14:creationId xmlns:p14="http://schemas.microsoft.com/office/powerpoint/2010/main" val="1968213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
            <a:ext cx="9144000" cy="697430"/>
          </a:xfrm>
        </p:spPr>
        <p:txBody>
          <a:bodyPr/>
          <a:lstStyle/>
          <a:p>
            <a:pPr lvl="0"/>
            <a:r>
              <a:rPr lang="en-US" altLang="en-US" sz="4000" b="0" i="1" dirty="0">
                <a:solidFill>
                  <a:srgbClr val="D12229"/>
                </a:solidFill>
                <a:latin typeface="Georgia" panose="02040502050405020303" pitchFamily="18" charset="0"/>
              </a:rPr>
              <a:t>my</a:t>
            </a:r>
            <a:r>
              <a:rPr lang="en-US" altLang="en-US" sz="4000" b="0" i="1" dirty="0">
                <a:solidFill>
                  <a:srgbClr val="002060"/>
                </a:solidFill>
                <a:latin typeface="Georgia" panose="02040502050405020303" pitchFamily="18" charset="0"/>
              </a:rPr>
              <a:t> </a:t>
            </a:r>
            <a:r>
              <a:rPr lang="en-US" altLang="en-US" sz="4000" b="0" dirty="0">
                <a:solidFill>
                  <a:srgbClr val="0054A6"/>
                </a:solidFill>
                <a:latin typeface="Georgia" panose="02040502050405020303" pitchFamily="18" charset="0"/>
              </a:rPr>
              <a:t>Social Security </a:t>
            </a:r>
            <a:r>
              <a:rPr lang="en-US" altLang="en-US" sz="4000" dirty="0">
                <a:solidFill>
                  <a:srgbClr val="003366"/>
                </a:solidFill>
                <a:cs typeface="Calibri" pitchFamily="34" charset="0"/>
              </a:rPr>
              <a:t>Services</a:t>
            </a:r>
            <a:endParaRPr lang="en-US" dirty="0"/>
          </a:p>
        </p:txBody>
      </p:sp>
      <p:sp>
        <p:nvSpPr>
          <p:cNvPr id="4" name="Content Placeholder 3"/>
          <p:cNvSpPr>
            <a:spLocks noGrp="1"/>
          </p:cNvSpPr>
          <p:nvPr>
            <p:ph sz="quarter" idx="11"/>
          </p:nvPr>
        </p:nvSpPr>
        <p:spPr>
          <a:xfrm>
            <a:off x="0" y="718457"/>
            <a:ext cx="9047747" cy="5012052"/>
          </a:xfrm>
        </p:spPr>
        <p:txBody>
          <a:bodyPr/>
          <a:lstStyle/>
          <a:p>
            <a:pPr marL="0" indent="0">
              <a:buNone/>
              <a:defRPr/>
            </a:pPr>
            <a:r>
              <a:rPr lang="en-US" sz="2200" dirty="0"/>
              <a:t>If you do not receive benefits, you can:</a:t>
            </a:r>
          </a:p>
          <a:p>
            <a:pPr marL="800100" lvl="1" indent="-342900">
              <a:spcBef>
                <a:spcPts val="600"/>
              </a:spcBef>
              <a:buFont typeface="Arial" panose="020B0604020202020204" pitchFamily="34" charset="0"/>
              <a:buChar char="•"/>
              <a:defRPr/>
            </a:pPr>
            <a:r>
              <a:rPr lang="en-US" sz="2000" dirty="0"/>
              <a:t>View retirement benefit estimates at different ages or dates when you want to start receiving benefits;</a:t>
            </a:r>
          </a:p>
          <a:p>
            <a:pPr marL="800100" lvl="1" indent="-342900">
              <a:spcBef>
                <a:spcPts val="600"/>
              </a:spcBef>
              <a:buFont typeface="Arial" panose="020B0604020202020204" pitchFamily="34" charset="0"/>
              <a:buChar char="•"/>
              <a:defRPr/>
            </a:pPr>
            <a:r>
              <a:rPr lang="en-US" sz="2000" dirty="0"/>
              <a:t>View possible spouse’s benefits; </a:t>
            </a:r>
          </a:p>
          <a:p>
            <a:pPr marL="800100" lvl="1" indent="-342900">
              <a:spcBef>
                <a:spcPts val="600"/>
              </a:spcBef>
              <a:buFont typeface="Arial" panose="020B0604020202020204" pitchFamily="34" charset="0"/>
              <a:buChar char="•"/>
              <a:defRPr/>
            </a:pPr>
            <a:r>
              <a:rPr lang="en-US" sz="2000" dirty="0"/>
              <a:t>Request a replacement Social Security card if you meet certain requirements;</a:t>
            </a:r>
          </a:p>
          <a:p>
            <a:pPr marL="800100" lvl="1" indent="-342900">
              <a:spcBef>
                <a:spcPts val="600"/>
              </a:spcBef>
              <a:buFont typeface="Arial" panose="020B0604020202020204" pitchFamily="34" charset="0"/>
              <a:buChar char="•"/>
              <a:defRPr/>
            </a:pPr>
            <a:r>
              <a:rPr lang="en-US" sz="2000" dirty="0"/>
              <a:t>Check the status of your application or appeal;</a:t>
            </a:r>
          </a:p>
          <a:p>
            <a:pPr marL="800100" lvl="1" indent="-342900">
              <a:spcBef>
                <a:spcPts val="600"/>
              </a:spcBef>
              <a:buFont typeface="Arial" panose="020B0604020202020204" pitchFamily="34" charset="0"/>
              <a:buChar char="•"/>
              <a:defRPr/>
            </a:pPr>
            <a:r>
              <a:rPr lang="en-US" sz="2000" dirty="0"/>
              <a:t>Get a benefit verification letter as proof that you are not getting benefits;</a:t>
            </a:r>
          </a:p>
          <a:p>
            <a:pPr marL="800100" lvl="1" indent="-342900">
              <a:spcBef>
                <a:spcPts val="600"/>
              </a:spcBef>
              <a:buFont typeface="Arial" panose="020B0604020202020204" pitchFamily="34" charset="0"/>
              <a:buChar char="•"/>
              <a:defRPr/>
            </a:pPr>
            <a:r>
              <a:rPr lang="en-US" sz="2000" dirty="0"/>
              <a:t>Get your </a:t>
            </a:r>
            <a:r>
              <a:rPr lang="en-US" sz="2000" i="1" dirty="0"/>
              <a:t>Social Security Statement </a:t>
            </a:r>
            <a:r>
              <a:rPr lang="en-US" sz="2000" dirty="0"/>
              <a:t>to review:</a:t>
            </a:r>
          </a:p>
          <a:p>
            <a:pPr lvl="2">
              <a:spcBef>
                <a:spcPts val="600"/>
              </a:spcBef>
              <a:spcAft>
                <a:spcPts val="0"/>
              </a:spcAft>
              <a:buFont typeface="Helvetica" panose="020B0504020202030204" pitchFamily="34" charset="0"/>
              <a:buChar char="–"/>
              <a:defRPr/>
            </a:pPr>
            <a:r>
              <a:rPr lang="en-US" sz="2000" dirty="0"/>
              <a:t>Estimates of your future retirement, disability, and survivor benefits;</a:t>
            </a:r>
          </a:p>
          <a:p>
            <a:pPr lvl="2">
              <a:spcBef>
                <a:spcPts val="600"/>
              </a:spcBef>
              <a:spcAft>
                <a:spcPts val="0"/>
              </a:spcAft>
              <a:buFont typeface="Helvetica" panose="020B0504020202030204" pitchFamily="34" charset="0"/>
              <a:buChar char="–"/>
              <a:defRPr/>
            </a:pPr>
            <a:r>
              <a:rPr lang="en-US" sz="2000" dirty="0"/>
              <a:t>Your earnings </a:t>
            </a:r>
            <a:r>
              <a:rPr lang="en-US" sz="2000" dirty="0">
                <a:solidFill>
                  <a:srgbClr val="002060"/>
                </a:solidFill>
              </a:rPr>
              <a:t>record</a:t>
            </a:r>
            <a:r>
              <a:rPr lang="en-US" sz="2000" dirty="0"/>
              <a:t>, to verify the amounts that we posted are correct; and</a:t>
            </a:r>
          </a:p>
          <a:p>
            <a:pPr lvl="2">
              <a:spcBef>
                <a:spcPts val="600"/>
              </a:spcBef>
              <a:spcAft>
                <a:spcPts val="0"/>
              </a:spcAft>
              <a:buFont typeface="Helvetica" panose="020B0504020202030204" pitchFamily="34" charset="0"/>
              <a:buChar char="–"/>
              <a:defRPr/>
            </a:pPr>
            <a:r>
              <a:rPr lang="en-US" sz="2000" dirty="0"/>
              <a:t>The estimated Social Security and Medicare taxes you’ve paid.</a:t>
            </a:r>
          </a:p>
        </p:txBody>
      </p:sp>
      <p:sp>
        <p:nvSpPr>
          <p:cNvPr id="6" name="Rectangle 5">
            <a:extLst>
              <a:ext uri="{FF2B5EF4-FFF2-40B4-BE49-F238E27FC236}">
                <a16:creationId xmlns:a16="http://schemas.microsoft.com/office/drawing/2014/main" id="{CF139DE1-3E57-4CD2-84C0-0E1A6B56CBAD}"/>
              </a:ext>
            </a:extLst>
          </p:cNvPr>
          <p:cNvSpPr/>
          <p:nvPr/>
        </p:nvSpPr>
        <p:spPr>
          <a:xfrm>
            <a:off x="1157319" y="6170710"/>
            <a:ext cx="7281948" cy="430887"/>
          </a:xfrm>
          <a:prstGeom prst="rect">
            <a:avLst/>
          </a:prstGeom>
        </p:spPr>
        <p:txBody>
          <a:bodyPr wrap="square">
            <a:spAutoFit/>
          </a:bodyPr>
          <a:lstStyle/>
          <a:p>
            <a:pPr marL="227013" marR="0" lvl="1" indent="0" algn="ctr" defTabSz="914400" rtl="0" eaLnBrk="1" fontAlgn="auto" latinLnBrk="0" hangingPunct="1">
              <a:lnSpc>
                <a:spcPct val="100000"/>
              </a:lnSpc>
              <a:spcBef>
                <a:spcPts val="600"/>
              </a:spcBef>
              <a:spcAft>
                <a:spcPts val="0"/>
              </a:spcAft>
              <a:buClrTx/>
              <a:buSzTx/>
              <a:buFontTx/>
              <a:buNone/>
              <a:tabLst/>
              <a:defRPr/>
            </a:pPr>
            <a:r>
              <a:rPr kumimoji="0" lang="en-US" sz="2200" b="1" i="0" u="none" strike="noStrike" kern="1200" cap="none" spc="0" normalizeH="0" baseline="0" noProof="0" dirty="0">
                <a:ln>
                  <a:noFill/>
                </a:ln>
                <a:solidFill>
                  <a:srgbClr val="003366">
                    <a:lumMod val="75000"/>
                  </a:srgbClr>
                </a:solidFill>
                <a:effectLst/>
                <a:uLnTx/>
                <a:uFillTx/>
                <a:latin typeface="Helvetica"/>
                <a:ea typeface="+mn-ea"/>
                <a:cs typeface="+mn-cs"/>
                <a:hlinkClick r:id="rId3"/>
              </a:rPr>
              <a:t>ssa.gov/myaccount/what.html</a:t>
            </a:r>
            <a:endParaRPr kumimoji="0" lang="en-US" sz="2200" b="1" i="0" u="none" strike="noStrike" kern="1200" cap="none" spc="0" normalizeH="0" baseline="0" noProof="0" dirty="0">
              <a:ln>
                <a:noFill/>
              </a:ln>
              <a:solidFill>
                <a:srgbClr val="003366">
                  <a:lumMod val="75000"/>
                </a:srgbClr>
              </a:solidFill>
              <a:effectLst/>
              <a:uLnTx/>
              <a:uFillTx/>
              <a:latin typeface="Helvetica"/>
              <a:ea typeface="+mn-ea"/>
              <a:cs typeface="+mn-cs"/>
            </a:endParaRPr>
          </a:p>
        </p:txBody>
      </p:sp>
    </p:spTree>
    <p:extLst>
      <p:ext uri="{BB962C8B-B14F-4D97-AF65-F5344CB8AC3E}">
        <p14:creationId xmlns:p14="http://schemas.microsoft.com/office/powerpoint/2010/main" val="256492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46673" y="482204"/>
            <a:ext cx="3184264" cy="835645"/>
          </a:xfrm>
        </p:spPr>
        <p:txBody>
          <a:bodyPr/>
          <a:lstStyle/>
          <a:p>
            <a:pPr lvl="0"/>
            <a:r>
              <a:rPr lang="en-US" altLang="en-US" sz="3400" dirty="0">
                <a:solidFill>
                  <a:schemeClr val="bg1"/>
                </a:solidFill>
                <a:cs typeface="Calibri" pitchFamily="34" charset="0"/>
              </a:rPr>
              <a:t>Social Security Statement</a:t>
            </a:r>
            <a:endParaRPr lang="en-US" sz="3400" dirty="0">
              <a:solidFill>
                <a:schemeClr val="bg1"/>
              </a:solidFill>
            </a:endParaRPr>
          </a:p>
        </p:txBody>
      </p:sp>
      <p:pic>
        <p:nvPicPr>
          <p:cNvPr id="3" name="Picture 2" descr="Screenshot of the front page of a sample Social Security statement.">
            <a:extLst>
              <a:ext uri="{FF2B5EF4-FFF2-40B4-BE49-F238E27FC236}">
                <a16:creationId xmlns:a16="http://schemas.microsoft.com/office/drawing/2014/main" id="{32A6D7DB-9EB6-4B45-A255-137CCCD3B0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43777" y="152132"/>
            <a:ext cx="4163468" cy="5388019"/>
          </a:xfrm>
          <a:prstGeom prst="rect">
            <a:avLst/>
          </a:prstGeom>
        </p:spPr>
      </p:pic>
      <p:pic>
        <p:nvPicPr>
          <p:cNvPr id="6" name="Picture 5" descr="Screenshot of the back page of a sample Social Security statement.">
            <a:extLst>
              <a:ext uri="{FF2B5EF4-FFF2-40B4-BE49-F238E27FC236}">
                <a16:creationId xmlns:a16="http://schemas.microsoft.com/office/drawing/2014/main" id="{23311D4D-50DD-40A2-84F8-8335736730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36757" y="152133"/>
            <a:ext cx="4163468" cy="5388019"/>
          </a:xfrm>
          <a:prstGeom prst="rect">
            <a:avLst/>
          </a:prstGeom>
        </p:spPr>
      </p:pic>
      <p:sp>
        <p:nvSpPr>
          <p:cNvPr id="2" name="Oval 1">
            <a:extLst>
              <a:ext uri="{FF2B5EF4-FFF2-40B4-BE49-F238E27FC236}">
                <a16:creationId xmlns:a16="http://schemas.microsoft.com/office/drawing/2014/main" id="{FDCB3665-7A2A-832B-7207-F79A0DEAD107}"/>
              </a:ext>
            </a:extLst>
          </p:cNvPr>
          <p:cNvSpPr/>
          <p:nvPr/>
        </p:nvSpPr>
        <p:spPr>
          <a:xfrm>
            <a:off x="4602513" y="1103085"/>
            <a:ext cx="2496457" cy="3410857"/>
          </a:xfrm>
          <a:prstGeom prst="ellipse">
            <a:avLst/>
          </a:prstGeom>
          <a:noFill/>
          <a:ln w="1143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95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pPr lvl="0"/>
            <a:r>
              <a:rPr lang="en-US" altLang="en-US" sz="3400" dirty="0">
                <a:cs typeface="Calibri" pitchFamily="34" charset="0"/>
              </a:rPr>
              <a:t>Advance Designation of Representative Payees</a:t>
            </a:r>
            <a:endParaRPr lang="en-US" sz="3400" dirty="0"/>
          </a:p>
        </p:txBody>
      </p:sp>
      <p:sp>
        <p:nvSpPr>
          <p:cNvPr id="5" name="Content Placeholder 2"/>
          <p:cNvSpPr>
            <a:spLocks noGrp="1"/>
          </p:cNvSpPr>
          <p:nvPr>
            <p:ph sz="quarter" idx="11"/>
          </p:nvPr>
        </p:nvSpPr>
        <p:spPr>
          <a:xfrm>
            <a:off x="389964" y="990600"/>
            <a:ext cx="8364071" cy="4343400"/>
          </a:xfrm>
        </p:spPr>
        <p:txBody>
          <a:bodyPr/>
          <a:lstStyle/>
          <a:p>
            <a:pPr marL="0" indent="0">
              <a:buNone/>
            </a:pPr>
            <a:r>
              <a:rPr lang="en-US" sz="2400" b="1"/>
              <a:t>What is it? </a:t>
            </a:r>
            <a:endParaRPr lang="en-US" sz="2400"/>
          </a:p>
          <a:p>
            <a:r>
              <a:rPr lang="en-US" sz="2400"/>
              <a:t>Advance Designation of Representative Payees allows you to designate in advance up to three individuals who could serve as a representative payee for you, should the need arise. </a:t>
            </a:r>
            <a:r>
              <a:rPr lang="en-US" sz="2400" b="1"/>
              <a:t> </a:t>
            </a:r>
          </a:p>
          <a:p>
            <a:pPr marL="0" indent="0">
              <a:buNone/>
            </a:pPr>
            <a:endParaRPr lang="en-US" sz="2400"/>
          </a:p>
          <a:p>
            <a:pPr marL="0" indent="0">
              <a:buNone/>
            </a:pPr>
            <a:r>
              <a:rPr lang="en-US" sz="2400" b="1"/>
              <a:t>Who is it for?</a:t>
            </a:r>
            <a:endParaRPr lang="en-US" sz="2400"/>
          </a:p>
          <a:p>
            <a:r>
              <a:rPr lang="en-US" sz="2400"/>
              <a:t>Adult and emancipated minor applicants and beneficiaries of Social Security or Supplemental Security Income, who do not have a representative payee</a:t>
            </a:r>
            <a:r>
              <a:rPr lang="en-US" sz="2400" dirty="0"/>
              <a:t>.</a:t>
            </a:r>
            <a:endParaRPr lang="en-US" sz="2400"/>
          </a:p>
        </p:txBody>
      </p:sp>
    </p:spTree>
    <p:extLst>
      <p:ext uri="{BB962C8B-B14F-4D97-AF65-F5344CB8AC3E}">
        <p14:creationId xmlns:p14="http://schemas.microsoft.com/office/powerpoint/2010/main" val="422383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4" name="Content Placeholder 2">
            <a:extLst>
              <a:ext uri="{FF2B5EF4-FFF2-40B4-BE49-F238E27FC236}">
                <a16:creationId xmlns:a16="http://schemas.microsoft.com/office/drawing/2014/main" id="{A5047633-7122-4955-B84D-2C85C3FB2D94}"/>
              </a:ext>
            </a:extLst>
          </p:cNvPr>
          <p:cNvSpPr txBox="1">
            <a:spLocks/>
          </p:cNvSpPr>
          <p:nvPr/>
        </p:nvSpPr>
        <p:spPr>
          <a:xfrm>
            <a:off x="569843" y="1659826"/>
            <a:ext cx="8004313" cy="29629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100" b="1" dirty="0"/>
              <a:t>Phone</a:t>
            </a:r>
            <a:r>
              <a:rPr lang="en-US" dirty="0"/>
              <a:t> </a:t>
            </a:r>
          </a:p>
          <a:p>
            <a:pPr lvl="1"/>
            <a:r>
              <a:rPr lang="en-US" sz="2600" dirty="0"/>
              <a:t>National: 800-772-1213</a:t>
            </a:r>
          </a:p>
          <a:p>
            <a:pPr lvl="2"/>
            <a:r>
              <a:rPr lang="en-US" sz="2300" dirty="0"/>
              <a:t>TTY: 800-325-0778</a:t>
            </a:r>
          </a:p>
          <a:p>
            <a:pPr lvl="2"/>
            <a:r>
              <a:rPr lang="en-US" sz="2300" dirty="0"/>
              <a:t>Monday through Friday (8:00 a.m. to 7:00 p.m.)</a:t>
            </a:r>
          </a:p>
          <a:p>
            <a:r>
              <a:rPr lang="en-US" sz="3100" b="1" dirty="0"/>
              <a:t>In Person</a:t>
            </a:r>
          </a:p>
          <a:p>
            <a:pPr lvl="1"/>
            <a:r>
              <a:rPr lang="en-US" sz="2600" dirty="0"/>
              <a:t>Local Office: </a:t>
            </a:r>
            <a:r>
              <a:rPr lang="en-US" sz="2600" b="1" dirty="0">
                <a:hlinkClick r:id="rId3"/>
              </a:rPr>
              <a:t>SSA.gov/locator</a:t>
            </a:r>
            <a:endParaRPr lang="en-US" sz="2600" b="1" dirty="0"/>
          </a:p>
          <a:p>
            <a:r>
              <a:rPr lang="en-US" sz="3100" b="1" dirty="0"/>
              <a:t>Online</a:t>
            </a:r>
          </a:p>
          <a:p>
            <a:pPr lvl="1"/>
            <a:r>
              <a:rPr lang="en-US" sz="2600" dirty="0"/>
              <a:t>Frequently Asked Questions: </a:t>
            </a:r>
            <a:r>
              <a:rPr lang="en-US" sz="2600" b="1" dirty="0">
                <a:hlinkClick r:id="rId4"/>
              </a:rPr>
              <a:t>FAQ.SSA.gov</a:t>
            </a:r>
            <a:endParaRPr lang="en-US" sz="2600" b="1" dirty="0"/>
          </a:p>
        </p:txBody>
      </p:sp>
    </p:spTree>
    <p:extLst>
      <p:ext uri="{BB962C8B-B14F-4D97-AF65-F5344CB8AC3E}">
        <p14:creationId xmlns:p14="http://schemas.microsoft.com/office/powerpoint/2010/main" val="232728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MyMoney.gov</a:t>
            </a:r>
          </a:p>
        </p:txBody>
      </p:sp>
      <p:sp>
        <p:nvSpPr>
          <p:cNvPr id="4" name="Content Placeholder 3"/>
          <p:cNvSpPr>
            <a:spLocks noGrp="1"/>
          </p:cNvSpPr>
          <p:nvPr>
            <p:ph sz="quarter" idx="11"/>
          </p:nvPr>
        </p:nvSpPr>
        <p:spPr>
          <a:xfrm>
            <a:off x="687023" y="5196840"/>
            <a:ext cx="7769954" cy="578074"/>
          </a:xfrm>
        </p:spPr>
        <p:txBody>
          <a:bodyPr/>
          <a:lstStyle/>
          <a:p>
            <a:pPr marL="0" indent="0" algn="ctr">
              <a:buNone/>
            </a:pPr>
            <a:r>
              <a:rPr lang="en-US" sz="2800" b="1">
                <a:solidFill>
                  <a:schemeClr val="bg1"/>
                </a:solidFill>
                <a:hlinkClick r:id="rId3"/>
              </a:rPr>
              <a:t>mymoney.gov</a:t>
            </a:r>
            <a:r>
              <a:rPr lang="en-US" sz="2800">
                <a:solidFill>
                  <a:schemeClr val="bg1"/>
                </a:solidFill>
              </a:rPr>
              <a:t> </a:t>
            </a:r>
            <a:r>
              <a:rPr lang="en-US" sz="2800"/>
              <a:t>or 1-800-FED-INFO</a:t>
            </a:r>
          </a:p>
        </p:txBody>
      </p:sp>
      <p:pic>
        <p:nvPicPr>
          <p:cNvPr id="6" name="Picture 5" descr="Screenshot of MyMoney.gov, My Money Five Principles - Earn, Save &amp; Invest, Protect, Spend, Borrow">
            <a:extLst>
              <a:ext uri="{FF2B5EF4-FFF2-40B4-BE49-F238E27FC236}">
                <a16:creationId xmlns:a16="http://schemas.microsoft.com/office/drawing/2014/main" id="{A3DCB5F9-EFFB-4EB5-B53D-75F2EF7D6EAC}"/>
              </a:ext>
            </a:extLst>
          </p:cNvPr>
          <p:cNvPicPr>
            <a:picLocks noChangeAspect="1"/>
          </p:cNvPicPr>
          <p:nvPr/>
        </p:nvPicPr>
        <p:blipFill>
          <a:blip r:embed="rId4"/>
          <a:stretch>
            <a:fillRect/>
          </a:stretch>
        </p:blipFill>
        <p:spPr>
          <a:xfrm>
            <a:off x="599264" y="948863"/>
            <a:ext cx="7945472" cy="4247977"/>
          </a:xfrm>
          <a:prstGeom prst="rect">
            <a:avLst/>
          </a:prstGeom>
        </p:spPr>
      </p:pic>
    </p:spTree>
    <p:extLst>
      <p:ext uri="{BB962C8B-B14F-4D97-AF65-F5344CB8AC3E}">
        <p14:creationId xmlns:p14="http://schemas.microsoft.com/office/powerpoint/2010/main" val="344711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hidden="1"/>
          <p:cNvSpPr>
            <a:spLocks noGrp="1"/>
          </p:cNvSpPr>
          <p:nvPr>
            <p:ph type="title"/>
          </p:nvPr>
        </p:nvSpPr>
        <p:spPr/>
        <p:txBody>
          <a:bodyPr/>
          <a:lstStyle/>
          <a:p>
            <a:r>
              <a:rPr lang="en-US" dirty="0"/>
              <a:t>Three Legged Stool</a:t>
            </a:r>
          </a:p>
        </p:txBody>
      </p:sp>
      <p:pic>
        <p:nvPicPr>
          <p:cNvPr id="20" name="Picture 19" descr="Social Security will only replace about 40% of your pre-retirement earnings. Therefore, you will need additional income sources such as pensions, savings, investments, and/or a retirement account to have a comfortable retirement."/>
          <p:cNvPicPr>
            <a:picLocks noChangeAspect="1"/>
          </p:cNvPicPr>
          <p:nvPr/>
        </p:nvPicPr>
        <p:blipFill>
          <a:blip r:embed="rId3"/>
          <a:stretch>
            <a:fillRect/>
          </a:stretch>
        </p:blipFill>
        <p:spPr>
          <a:xfrm>
            <a:off x="1796604" y="494513"/>
            <a:ext cx="5645385" cy="4828450"/>
          </a:xfrm>
          <a:prstGeom prst="rect">
            <a:avLst/>
          </a:prstGeom>
        </p:spPr>
      </p:pic>
    </p:spTree>
    <p:extLst>
      <p:ext uri="{BB962C8B-B14F-4D97-AF65-F5344CB8AC3E}">
        <p14:creationId xmlns:p14="http://schemas.microsoft.com/office/powerpoint/2010/main" val="167350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C183D7F6-B498-43B3-948B-1728B52AA6E4}">
                <adec:decorative xmlns:adec="http://schemas.microsoft.com/office/drawing/2017/decorative" val="0"/>
              </a:ext>
            </a:extLst>
          </p:cNvPr>
          <p:cNvSpPr>
            <a:spLocks noGrp="1"/>
          </p:cNvSpPr>
          <p:nvPr>
            <p:ph type="title"/>
          </p:nvPr>
        </p:nvSpPr>
        <p:spPr>
          <a:xfrm>
            <a:off x="0" y="983130"/>
            <a:ext cx="9144000" cy="721845"/>
          </a:xfrm>
        </p:spPr>
        <p:txBody>
          <a:bodyPr/>
          <a:lstStyle/>
          <a:p>
            <a:r>
              <a:rPr lang="en-US" dirty="0"/>
              <a:t>Follow Us on Social Media!</a:t>
            </a:r>
          </a:p>
        </p:txBody>
      </p:sp>
      <p:pic>
        <p:nvPicPr>
          <p:cNvPr id="11" name="Picture 10" descr="Facebook&#10;">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2302" y="1912220"/>
            <a:ext cx="1280160" cy="1280160"/>
          </a:xfrm>
          <a:prstGeom prst="rect">
            <a:avLst/>
          </a:prstGeom>
        </p:spPr>
      </p:pic>
      <p:pic>
        <p:nvPicPr>
          <p:cNvPr id="3" name="Picture 2" descr="Twitter&#10;">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63964" y="1912220"/>
            <a:ext cx="1280160" cy="1280160"/>
          </a:xfrm>
          <a:prstGeom prst="rect">
            <a:avLst/>
          </a:prstGeom>
        </p:spPr>
      </p:pic>
      <p:pic>
        <p:nvPicPr>
          <p:cNvPr id="12" name="Picture 11" descr="Instagram&#10;">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96940" y="3512420"/>
            <a:ext cx="1280160" cy="1280160"/>
          </a:xfrm>
          <a:prstGeom prst="rect">
            <a:avLst/>
          </a:prstGeom>
        </p:spPr>
      </p:pic>
      <p:pic>
        <p:nvPicPr>
          <p:cNvPr id="13" name="Picture 12" descr="LinkedIn&#10;">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44803" y="3512420"/>
            <a:ext cx="1280160" cy="1280160"/>
          </a:xfrm>
          <a:prstGeom prst="rect">
            <a:avLst/>
          </a:prstGeom>
        </p:spPr>
      </p:pic>
      <p:pic>
        <p:nvPicPr>
          <p:cNvPr id="10" name="Picture 9" descr="YouTube&#10;">
            <a:hlinkClick r:id="rId11"/>
            <a:extLst>
              <a:ext uri="{C183D7F6-B498-43B3-948B-1728B52AA6E4}">
                <adec:decorative xmlns:adec="http://schemas.microsoft.com/office/drawing/2017/decorative" val="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92665" y="3512420"/>
            <a:ext cx="1280160" cy="1280160"/>
          </a:xfrm>
          <a:prstGeom prst="rect">
            <a:avLst/>
          </a:prstGeom>
        </p:spPr>
      </p:pic>
      <p:sp>
        <p:nvSpPr>
          <p:cNvPr id="5" name="Content Placeholder 4"/>
          <p:cNvSpPr>
            <a:spLocks noGrp="1"/>
          </p:cNvSpPr>
          <p:nvPr>
            <p:ph sz="quarter" idx="10"/>
          </p:nvPr>
        </p:nvSpPr>
        <p:spPr>
          <a:xfrm>
            <a:off x="0" y="5065714"/>
            <a:ext cx="9144000" cy="715962"/>
          </a:xfrm>
        </p:spPr>
        <p:txBody>
          <a:bodyPr/>
          <a:lstStyle/>
          <a:p>
            <a:pPr marL="0" lvl="0" indent="0" algn="ctr">
              <a:spcBef>
                <a:spcPts val="0"/>
              </a:spcBef>
              <a:buNone/>
            </a:pPr>
            <a:r>
              <a:rPr lang="en-US" sz="4000" dirty="0">
                <a:solidFill>
                  <a:srgbClr val="003366"/>
                </a:solidFill>
              </a:rPr>
              <a:t>@SocialSecurity</a:t>
            </a:r>
          </a:p>
        </p:txBody>
      </p:sp>
    </p:spTree>
    <p:extLst>
      <p:ext uri="{BB962C8B-B14F-4D97-AF65-F5344CB8AC3E}">
        <p14:creationId xmlns:p14="http://schemas.microsoft.com/office/powerpoint/2010/main" val="25484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quot;  &quot;"/>
          <p:cNvPicPr>
            <a:picLocks noGrp="1" noChangeAspect="1"/>
          </p:cNvPicPr>
          <p:nvPr>
            <p:ph sz="quarter" idx="10"/>
          </p:nvPr>
        </p:nvPicPr>
        <p:blipFill rotWithShape="1">
          <a:blip r:embed="rId3" cstate="screen">
            <a:extLst>
              <a:ext uri="{28A0092B-C50C-407E-A947-70E740481C1C}">
                <a14:useLocalDpi xmlns:a14="http://schemas.microsoft.com/office/drawing/2010/main"/>
              </a:ext>
            </a:extLst>
          </a:blip>
          <a:srcRect/>
          <a:stretch/>
        </p:blipFill>
        <p:spPr>
          <a:xfrm>
            <a:off x="28243" y="0"/>
            <a:ext cx="9087513" cy="5818188"/>
          </a:xfrm>
          <a:prstGeom prst="rect">
            <a:avLst/>
          </a:prstGeom>
        </p:spPr>
      </p:pic>
      <p:sp>
        <p:nvSpPr>
          <p:cNvPr id="3" name="Title 2"/>
          <p:cNvSpPr>
            <a:spLocks noGrp="1"/>
          </p:cNvSpPr>
          <p:nvPr>
            <p:ph type="title"/>
          </p:nvPr>
        </p:nvSpPr>
        <p:spPr>
          <a:xfrm>
            <a:off x="0" y="257176"/>
            <a:ext cx="9144000" cy="800100"/>
          </a:xfrm>
        </p:spPr>
        <p:txBody>
          <a:bodyPr/>
          <a:lstStyle/>
          <a:p>
            <a:r>
              <a:rPr lang="en-US" b="1" dirty="0"/>
              <a:t>Q&amp;A Session</a:t>
            </a:r>
            <a:endParaRPr lang="en-US" dirty="0"/>
          </a:p>
        </p:txBody>
      </p:sp>
    </p:spTree>
    <p:extLst>
      <p:ext uri="{BB962C8B-B14F-4D97-AF65-F5344CB8AC3E}">
        <p14:creationId xmlns:p14="http://schemas.microsoft.com/office/powerpoint/2010/main" val="40362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3756"/>
            <a:ext cx="9144000" cy="729465"/>
          </a:xfrm>
        </p:spPr>
        <p:txBody>
          <a:bodyPr/>
          <a:lstStyle/>
          <a:p>
            <a:r>
              <a:rPr lang="en-US" dirty="0"/>
              <a:t>What is FICA?</a:t>
            </a:r>
          </a:p>
        </p:txBody>
      </p:sp>
      <p:sp>
        <p:nvSpPr>
          <p:cNvPr id="4" name="Content Placeholder 2"/>
          <p:cNvSpPr txBox="1">
            <a:spLocks/>
          </p:cNvSpPr>
          <p:nvPr/>
        </p:nvSpPr>
        <p:spPr>
          <a:xfrm>
            <a:off x="309196" y="1623218"/>
            <a:ext cx="8525608" cy="3763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Stands for Federal Insurance Contributions Act</a:t>
            </a:r>
          </a:p>
          <a:p>
            <a:pPr lvl="1"/>
            <a:r>
              <a:rPr lang="en-US" sz="2400" dirty="0">
                <a:solidFill>
                  <a:srgbClr val="002060"/>
                </a:solidFill>
              </a:rPr>
              <a:t>May show on paycheck as OASDI or Social Security </a:t>
            </a:r>
          </a:p>
          <a:p>
            <a:r>
              <a:rPr lang="en-US" sz="2400" dirty="0"/>
              <a:t>Federal payroll tax deducted from workers’ paychecks, matched by employer, and reported by employer to IRS  </a:t>
            </a:r>
          </a:p>
          <a:p>
            <a:r>
              <a:rPr lang="en-US" sz="2400" dirty="0"/>
              <a:t>Total FICA tax = 15.3% of gross wages. You and your employer each pay 7.65% </a:t>
            </a:r>
          </a:p>
          <a:p>
            <a:pPr lvl="1"/>
            <a:r>
              <a:rPr lang="en-US" sz="2400" dirty="0"/>
              <a:t>6.2% for Social Security </a:t>
            </a:r>
          </a:p>
          <a:p>
            <a:pPr lvl="1"/>
            <a:r>
              <a:rPr lang="en-US" sz="2400" dirty="0"/>
              <a:t>1.45% for Medicare</a:t>
            </a:r>
          </a:p>
          <a:p>
            <a:r>
              <a:rPr lang="en-US" sz="2400" dirty="0"/>
              <a:t>FICA taxes help fund Social Security retirement, disability, survivor benefits and Medicare health insurance </a:t>
            </a:r>
          </a:p>
        </p:txBody>
      </p:sp>
    </p:spTree>
    <p:extLst>
      <p:ext uri="{BB962C8B-B14F-4D97-AF65-F5344CB8AC3E}">
        <p14:creationId xmlns:p14="http://schemas.microsoft.com/office/powerpoint/2010/main" val="155577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9389"/>
            <a:ext cx="9144000" cy="622136"/>
          </a:xfrm>
        </p:spPr>
        <p:txBody>
          <a:bodyPr/>
          <a:lstStyle/>
          <a:p>
            <a:pPr lvl="0"/>
            <a:r>
              <a:rPr lang="en-US" altLang="en-US" sz="3400" dirty="0">
                <a:solidFill>
                  <a:srgbClr val="002060"/>
                </a:solidFill>
                <a:latin typeface="Times New Roman" panose="02020603050405020304" pitchFamily="18" charset="0"/>
              </a:rPr>
              <a:t>How Do You Qualify for Retirement Benefits?</a:t>
            </a:r>
            <a:endParaRPr lang="en-US" sz="3400" dirty="0"/>
          </a:p>
        </p:txBody>
      </p:sp>
      <p:sp>
        <p:nvSpPr>
          <p:cNvPr id="3" name="Content Placeholder 2"/>
          <p:cNvSpPr>
            <a:spLocks noGrp="1"/>
          </p:cNvSpPr>
          <p:nvPr>
            <p:ph sz="quarter" idx="10"/>
          </p:nvPr>
        </p:nvSpPr>
        <p:spPr>
          <a:xfrm>
            <a:off x="581891" y="1731525"/>
            <a:ext cx="8229600" cy="3017769"/>
          </a:xfrm>
        </p:spPr>
        <p:txBody>
          <a:bodyPr/>
          <a:lstStyle/>
          <a:p>
            <a:pPr>
              <a:spcBef>
                <a:spcPts val="1200"/>
              </a:spcBef>
              <a:buClr>
                <a:srgbClr val="002060"/>
              </a:buClr>
              <a:defRPr/>
            </a:pPr>
            <a:r>
              <a:rPr lang="en-US" altLang="en-US" sz="2700" dirty="0">
                <a:solidFill>
                  <a:srgbClr val="002060"/>
                </a:solidFill>
              </a:rPr>
              <a:t>By earning “credits” when you work and pay Social Security taxes</a:t>
            </a:r>
          </a:p>
          <a:p>
            <a:pPr>
              <a:spcBef>
                <a:spcPts val="1200"/>
              </a:spcBef>
              <a:buClr>
                <a:srgbClr val="002060"/>
              </a:buClr>
              <a:defRPr/>
            </a:pPr>
            <a:r>
              <a:rPr lang="en-US" altLang="en-US" sz="2700" dirty="0">
                <a:solidFill>
                  <a:srgbClr val="002060"/>
                </a:solidFill>
              </a:rPr>
              <a:t>You need 40 credits (10 years of work) and you must be 62 or older</a:t>
            </a:r>
          </a:p>
          <a:p>
            <a:pPr>
              <a:spcBef>
                <a:spcPts val="1200"/>
              </a:spcBef>
              <a:buClr>
                <a:srgbClr val="002060"/>
              </a:buClr>
              <a:defRPr/>
            </a:pPr>
            <a:r>
              <a:rPr lang="en-US" altLang="en-US" sz="2700" dirty="0">
                <a:solidFill>
                  <a:srgbClr val="002060"/>
                </a:solidFill>
              </a:rPr>
              <a:t>Each $1,730 in earnings gives you one credit</a:t>
            </a:r>
          </a:p>
          <a:p>
            <a:pPr>
              <a:spcBef>
                <a:spcPts val="1200"/>
              </a:spcBef>
              <a:buClr>
                <a:srgbClr val="002060"/>
              </a:buClr>
              <a:defRPr/>
            </a:pPr>
            <a:r>
              <a:rPr lang="en-US" altLang="en-US" sz="2700" dirty="0">
                <a:solidFill>
                  <a:srgbClr val="002060"/>
                </a:solidFill>
              </a:rPr>
              <a:t>You can earn a maximum of 4 credits per year</a:t>
            </a:r>
          </a:p>
        </p:txBody>
      </p:sp>
      <p:sp>
        <p:nvSpPr>
          <p:cNvPr id="4" name="Rectangle 3"/>
          <p:cNvSpPr/>
          <p:nvPr/>
        </p:nvSpPr>
        <p:spPr>
          <a:xfrm>
            <a:off x="0" y="4749294"/>
            <a:ext cx="9137275" cy="430887"/>
          </a:xfrm>
          <a:prstGeom prst="rect">
            <a:avLst/>
          </a:prstGeom>
        </p:spPr>
        <p:txBody>
          <a:bodyPr wrap="square">
            <a:spAutoFit/>
          </a:bodyPr>
          <a:lstStyle/>
          <a:p>
            <a:pPr algn="ctr">
              <a:spcBef>
                <a:spcPts val="1200"/>
              </a:spcBef>
              <a:buClr>
                <a:srgbClr val="002060"/>
              </a:buClr>
              <a:defRPr/>
            </a:pPr>
            <a:r>
              <a:rPr lang="en-US" altLang="en-US" sz="2200" b="1" i="1" dirty="0">
                <a:solidFill>
                  <a:srgbClr val="002060"/>
                </a:solidFill>
              </a:rPr>
              <a:t>Note: To earn 4 credits in 2024, you must earn at least $6,920.  </a:t>
            </a:r>
          </a:p>
        </p:txBody>
      </p:sp>
      <p:sp>
        <p:nvSpPr>
          <p:cNvPr id="5" name="Rectangle 4"/>
          <p:cNvSpPr/>
          <p:nvPr/>
        </p:nvSpPr>
        <p:spPr>
          <a:xfrm>
            <a:off x="0" y="5295266"/>
            <a:ext cx="9144000" cy="461665"/>
          </a:xfrm>
          <a:prstGeom prst="rect">
            <a:avLst/>
          </a:prstGeom>
        </p:spPr>
        <p:txBody>
          <a:bodyPr wrap="square">
            <a:spAutoFit/>
          </a:bodyPr>
          <a:lstStyle/>
          <a:p>
            <a:pPr algn="ctr"/>
            <a:r>
              <a:rPr lang="en-US" sz="2400" b="1" dirty="0">
                <a:solidFill>
                  <a:schemeClr val="tx1">
                    <a:lumMod val="75000"/>
                  </a:schemeClr>
                </a:solidFill>
                <a:hlinkClick r:id="rId3"/>
              </a:rPr>
              <a:t>ssa.gov/planners/credits.html</a:t>
            </a:r>
            <a:endParaRPr lang="en-US" sz="2400" b="1" dirty="0">
              <a:solidFill>
                <a:schemeClr val="tx1">
                  <a:lumMod val="75000"/>
                </a:schemeClr>
              </a:solidFill>
            </a:endParaRPr>
          </a:p>
        </p:txBody>
      </p:sp>
    </p:spTree>
    <p:extLst>
      <p:ext uri="{BB962C8B-B14F-4D97-AF65-F5344CB8AC3E}">
        <p14:creationId xmlns:p14="http://schemas.microsoft.com/office/powerpoint/2010/main" val="228299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2656"/>
            <a:ext cx="9144000" cy="534588"/>
          </a:xfrm>
        </p:spPr>
        <p:txBody>
          <a:bodyPr/>
          <a:lstStyle/>
          <a:p>
            <a:r>
              <a:rPr lang="en-US" altLang="en-US" sz="3600" dirty="0">
                <a:solidFill>
                  <a:srgbClr val="002060"/>
                </a:solidFill>
                <a:latin typeface="Times New Roman" panose="02020603050405020304" pitchFamily="18" charset="0"/>
                <a:cs typeface="Times New Roman" panose="02020603050405020304" pitchFamily="18" charset="0"/>
              </a:rPr>
              <a:t>How Social Security Determines Your Benefit</a:t>
            </a:r>
            <a:endParaRPr lang="en-US" sz="3600" dirty="0"/>
          </a:p>
        </p:txBody>
      </p:sp>
      <p:sp>
        <p:nvSpPr>
          <p:cNvPr id="3" name="Content Placeholder 2"/>
          <p:cNvSpPr>
            <a:spLocks noGrp="1"/>
          </p:cNvSpPr>
          <p:nvPr>
            <p:ph sz="quarter" idx="10"/>
          </p:nvPr>
        </p:nvSpPr>
        <p:spPr>
          <a:xfrm>
            <a:off x="489331" y="1643974"/>
            <a:ext cx="8165338" cy="4077954"/>
          </a:xfrm>
        </p:spPr>
        <p:txBody>
          <a:bodyPr/>
          <a:lstStyle/>
          <a:p>
            <a:pPr marL="0" lvl="0" indent="0" algn="ctr">
              <a:spcBef>
                <a:spcPts val="0"/>
              </a:spcBef>
              <a:buNone/>
              <a:tabLst>
                <a:tab pos="685800" algn="l"/>
                <a:tab pos="1828800" algn="l"/>
              </a:tabLst>
              <a:defRPr/>
            </a:pPr>
            <a:r>
              <a:rPr lang="en-US" sz="2800" dirty="0">
                <a:solidFill>
                  <a:srgbClr val="002060"/>
                </a:solidFill>
              </a:rPr>
              <a:t>Benefits are based on earnings</a:t>
            </a:r>
          </a:p>
          <a:p>
            <a:pPr marL="0" lvl="0" indent="0">
              <a:spcBef>
                <a:spcPts val="1200"/>
              </a:spcBef>
              <a:buClr>
                <a:srgbClr val="002060"/>
              </a:buClr>
              <a:buNone/>
              <a:tabLst>
                <a:tab pos="1379538" algn="l"/>
                <a:tab pos="1828800" algn="l"/>
              </a:tabLst>
              <a:defRPr/>
            </a:pPr>
            <a:r>
              <a:rPr lang="en-US" sz="2600" b="1" dirty="0">
                <a:solidFill>
                  <a:srgbClr val="002060"/>
                </a:solidFill>
              </a:rPr>
              <a:t>Step 1 </a:t>
            </a:r>
            <a:r>
              <a:rPr lang="en-US" sz="2600" dirty="0">
                <a:solidFill>
                  <a:srgbClr val="002060"/>
                </a:solidFill>
              </a:rPr>
              <a:t>- Your wages are adjusted for changes in wage levels over time</a:t>
            </a:r>
          </a:p>
          <a:p>
            <a:pPr marL="0" lvl="0" indent="0">
              <a:spcBef>
                <a:spcPts val="1200"/>
              </a:spcBef>
              <a:buClr>
                <a:srgbClr val="002060"/>
              </a:buClr>
              <a:buNone/>
              <a:tabLst>
                <a:tab pos="1379538" algn="l"/>
                <a:tab pos="1828800" algn="l"/>
              </a:tabLst>
              <a:defRPr/>
            </a:pPr>
            <a:r>
              <a:rPr lang="en-US" sz="2600" b="1" dirty="0">
                <a:solidFill>
                  <a:srgbClr val="002060"/>
                </a:solidFill>
              </a:rPr>
              <a:t>Step 2</a:t>
            </a:r>
            <a:r>
              <a:rPr lang="en-US" sz="2600" dirty="0">
                <a:solidFill>
                  <a:srgbClr val="002060"/>
                </a:solidFill>
              </a:rPr>
              <a:t> - Find the monthly average of your 35 highest earnings years</a:t>
            </a:r>
          </a:p>
          <a:p>
            <a:pPr marL="0" lvl="0" indent="0">
              <a:spcBef>
                <a:spcPts val="1200"/>
              </a:spcBef>
              <a:buClr>
                <a:srgbClr val="002060"/>
              </a:buClr>
              <a:buNone/>
              <a:tabLst>
                <a:tab pos="685800" algn="l"/>
                <a:tab pos="1828800" algn="l"/>
              </a:tabLst>
              <a:defRPr/>
            </a:pPr>
            <a:r>
              <a:rPr lang="en-US" sz="2600" b="1" dirty="0">
                <a:solidFill>
                  <a:srgbClr val="002060"/>
                </a:solidFill>
              </a:rPr>
              <a:t>Step 3</a:t>
            </a:r>
            <a:r>
              <a:rPr lang="en-US" sz="2600" dirty="0">
                <a:solidFill>
                  <a:srgbClr val="002060"/>
                </a:solidFill>
              </a:rPr>
              <a:t> - Result is “average indexed monthly earnings”</a:t>
            </a:r>
          </a:p>
          <a:p>
            <a:pPr marL="0" indent="0" algn="ctr">
              <a:buNone/>
            </a:pPr>
            <a:endParaRPr lang="en-US" sz="1050" b="1" dirty="0"/>
          </a:p>
          <a:p>
            <a:pPr marL="0" indent="0" algn="ctr">
              <a:buNone/>
            </a:pPr>
            <a:endParaRPr lang="en-US" sz="1050" b="1" dirty="0"/>
          </a:p>
          <a:p>
            <a:pPr marL="0" indent="0" algn="ctr">
              <a:buNone/>
            </a:pPr>
            <a:r>
              <a:rPr lang="en-US" sz="2400" b="1" dirty="0">
                <a:solidFill>
                  <a:schemeClr val="tx1">
                    <a:lumMod val="75000"/>
                  </a:schemeClr>
                </a:solidFill>
                <a:hlinkClick r:id="rId3"/>
              </a:rPr>
              <a:t>ssa.gov/OACT/COLA/Benefits.html</a:t>
            </a:r>
            <a:endParaRPr lang="en-US" sz="2400" b="1" dirty="0">
              <a:solidFill>
                <a:schemeClr val="tx1">
                  <a:lumMod val="75000"/>
                </a:schemeClr>
              </a:solidFill>
            </a:endParaRPr>
          </a:p>
        </p:txBody>
      </p:sp>
    </p:spTree>
    <p:extLst>
      <p:ext uri="{BB962C8B-B14F-4D97-AF65-F5344CB8AC3E}">
        <p14:creationId xmlns:p14="http://schemas.microsoft.com/office/powerpoint/2010/main" val="392540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36320"/>
          </a:xfrm>
        </p:spPr>
        <p:txBody>
          <a:bodyPr/>
          <a:lstStyle/>
          <a:p>
            <a:r>
              <a:rPr lang="en-US" sz="3600">
                <a:latin typeface="Times New Roman" panose="02020603050405020304" pitchFamily="18" charset="0"/>
                <a:cs typeface="Times New Roman" panose="02020603050405020304" pitchFamily="18" charset="0"/>
              </a:rPr>
              <a:t>What Is the Best Age to Start Receiving Social Security Retirement Benefits</a:t>
            </a:r>
            <a:r>
              <a:rPr lang="en-US" altLang="en-US" sz="3600">
                <a:solidFill>
                  <a:srgbClr val="002060"/>
                </a:solidFill>
                <a:latin typeface="Times New Roman" panose="02020603050405020304" pitchFamily="18" charset="0"/>
                <a:cs typeface="Times New Roman" panose="02020603050405020304" pitchFamily="18" charset="0"/>
              </a:rPr>
              <a:t>?</a:t>
            </a:r>
          </a:p>
        </p:txBody>
      </p:sp>
      <p:pic>
        <p:nvPicPr>
          <p:cNvPr id="15" name="Graphic 14" descr="Monthly Benefit Amounts Differ Based on the Age You Decide to Start Receiving Benefits. &#10;You can start your retirement benefit at any point from age 62 up until age 70, and your benefit will be higher the longer you delay starting it.  This example assumes a benefit of $1,867 at a full retirement age of 66 and 6 months. If you retire at age 62 the benefit amount would be $1,400, at age 65 $1,733, at full retirement age 66 years and 6 months $1,867, and at age 70 $2,480.">
            <a:extLst>
              <a:ext uri="{FF2B5EF4-FFF2-40B4-BE49-F238E27FC236}">
                <a16:creationId xmlns:a16="http://schemas.microsoft.com/office/drawing/2014/main" id="{073DDEEA-8051-4396-988C-5CF09FEB29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9189" y="1339528"/>
            <a:ext cx="7205622" cy="4032504"/>
          </a:xfrm>
          <a:prstGeom prst="rect">
            <a:avLst/>
          </a:prstGeom>
        </p:spPr>
      </p:pic>
      <p:sp>
        <p:nvSpPr>
          <p:cNvPr id="6" name="Content Placeholder 5"/>
          <p:cNvSpPr>
            <a:spLocks noGrp="1"/>
          </p:cNvSpPr>
          <p:nvPr>
            <p:ph sz="quarter" idx="11"/>
          </p:nvPr>
        </p:nvSpPr>
        <p:spPr>
          <a:xfrm>
            <a:off x="0" y="5410200"/>
            <a:ext cx="9144000" cy="335280"/>
          </a:xfrm>
        </p:spPr>
        <p:txBody>
          <a:bodyPr/>
          <a:lstStyle/>
          <a:p>
            <a:pPr marL="0" lvl="0" indent="0" algn="ctr">
              <a:spcBef>
                <a:spcPct val="0"/>
              </a:spcBef>
              <a:buNone/>
              <a:defRPr/>
            </a:pPr>
            <a:r>
              <a:rPr lang="en-US" altLang="en-US" sz="1800" i="1">
                <a:solidFill>
                  <a:srgbClr val="002060"/>
                </a:solidFill>
              </a:rPr>
              <a:t>Note: This example assumes a benefit of $2,000 at a full retirement age of 67</a:t>
            </a:r>
            <a:endParaRPr lang="en-US"/>
          </a:p>
        </p:txBody>
      </p:sp>
      <p:sp>
        <p:nvSpPr>
          <p:cNvPr id="4" name="Arrow: Down 3">
            <a:extLst>
              <a:ext uri="{FF2B5EF4-FFF2-40B4-BE49-F238E27FC236}">
                <a16:creationId xmlns:a16="http://schemas.microsoft.com/office/drawing/2014/main" id="{0A963DCA-153A-CFC1-7E32-E49B791403A8}"/>
              </a:ext>
            </a:extLst>
          </p:cNvPr>
          <p:cNvSpPr/>
          <p:nvPr/>
        </p:nvSpPr>
        <p:spPr>
          <a:xfrm>
            <a:off x="5617029" y="1930400"/>
            <a:ext cx="275771" cy="406400"/>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0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2.77778E-7 -1.11111E-6 L -0.37847 0.09514 " pathEditMode="relative" rAng="0" ptsTypes="AA">
                                      <p:cBhvr>
                                        <p:cTn id="10" dur="5000" fill="hold"/>
                                        <p:tgtEl>
                                          <p:spTgt spid="4"/>
                                        </p:tgtEl>
                                        <p:attrNameLst>
                                          <p:attrName>ppt_x</p:attrName>
                                          <p:attrName>ppt_y</p:attrName>
                                        </p:attrNameLst>
                                      </p:cBhvr>
                                      <p:rCtr x="-18924" y="474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2.77778E-7 -1.11111E-6 L 0.23264 -0.07384 " pathEditMode="relative" rAng="0" ptsTypes="AA">
                                      <p:cBhvr>
                                        <p:cTn id="14" dur="5000" fill="hold"/>
                                        <p:tgtEl>
                                          <p:spTgt spid="4"/>
                                        </p:tgtEl>
                                        <p:attrNameLst>
                                          <p:attrName>ppt_x</p:attrName>
                                          <p:attrName>ppt_y</p:attrName>
                                        </p:attrNameLst>
                                      </p:cBhvr>
                                      <p:rCtr x="11632"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Chart by Age</a:t>
            </a:r>
          </a:p>
        </p:txBody>
      </p:sp>
      <p:graphicFrame>
        <p:nvGraphicFramePr>
          <p:cNvPr id="3" name="Table 2" descr="This chart gives an example of how much a $1,000 retirement benefit and a $500 retirement benefit would be reduced if someone took the benefit at age 62. &#10;&#10;The increase in full retirement age was the result of the 1983 Amendments to the Social Security Act. Full retirement age increases apply to both Retirement Benefits and Survivors Benefits. Although we at Social Security have always used the term “full” retirement age, you may find that some people now refer to “full retirement age” as the “Normal Retirement Age”. Regardless of your full retirement age, reduced benefits can still be paid as early as age 62."/>
          <p:cNvGraphicFramePr>
            <a:graphicFrameLocks noGrp="1"/>
          </p:cNvGraphicFramePr>
          <p:nvPr>
            <p:extLst>
              <p:ext uri="{D42A27DB-BD31-4B8C-83A1-F6EECF244321}">
                <p14:modId xmlns:p14="http://schemas.microsoft.com/office/powerpoint/2010/main" val="3554573417"/>
              </p:ext>
            </p:extLst>
          </p:nvPr>
        </p:nvGraphicFramePr>
        <p:xfrm>
          <a:off x="348980" y="822375"/>
          <a:ext cx="8446040" cy="4074928"/>
        </p:xfrm>
        <a:graphic>
          <a:graphicData uri="http://schemas.openxmlformats.org/drawingml/2006/table">
            <a:tbl>
              <a:tblPr firstRow="1" bandRow="1">
                <a:tableStyleId>{69CF1AB2-1976-4502-BF36-3FF5EA218861}</a:tableStyleId>
              </a:tblPr>
              <a:tblGrid>
                <a:gridCol w="1992713">
                  <a:extLst>
                    <a:ext uri="{9D8B030D-6E8A-4147-A177-3AD203B41FA5}">
                      <a16:colId xmlns:a16="http://schemas.microsoft.com/office/drawing/2014/main" val="20000"/>
                    </a:ext>
                  </a:extLst>
                </a:gridCol>
                <a:gridCol w="2989071">
                  <a:extLst>
                    <a:ext uri="{9D8B030D-6E8A-4147-A177-3AD203B41FA5}">
                      <a16:colId xmlns:a16="http://schemas.microsoft.com/office/drawing/2014/main" val="20001"/>
                    </a:ext>
                  </a:extLst>
                </a:gridCol>
                <a:gridCol w="3464256">
                  <a:extLst>
                    <a:ext uri="{9D8B030D-6E8A-4147-A177-3AD203B41FA5}">
                      <a16:colId xmlns:a16="http://schemas.microsoft.com/office/drawing/2014/main" val="20002"/>
                    </a:ext>
                  </a:extLst>
                </a:gridCol>
              </a:tblGrid>
              <a:tr h="1289208">
                <a:tc>
                  <a:txBody>
                    <a:bodyPr/>
                    <a:lstStyle/>
                    <a:p>
                      <a:r>
                        <a:rPr lang="en-US" sz="2400" dirty="0">
                          <a:solidFill>
                            <a:schemeClr val="bg1"/>
                          </a:solidFill>
                        </a:rPr>
                        <a:t>Year of Birth</a:t>
                      </a:r>
                    </a:p>
                  </a:txBody>
                  <a:tcPr marL="93159" marR="93159" marT="46580" marB="46580">
                    <a:solidFill>
                      <a:srgbClr val="007D7D"/>
                    </a:solidFill>
                  </a:tcPr>
                </a:tc>
                <a:tc>
                  <a:txBody>
                    <a:bodyPr/>
                    <a:lstStyle/>
                    <a:p>
                      <a:r>
                        <a:rPr lang="en-US" sz="2400" dirty="0">
                          <a:solidFill>
                            <a:schemeClr val="bg1"/>
                          </a:solidFill>
                        </a:rPr>
                        <a:t>Full </a:t>
                      </a:r>
                    </a:p>
                    <a:p>
                      <a:r>
                        <a:rPr lang="en-US" sz="2400" dirty="0">
                          <a:solidFill>
                            <a:schemeClr val="bg1"/>
                          </a:solidFill>
                        </a:rPr>
                        <a:t>Retirement </a:t>
                      </a:r>
                    </a:p>
                    <a:p>
                      <a:r>
                        <a:rPr lang="en-US" sz="2400" dirty="0">
                          <a:solidFill>
                            <a:schemeClr val="bg1"/>
                          </a:solidFill>
                        </a:rPr>
                        <a:t>Age (FRA)</a:t>
                      </a:r>
                    </a:p>
                  </a:txBody>
                  <a:tcPr marL="93159" marR="93159" marT="46580" marB="46580">
                    <a:solidFill>
                      <a:srgbClr val="007D7D"/>
                    </a:solidFill>
                  </a:tcPr>
                </a:tc>
                <a:tc>
                  <a:txBody>
                    <a:bodyPr/>
                    <a:lstStyle/>
                    <a:p>
                      <a:r>
                        <a:rPr lang="en-US" sz="2200" dirty="0">
                          <a:solidFill>
                            <a:schemeClr val="bg1"/>
                          </a:solidFill>
                        </a:rPr>
                        <a:t>A retirement benefit</a:t>
                      </a:r>
                      <a:r>
                        <a:rPr lang="en-US" sz="2200" baseline="0" dirty="0">
                          <a:solidFill>
                            <a:schemeClr val="bg1"/>
                          </a:solidFill>
                        </a:rPr>
                        <a:t> </a:t>
                      </a:r>
                      <a:r>
                        <a:rPr lang="en-US" sz="2200" dirty="0">
                          <a:solidFill>
                            <a:schemeClr val="bg1"/>
                          </a:solidFill>
                        </a:rPr>
                        <a:t>taken</a:t>
                      </a:r>
                      <a:r>
                        <a:rPr lang="en-US" sz="2200" baseline="0" dirty="0">
                          <a:solidFill>
                            <a:schemeClr val="bg1"/>
                          </a:solidFill>
                        </a:rPr>
                        <a:t> at age 62 </a:t>
                      </a:r>
                      <a:r>
                        <a:rPr lang="en-US" sz="2200" dirty="0">
                          <a:solidFill>
                            <a:schemeClr val="bg1"/>
                          </a:solidFill>
                        </a:rPr>
                        <a:t>would be reduced by</a:t>
                      </a:r>
                    </a:p>
                  </a:txBody>
                  <a:tcPr marL="93159" marR="93159" marT="46580" marB="46580">
                    <a:solidFill>
                      <a:srgbClr val="007D7D"/>
                    </a:solidFill>
                  </a:tcPr>
                </a:tc>
                <a:extLst>
                  <a:ext uri="{0D108BD9-81ED-4DB2-BD59-A6C34878D82A}">
                    <a16:rowId xmlns:a16="http://schemas.microsoft.com/office/drawing/2014/main" val="10000"/>
                  </a:ext>
                </a:extLst>
              </a:tr>
              <a:tr h="357708">
                <a:tc>
                  <a:txBody>
                    <a:bodyPr/>
                    <a:lstStyle/>
                    <a:p>
                      <a:r>
                        <a:rPr lang="en-US" sz="2000" dirty="0"/>
                        <a:t>1943-1954</a:t>
                      </a:r>
                    </a:p>
                  </a:txBody>
                  <a:tcPr marL="93159" marR="93159" marT="46580" marB="46580"/>
                </a:tc>
                <a:tc>
                  <a:txBody>
                    <a:bodyPr/>
                    <a:lstStyle/>
                    <a:p>
                      <a:r>
                        <a:rPr lang="en-US" sz="2000" dirty="0"/>
                        <a:t>66</a:t>
                      </a:r>
                    </a:p>
                  </a:txBody>
                  <a:tcPr marL="93159" marR="93159" marT="46580" marB="46580"/>
                </a:tc>
                <a:tc>
                  <a:txBody>
                    <a:bodyPr/>
                    <a:lstStyle/>
                    <a:p>
                      <a:r>
                        <a:rPr lang="en-US" sz="2000" dirty="0"/>
                        <a:t>25%</a:t>
                      </a:r>
                    </a:p>
                  </a:txBody>
                  <a:tcPr marL="93159" marR="93159" marT="46580" marB="46580"/>
                </a:tc>
                <a:extLst>
                  <a:ext uri="{0D108BD9-81ED-4DB2-BD59-A6C34878D82A}">
                    <a16:rowId xmlns:a16="http://schemas.microsoft.com/office/drawing/2014/main" val="10001"/>
                  </a:ext>
                </a:extLst>
              </a:tr>
              <a:tr h="357708">
                <a:tc>
                  <a:txBody>
                    <a:bodyPr/>
                    <a:lstStyle/>
                    <a:p>
                      <a:r>
                        <a:rPr lang="en-US" sz="2000" dirty="0"/>
                        <a:t>1955</a:t>
                      </a:r>
                    </a:p>
                  </a:txBody>
                  <a:tcPr marL="93159" marR="93159" marT="46580" marB="46580"/>
                </a:tc>
                <a:tc>
                  <a:txBody>
                    <a:bodyPr/>
                    <a:lstStyle/>
                    <a:p>
                      <a:r>
                        <a:rPr lang="en-US" sz="2000" dirty="0"/>
                        <a:t>66 and 2 months</a:t>
                      </a:r>
                    </a:p>
                  </a:txBody>
                  <a:tcPr marL="93159" marR="93159" marT="46580" marB="46580"/>
                </a:tc>
                <a:tc>
                  <a:txBody>
                    <a:bodyPr/>
                    <a:lstStyle/>
                    <a:p>
                      <a:r>
                        <a:rPr lang="en-US" sz="2000" dirty="0"/>
                        <a:t>25.83%</a:t>
                      </a:r>
                    </a:p>
                  </a:txBody>
                  <a:tcPr marL="93159" marR="93159" marT="46580" marB="46580"/>
                </a:tc>
                <a:extLst>
                  <a:ext uri="{0D108BD9-81ED-4DB2-BD59-A6C34878D82A}">
                    <a16:rowId xmlns:a16="http://schemas.microsoft.com/office/drawing/2014/main" val="10002"/>
                  </a:ext>
                </a:extLst>
              </a:tr>
              <a:tr h="357708">
                <a:tc>
                  <a:txBody>
                    <a:bodyPr/>
                    <a:lstStyle/>
                    <a:p>
                      <a:r>
                        <a:rPr lang="en-US" sz="2000" dirty="0"/>
                        <a:t>1956</a:t>
                      </a:r>
                    </a:p>
                  </a:txBody>
                  <a:tcPr marL="93159" marR="93159" marT="46580" marB="46580"/>
                </a:tc>
                <a:tc>
                  <a:txBody>
                    <a:bodyPr/>
                    <a:lstStyle/>
                    <a:p>
                      <a:r>
                        <a:rPr lang="en-US" sz="2000" dirty="0"/>
                        <a:t>66 and 4 months</a:t>
                      </a:r>
                    </a:p>
                  </a:txBody>
                  <a:tcPr marL="93159" marR="93159" marT="46580" marB="46580"/>
                </a:tc>
                <a:tc>
                  <a:txBody>
                    <a:bodyPr/>
                    <a:lstStyle/>
                    <a:p>
                      <a:r>
                        <a:rPr lang="en-US" sz="2000" dirty="0"/>
                        <a:t>26.67%</a:t>
                      </a:r>
                    </a:p>
                  </a:txBody>
                  <a:tcPr marL="93159" marR="93159" marT="46580" marB="46580"/>
                </a:tc>
                <a:extLst>
                  <a:ext uri="{0D108BD9-81ED-4DB2-BD59-A6C34878D82A}">
                    <a16:rowId xmlns:a16="http://schemas.microsoft.com/office/drawing/2014/main" val="10003"/>
                  </a:ext>
                </a:extLst>
              </a:tr>
              <a:tr h="357708">
                <a:tc>
                  <a:txBody>
                    <a:bodyPr/>
                    <a:lstStyle/>
                    <a:p>
                      <a:r>
                        <a:rPr lang="en-US" sz="2000" dirty="0"/>
                        <a:t>1957</a:t>
                      </a:r>
                    </a:p>
                  </a:txBody>
                  <a:tcPr marL="93159" marR="93159" marT="46580" marB="46580"/>
                </a:tc>
                <a:tc>
                  <a:txBody>
                    <a:bodyPr/>
                    <a:lstStyle/>
                    <a:p>
                      <a:r>
                        <a:rPr lang="en-US" sz="2000" dirty="0"/>
                        <a:t>66 and 6 months</a:t>
                      </a:r>
                    </a:p>
                  </a:txBody>
                  <a:tcPr marL="93159" marR="93159" marT="46580" marB="46580"/>
                </a:tc>
                <a:tc>
                  <a:txBody>
                    <a:bodyPr/>
                    <a:lstStyle/>
                    <a:p>
                      <a:r>
                        <a:rPr lang="en-US" sz="2000" dirty="0"/>
                        <a:t>27.5%</a:t>
                      </a:r>
                    </a:p>
                  </a:txBody>
                  <a:tcPr marL="93159" marR="93159" marT="46580" marB="46580"/>
                </a:tc>
                <a:extLst>
                  <a:ext uri="{0D108BD9-81ED-4DB2-BD59-A6C34878D82A}">
                    <a16:rowId xmlns:a16="http://schemas.microsoft.com/office/drawing/2014/main" val="10004"/>
                  </a:ext>
                </a:extLst>
              </a:tr>
              <a:tr h="357708">
                <a:tc>
                  <a:txBody>
                    <a:bodyPr/>
                    <a:lstStyle/>
                    <a:p>
                      <a:r>
                        <a:rPr lang="en-US" sz="2000" dirty="0"/>
                        <a:t>1958</a:t>
                      </a:r>
                    </a:p>
                  </a:txBody>
                  <a:tcPr marL="93159" marR="93159" marT="46580" marB="46580"/>
                </a:tc>
                <a:tc>
                  <a:txBody>
                    <a:bodyPr/>
                    <a:lstStyle/>
                    <a:p>
                      <a:r>
                        <a:rPr lang="en-US" sz="2000" dirty="0"/>
                        <a:t>66</a:t>
                      </a:r>
                      <a:r>
                        <a:rPr lang="en-US" sz="2000" baseline="0" dirty="0"/>
                        <a:t> and 8 months</a:t>
                      </a:r>
                    </a:p>
                  </a:txBody>
                  <a:tcPr marL="93159" marR="93159" marT="46580" marB="46580"/>
                </a:tc>
                <a:tc>
                  <a:txBody>
                    <a:bodyPr/>
                    <a:lstStyle/>
                    <a:p>
                      <a:r>
                        <a:rPr lang="en-US" sz="2000" dirty="0"/>
                        <a:t>28.33%</a:t>
                      </a:r>
                    </a:p>
                  </a:txBody>
                  <a:tcPr marL="93159" marR="93159" marT="46580" marB="46580"/>
                </a:tc>
                <a:extLst>
                  <a:ext uri="{0D108BD9-81ED-4DB2-BD59-A6C34878D82A}">
                    <a16:rowId xmlns:a16="http://schemas.microsoft.com/office/drawing/2014/main" val="10005"/>
                  </a:ext>
                </a:extLst>
              </a:tr>
              <a:tr h="357708">
                <a:tc>
                  <a:txBody>
                    <a:bodyPr/>
                    <a:lstStyle/>
                    <a:p>
                      <a:r>
                        <a:rPr lang="en-US" sz="2000" dirty="0"/>
                        <a:t>1959</a:t>
                      </a:r>
                    </a:p>
                  </a:txBody>
                  <a:tcPr marL="93159" marR="93159" marT="46580" marB="46580"/>
                </a:tc>
                <a:tc>
                  <a:txBody>
                    <a:bodyPr/>
                    <a:lstStyle/>
                    <a:p>
                      <a:r>
                        <a:rPr lang="en-US" sz="2000" dirty="0"/>
                        <a:t>66 and 10 months</a:t>
                      </a:r>
                    </a:p>
                  </a:txBody>
                  <a:tcPr marL="93159" marR="93159" marT="46580" marB="46580"/>
                </a:tc>
                <a:tc>
                  <a:txBody>
                    <a:bodyPr/>
                    <a:lstStyle/>
                    <a:p>
                      <a:r>
                        <a:rPr lang="en-US" sz="2000" dirty="0"/>
                        <a:t>29.17%</a:t>
                      </a:r>
                    </a:p>
                  </a:txBody>
                  <a:tcPr marL="93159" marR="93159" marT="46580" marB="46580"/>
                </a:tc>
                <a:extLst>
                  <a:ext uri="{0D108BD9-81ED-4DB2-BD59-A6C34878D82A}">
                    <a16:rowId xmlns:a16="http://schemas.microsoft.com/office/drawing/2014/main" val="10006"/>
                  </a:ext>
                </a:extLst>
              </a:tr>
              <a:tr h="357708">
                <a:tc>
                  <a:txBody>
                    <a:bodyPr/>
                    <a:lstStyle/>
                    <a:p>
                      <a:r>
                        <a:rPr lang="en-US" sz="2000" dirty="0"/>
                        <a:t>1960 +</a:t>
                      </a:r>
                    </a:p>
                  </a:txBody>
                  <a:tcPr marL="93159" marR="93159" marT="46580" marB="46580"/>
                </a:tc>
                <a:tc>
                  <a:txBody>
                    <a:bodyPr/>
                    <a:lstStyle/>
                    <a:p>
                      <a:r>
                        <a:rPr lang="en-US" sz="2000" dirty="0"/>
                        <a:t>67</a:t>
                      </a:r>
                    </a:p>
                  </a:txBody>
                  <a:tcPr marL="93159" marR="93159" marT="46580" marB="46580"/>
                </a:tc>
                <a:tc>
                  <a:txBody>
                    <a:bodyPr/>
                    <a:lstStyle/>
                    <a:p>
                      <a:r>
                        <a:rPr lang="en-US" sz="2000" dirty="0"/>
                        <a:t>30%</a:t>
                      </a:r>
                    </a:p>
                  </a:txBody>
                  <a:tcPr marL="93159" marR="93159" marT="46580" marB="46580"/>
                </a:tc>
                <a:extLst>
                  <a:ext uri="{0D108BD9-81ED-4DB2-BD59-A6C34878D82A}">
                    <a16:rowId xmlns:a16="http://schemas.microsoft.com/office/drawing/2014/main" val="10007"/>
                  </a:ext>
                </a:extLst>
              </a:tr>
            </a:tbl>
          </a:graphicData>
        </a:graphic>
      </p:graphicFrame>
      <p:sp>
        <p:nvSpPr>
          <p:cNvPr id="4" name="TextBox 3"/>
          <p:cNvSpPr txBox="1"/>
          <p:nvPr/>
        </p:nvSpPr>
        <p:spPr>
          <a:xfrm>
            <a:off x="1088572" y="5127172"/>
            <a:ext cx="679268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3366"/>
                </a:solidFill>
                <a:effectLst/>
                <a:uLnTx/>
                <a:uFillTx/>
                <a:latin typeface="Helvetica"/>
                <a:ea typeface="+mn-ea"/>
                <a:cs typeface="+mn-cs"/>
                <a:hlinkClick r:id="rId3"/>
              </a:rPr>
              <a:t>ssa.gov/</a:t>
            </a:r>
            <a:r>
              <a:rPr kumimoji="0" lang="en-US" sz="2200" b="1" i="0" u="none" strike="noStrike" kern="1200" cap="none" spc="0" normalizeH="0" baseline="0" noProof="0" dirty="0" err="1">
                <a:ln>
                  <a:noFill/>
                </a:ln>
                <a:solidFill>
                  <a:srgbClr val="003366"/>
                </a:solidFill>
                <a:effectLst/>
                <a:uLnTx/>
                <a:uFillTx/>
                <a:latin typeface="Helvetica"/>
                <a:ea typeface="+mn-ea"/>
                <a:cs typeface="+mn-cs"/>
                <a:hlinkClick r:id="rId3"/>
              </a:rPr>
              <a:t>oact</a:t>
            </a:r>
            <a:r>
              <a:rPr kumimoji="0" lang="en-US" sz="2200" b="1" i="0" u="none" strike="noStrike" kern="1200" cap="none" spc="0" normalizeH="0" baseline="0" noProof="0" dirty="0">
                <a:ln>
                  <a:noFill/>
                </a:ln>
                <a:solidFill>
                  <a:srgbClr val="003366"/>
                </a:solidFill>
                <a:effectLst/>
                <a:uLnTx/>
                <a:uFillTx/>
                <a:latin typeface="Helvetica"/>
                <a:ea typeface="+mn-ea"/>
                <a:cs typeface="+mn-cs"/>
                <a:hlinkClick r:id="rId3"/>
              </a:rPr>
              <a:t>/</a:t>
            </a:r>
            <a:r>
              <a:rPr kumimoji="0" lang="en-US" sz="2200" b="1" i="0" u="none" strike="noStrike" kern="1200" cap="none" spc="0" normalizeH="0" baseline="0" noProof="0" dirty="0" err="1">
                <a:ln>
                  <a:noFill/>
                </a:ln>
                <a:solidFill>
                  <a:srgbClr val="003366"/>
                </a:solidFill>
                <a:effectLst/>
                <a:uLnTx/>
                <a:uFillTx/>
                <a:latin typeface="Helvetica"/>
                <a:ea typeface="+mn-ea"/>
                <a:cs typeface="+mn-cs"/>
                <a:hlinkClick r:id="rId3"/>
              </a:rPr>
              <a:t>quickcalc</a:t>
            </a:r>
            <a:r>
              <a:rPr kumimoji="0" lang="en-US" sz="2200" b="1" i="0" u="none" strike="noStrike" kern="1200" cap="none" spc="0" normalizeH="0" baseline="0" noProof="0" dirty="0">
                <a:ln>
                  <a:noFill/>
                </a:ln>
                <a:solidFill>
                  <a:srgbClr val="003366"/>
                </a:solidFill>
                <a:effectLst/>
                <a:uLnTx/>
                <a:uFillTx/>
                <a:latin typeface="Helvetica"/>
                <a:ea typeface="+mn-ea"/>
                <a:cs typeface="+mn-cs"/>
                <a:hlinkClick r:id="rId3"/>
              </a:rPr>
              <a:t>/earlyretire.html</a:t>
            </a:r>
            <a:endParaRPr kumimoji="0" lang="en-US" sz="2200" b="1" i="0" u="none" strike="noStrike" kern="1200" cap="none" spc="0" normalizeH="0" baseline="0" noProof="0" dirty="0">
              <a:ln>
                <a:noFill/>
              </a:ln>
              <a:solidFill>
                <a:srgbClr val="003366"/>
              </a:solidFill>
              <a:effectLst/>
              <a:uLnTx/>
              <a:uFillTx/>
              <a:latin typeface="Helvetica"/>
              <a:ea typeface="+mn-ea"/>
              <a:cs typeface="+mn-cs"/>
            </a:endParaRPr>
          </a:p>
        </p:txBody>
      </p:sp>
    </p:spTree>
    <p:extLst>
      <p:ext uri="{BB962C8B-B14F-4D97-AF65-F5344CB8AC3E}">
        <p14:creationId xmlns:p14="http://schemas.microsoft.com/office/powerpoint/2010/main" val="131351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8C36979B6B72488ECFC5EB7942C416" ma:contentTypeVersion="18" ma:contentTypeDescription="Create a new document." ma:contentTypeScope="" ma:versionID="39a2c0f2c475cded5975416965b7c004">
  <xsd:schema xmlns:xsd="http://www.w3.org/2001/XMLSchema" xmlns:xs="http://www.w3.org/2001/XMLSchema" xmlns:p="http://schemas.microsoft.com/office/2006/metadata/properties" xmlns:ns2="11df15c6-a334-4a01-bbf2-01800f0811d8" xmlns:ns3="969e11c2-0b41-4c9a-a6ba-c0e8e783503e" xmlns:ns4="1d373a9e-e717-4967-930a-d381e74ab03b" targetNamespace="http://schemas.microsoft.com/office/2006/metadata/properties" ma:root="true" ma:fieldsID="623571c768b483344e9c8c8ae6655c94" ns2:_="" ns3:_="" ns4:_="">
    <xsd:import namespace="11df15c6-a334-4a01-bbf2-01800f0811d8"/>
    <xsd:import namespace="969e11c2-0b41-4c9a-a6ba-c0e8e783503e"/>
    <xsd:import namespace="1d373a9e-e717-4967-930a-d381e74ab0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df15c6-a334-4a01-bbf2-01800f0811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e8d040-3cf8-41ce-a03b-17301c6837b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9e11c2-0b41-4c9a-a6ba-c0e8e783503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373a9e-e717-4967-930a-d381e74ab03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d5099fe-e869-43dc-afc8-f32bbd4e7f8d}" ma:internalName="TaxCatchAll" ma:showField="CatchAllData" ma:web="1d373a9e-e717-4967-930a-d381e74ab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373a9e-e717-4967-930a-d381e74ab03b" xsi:nil="true"/>
    <lcf76f155ced4ddcb4097134ff3c332f xmlns="11df15c6-a334-4a01-bbf2-01800f0811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A07D156-053D-4831-B32E-3C814154AA72}">
  <ds:schemaRefs>
    <ds:schemaRef ds:uri="http://schemas.microsoft.com/sharepoint/v3/contenttype/forms"/>
  </ds:schemaRefs>
</ds:datastoreItem>
</file>

<file path=customXml/itemProps2.xml><?xml version="1.0" encoding="utf-8"?>
<ds:datastoreItem xmlns:ds="http://schemas.openxmlformats.org/officeDocument/2006/customXml" ds:itemID="{B8177D40-6B8B-442B-9168-83C5924F6309}"/>
</file>

<file path=customXml/itemProps3.xml><?xml version="1.0" encoding="utf-8"?>
<ds:datastoreItem xmlns:ds="http://schemas.openxmlformats.org/officeDocument/2006/customXml" ds:itemID="{76C1D150-B45C-4469-AD4B-55248EA5D73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UPP Template</Template>
  <TotalTime>33187</TotalTime>
  <Words>2254</Words>
  <Application>Microsoft Office PowerPoint</Application>
  <PresentationFormat>On-screen Show (4:3)</PresentationFormat>
  <Paragraphs>315</Paragraphs>
  <Slides>41</Slides>
  <Notes>41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Arial</vt:lpstr>
      <vt:lpstr>Calibri</vt:lpstr>
      <vt:lpstr>Courier New</vt:lpstr>
      <vt:lpstr>Georgia</vt:lpstr>
      <vt:lpstr>Helvetica</vt:lpstr>
      <vt:lpstr>Symbol</vt:lpstr>
      <vt:lpstr>Times</vt:lpstr>
      <vt:lpstr>Times New Roman</vt:lpstr>
      <vt:lpstr>UPP Template</vt:lpstr>
      <vt:lpstr>1_UPP Template</vt:lpstr>
      <vt:lpstr>Social Security:  With You Through Life’s Journey…  University of Nebraska - Lincoln </vt:lpstr>
      <vt:lpstr>Disclaimer</vt:lpstr>
      <vt:lpstr>Agenda</vt:lpstr>
      <vt:lpstr>Three Legged Stool</vt:lpstr>
      <vt:lpstr>What is FICA?</vt:lpstr>
      <vt:lpstr>How Do You Qualify for Retirement Benefits?</vt:lpstr>
      <vt:lpstr>How Social Security Determines Your Benefit</vt:lpstr>
      <vt:lpstr>What Is the Best Age to Start Receiving Social Security Retirement Benefits?</vt:lpstr>
      <vt:lpstr>Benefits Chart by Age</vt:lpstr>
      <vt:lpstr>Social Security’s Online Calculators</vt:lpstr>
      <vt:lpstr>Benefits for the Family </vt:lpstr>
      <vt:lpstr>Benefits for a Spouse</vt:lpstr>
      <vt:lpstr>Spousal Benefits – Example</vt:lpstr>
      <vt:lpstr>We’re There If You Lose A Loved One</vt:lpstr>
      <vt:lpstr>Survivor Benefits </vt:lpstr>
      <vt:lpstr>Spouse vs. Surviving Spouse Benefits</vt:lpstr>
      <vt:lpstr>Working While Receiving Benefits</vt:lpstr>
      <vt:lpstr>Working While Receiving Benefits</vt:lpstr>
      <vt:lpstr>Taxation of Social Security Benefits</vt:lpstr>
      <vt:lpstr>Will I pay federal taxes on my benefits?</vt:lpstr>
      <vt:lpstr>Medicare</vt:lpstr>
      <vt:lpstr>Medicare Eligibility</vt:lpstr>
      <vt:lpstr>Medicare Enrollment</vt:lpstr>
      <vt:lpstr>Medicare Part B Coverage - IEP</vt:lpstr>
      <vt:lpstr>Medicare Part B Coverage - SEP</vt:lpstr>
      <vt:lpstr>Medicare Part B Coverage - GEP</vt:lpstr>
      <vt:lpstr>Medicare Applications</vt:lpstr>
      <vt:lpstr>Other Medicare Considerations</vt:lpstr>
      <vt:lpstr>Medicare.gov</vt:lpstr>
      <vt:lpstr>How to Apply for Benefits</vt:lpstr>
      <vt:lpstr>Social Security Website</vt:lpstr>
      <vt:lpstr>Open/Sign In to a my Social Security Account</vt:lpstr>
      <vt:lpstr>Open/Sign In to a my Social Security Account</vt:lpstr>
      <vt:lpstr>Open/Sign In to a my Social Security Account</vt:lpstr>
      <vt:lpstr>my Social Security Services</vt:lpstr>
      <vt:lpstr>Social Security Statement</vt:lpstr>
      <vt:lpstr>Advance Designation of Representative Payees</vt:lpstr>
      <vt:lpstr>Contact Us</vt:lpstr>
      <vt:lpstr>MyMoney.gov</vt:lpstr>
      <vt:lpstr>Follow Us on Social Media!</vt:lpstr>
      <vt:lpstr>Q&amp;A Session</vt:lpstr>
    </vt:vector>
  </TitlesOfParts>
  <Company>Social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PowerPoint</dc:title>
  <dc:subject>Universal PowerPoint</dc:subject>
  <dc:creator>SSA OCOMM OSDC</dc:creator>
  <cp:keywords>SSA OCOMM OSDC, Universal PowerPoint, Public Outreach</cp:keywords>
  <cp:lastModifiedBy>Kirsten Goodwin</cp:lastModifiedBy>
  <cp:revision>941</cp:revision>
  <cp:lastPrinted>2020-02-10T14:21:59Z</cp:lastPrinted>
  <dcterms:created xsi:type="dcterms:W3CDTF">2016-09-26T18:33:45Z</dcterms:created>
  <dcterms:modified xsi:type="dcterms:W3CDTF">2024-03-25T16:53:02Z</dcterms:modified>
  <cp:category>Public Outreach</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0x010100CD8C36979B6B72488ECFC5EB7942C416</vt:lpwstr>
  </property>
  <property fmtid="{D5CDD505-2E9C-101B-9397-08002B2CF9AE}" pid="3" name="_NewReviewCycle">
    <vt:lpwstr/>
  </property>
  <property fmtid="{D5CDD505-2E9C-101B-9397-08002B2CF9AE}" pid="4" name="_AdHocReviewCycleID">
    <vt:i4>-1675962350</vt:i4>
  </property>
  <property fmtid="{D5CDD505-2E9C-101B-9397-08002B2CF9AE}" pid="5" name="_EmailSubject">
    <vt:lpwstr>MOSERS 2022 - Draft</vt:lpwstr>
  </property>
  <property fmtid="{D5CDD505-2E9C-101B-9397-08002B2CF9AE}" pid="6" name="_AuthorEmail">
    <vt:lpwstr>David.Seymour@ssa.gov</vt:lpwstr>
  </property>
  <property fmtid="{D5CDD505-2E9C-101B-9397-08002B2CF9AE}" pid="7" name="_AuthorEmailDisplayName">
    <vt:lpwstr>Seymour, David</vt:lpwstr>
  </property>
  <property fmtid="{D5CDD505-2E9C-101B-9397-08002B2CF9AE}" pid="8" name="MediaServiceImageTags">
    <vt:lpwstr/>
  </property>
</Properties>
</file>